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6"/>
  </p:handoutMasterIdLst>
  <p:sldIdLst>
    <p:sldId id="2038" r:id="rId3"/>
    <p:sldId id="2726" r:id="rId5"/>
    <p:sldId id="2538" r:id="rId6"/>
    <p:sldId id="2913" r:id="rId7"/>
    <p:sldId id="2914" r:id="rId8"/>
    <p:sldId id="3124" r:id="rId9"/>
    <p:sldId id="3126" r:id="rId10"/>
    <p:sldId id="2916" r:id="rId11"/>
    <p:sldId id="3116" r:id="rId12"/>
    <p:sldId id="3118" r:id="rId13"/>
    <p:sldId id="3119" r:id="rId14"/>
    <p:sldId id="3120" r:id="rId15"/>
    <p:sldId id="3121" r:id="rId16"/>
    <p:sldId id="3122" r:id="rId17"/>
    <p:sldId id="3123" r:id="rId18"/>
    <p:sldId id="2154" r:id="rId19"/>
    <p:sldId id="2918" r:id="rId20"/>
    <p:sldId id="2156" r:id="rId21"/>
    <p:sldId id="2919" r:id="rId22"/>
    <p:sldId id="2920" r:id="rId23"/>
    <p:sldId id="2922" r:id="rId24"/>
    <p:sldId id="2927" r:id="rId25"/>
    <p:sldId id="2924" r:id="rId26"/>
    <p:sldId id="2925" r:id="rId27"/>
    <p:sldId id="2926" r:id="rId28"/>
    <p:sldId id="2928" r:id="rId29"/>
    <p:sldId id="2929" r:id="rId30"/>
    <p:sldId id="2930" r:id="rId31"/>
    <p:sldId id="2162" r:id="rId32"/>
    <p:sldId id="2370" r:id="rId33"/>
    <p:sldId id="3158" r:id="rId34"/>
    <p:sldId id="2017"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39" autoAdjust="0"/>
    <p:restoredTop sz="94672"/>
  </p:normalViewPr>
  <p:slideViewPr>
    <p:cSldViewPr snapToGrid="0">
      <p:cViewPr varScale="1">
        <p:scale>
          <a:sx n="81" d="100"/>
          <a:sy n="81" d="100"/>
        </p:scale>
        <p:origin x="804" y="84"/>
      </p:cViewPr>
      <p:guideLst>
        <p:guide pos="406"/>
        <p:guide pos="3962"/>
        <p:guide orient="horz" pos="714"/>
        <p:guide orient="horz" pos="2165"/>
        <p:guide orient="horz" pos="3972"/>
        <p:guide orient="horz" pos="3779"/>
      </p:guideLst>
    </p:cSldViewPr>
  </p:slideViewPr>
  <p:notesTextViewPr>
    <p:cViewPr>
      <p:scale>
        <a:sx n="3" d="2"/>
        <a:sy n="3" d="2"/>
      </p:scale>
      <p:origin x="0" y="0"/>
    </p:cViewPr>
  </p:notesTextViewPr>
  <p:notesViewPr>
    <p:cSldViewPr snapToGrid="0">
      <p:cViewPr varScale="1">
        <p:scale>
          <a:sx n="65" d="100"/>
          <a:sy n="65" d="100"/>
        </p:scale>
        <p:origin x="2796" y="8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image" Target="../media/image31.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image" Target="../media/image37.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image" Target="../media/image39.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image" Target="../media/image4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26B93-F02B-4D05-A701-FBF286D400B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07965B-37FE-43E9-B0EF-B8E172B66B8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07965B-37FE-43E9-B0EF-B8E172B66B8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E07965B-37FE-43E9-B0EF-B8E172B66B8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E07965B-37FE-43E9-B0EF-B8E172B66B8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E07965B-37FE-43E9-B0EF-B8E172B66B8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封面">
    <p:bg>
      <p:bgPr>
        <a:solidFill>
          <a:schemeClr val="bg2"/>
        </a:solidFill>
        <a:effectLst/>
      </p:bgPr>
    </p:bg>
    <p:spTree>
      <p:nvGrpSpPr>
        <p:cNvPr id="1" name=""/>
        <p:cNvGrpSpPr/>
        <p:nvPr/>
      </p:nvGrpSpPr>
      <p:grpSpPr>
        <a:xfrm>
          <a:off x="0" y="0"/>
          <a:ext cx="0" cy="0"/>
          <a:chOff x="0" y="0"/>
          <a:chExt cx="0" cy="0"/>
        </a:xfrm>
      </p:grpSpPr>
      <p:sp>
        <p:nvSpPr>
          <p:cNvPr id="6" name="Freeform 8"/>
          <p:cNvSpPr/>
          <p:nvPr userDrawn="1"/>
        </p:nvSpPr>
        <p:spPr>
          <a:xfrm>
            <a:off x="303068" y="35832"/>
            <a:ext cx="11442408" cy="6743172"/>
          </a:xfrm>
          <a:custGeom>
            <a:avLst/>
            <a:gdLst/>
            <a:ahLst/>
            <a:cxnLst>
              <a:cxn ang="0">
                <a:pos x="wd2" y="hd2"/>
              </a:cxn>
              <a:cxn ang="5400000">
                <a:pos x="wd2" y="hd2"/>
              </a:cxn>
              <a:cxn ang="10800000">
                <a:pos x="wd2" y="hd2"/>
              </a:cxn>
              <a:cxn ang="16200000">
                <a:pos x="wd2" y="hd2"/>
              </a:cxn>
            </a:cxnLst>
            <a:rect l="0" t="0" r="r" b="b"/>
            <a:pathLst>
              <a:path w="21600" h="21591" extrusionOk="0">
                <a:moveTo>
                  <a:pt x="16557" y="12329"/>
                </a:moveTo>
                <a:cubicBezTo>
                  <a:pt x="16566" y="12329"/>
                  <a:pt x="16575" y="12329"/>
                  <a:pt x="16575" y="12329"/>
                </a:cubicBezTo>
                <a:cubicBezTo>
                  <a:pt x="16594" y="12345"/>
                  <a:pt x="16612" y="12360"/>
                  <a:pt x="16612" y="12407"/>
                </a:cubicBezTo>
                <a:cubicBezTo>
                  <a:pt x="16621" y="12438"/>
                  <a:pt x="16621" y="12469"/>
                  <a:pt x="16630" y="12500"/>
                </a:cubicBezTo>
                <a:cubicBezTo>
                  <a:pt x="16639" y="12578"/>
                  <a:pt x="16648" y="12656"/>
                  <a:pt x="16676" y="12733"/>
                </a:cubicBezTo>
                <a:cubicBezTo>
                  <a:pt x="16685" y="12733"/>
                  <a:pt x="16685" y="12765"/>
                  <a:pt x="16694" y="12780"/>
                </a:cubicBezTo>
                <a:cubicBezTo>
                  <a:pt x="16694" y="12796"/>
                  <a:pt x="16694" y="12811"/>
                  <a:pt x="16694" y="12827"/>
                </a:cubicBezTo>
                <a:cubicBezTo>
                  <a:pt x="16713" y="12904"/>
                  <a:pt x="16713" y="12967"/>
                  <a:pt x="16694" y="13029"/>
                </a:cubicBezTo>
                <a:cubicBezTo>
                  <a:pt x="16694" y="13044"/>
                  <a:pt x="16694" y="13075"/>
                  <a:pt x="16694" y="13091"/>
                </a:cubicBezTo>
                <a:cubicBezTo>
                  <a:pt x="16703" y="13137"/>
                  <a:pt x="16703" y="13184"/>
                  <a:pt x="16694" y="13231"/>
                </a:cubicBezTo>
                <a:cubicBezTo>
                  <a:pt x="16676" y="13293"/>
                  <a:pt x="16685" y="13324"/>
                  <a:pt x="16722" y="13355"/>
                </a:cubicBezTo>
                <a:cubicBezTo>
                  <a:pt x="16722" y="13355"/>
                  <a:pt x="16722" y="13355"/>
                  <a:pt x="16722" y="13355"/>
                </a:cubicBezTo>
                <a:cubicBezTo>
                  <a:pt x="16758" y="13433"/>
                  <a:pt x="16786" y="13495"/>
                  <a:pt x="16822" y="13557"/>
                </a:cubicBezTo>
                <a:cubicBezTo>
                  <a:pt x="16832" y="13588"/>
                  <a:pt x="16832" y="13635"/>
                  <a:pt x="16832" y="13681"/>
                </a:cubicBezTo>
                <a:cubicBezTo>
                  <a:pt x="16841" y="13681"/>
                  <a:pt x="16841" y="13697"/>
                  <a:pt x="16841" y="13697"/>
                </a:cubicBezTo>
                <a:cubicBezTo>
                  <a:pt x="16850" y="13728"/>
                  <a:pt x="16850" y="13759"/>
                  <a:pt x="16850" y="13775"/>
                </a:cubicBezTo>
                <a:cubicBezTo>
                  <a:pt x="16850" y="13806"/>
                  <a:pt x="16859" y="13837"/>
                  <a:pt x="16868" y="13852"/>
                </a:cubicBezTo>
                <a:cubicBezTo>
                  <a:pt x="16886" y="13883"/>
                  <a:pt x="16905" y="13914"/>
                  <a:pt x="16905" y="13961"/>
                </a:cubicBezTo>
                <a:cubicBezTo>
                  <a:pt x="16905" y="13961"/>
                  <a:pt x="16914" y="13977"/>
                  <a:pt x="16923" y="13992"/>
                </a:cubicBezTo>
                <a:cubicBezTo>
                  <a:pt x="16932" y="13992"/>
                  <a:pt x="16941" y="14008"/>
                  <a:pt x="16951" y="14023"/>
                </a:cubicBezTo>
                <a:cubicBezTo>
                  <a:pt x="16960" y="14054"/>
                  <a:pt x="16978" y="14070"/>
                  <a:pt x="17005" y="14101"/>
                </a:cubicBezTo>
                <a:cubicBezTo>
                  <a:pt x="17033" y="14116"/>
                  <a:pt x="17051" y="14132"/>
                  <a:pt x="17079" y="14163"/>
                </a:cubicBezTo>
                <a:cubicBezTo>
                  <a:pt x="17079" y="14163"/>
                  <a:pt x="17079" y="14163"/>
                  <a:pt x="17079" y="14163"/>
                </a:cubicBezTo>
                <a:cubicBezTo>
                  <a:pt x="17079" y="14163"/>
                  <a:pt x="17079" y="14163"/>
                  <a:pt x="17088" y="14163"/>
                </a:cubicBezTo>
                <a:cubicBezTo>
                  <a:pt x="17079" y="14163"/>
                  <a:pt x="17079" y="14163"/>
                  <a:pt x="17079" y="14163"/>
                </a:cubicBezTo>
                <a:cubicBezTo>
                  <a:pt x="17088" y="14148"/>
                  <a:pt x="17088" y="14148"/>
                  <a:pt x="17097" y="14132"/>
                </a:cubicBezTo>
                <a:cubicBezTo>
                  <a:pt x="17106" y="14132"/>
                  <a:pt x="17106" y="14116"/>
                  <a:pt x="17106" y="14085"/>
                </a:cubicBezTo>
                <a:cubicBezTo>
                  <a:pt x="17097" y="14054"/>
                  <a:pt x="17088" y="14008"/>
                  <a:pt x="17069" y="13992"/>
                </a:cubicBezTo>
                <a:cubicBezTo>
                  <a:pt x="17051" y="13946"/>
                  <a:pt x="17051" y="13899"/>
                  <a:pt x="17051" y="13868"/>
                </a:cubicBezTo>
                <a:cubicBezTo>
                  <a:pt x="17051" y="13837"/>
                  <a:pt x="17051" y="13806"/>
                  <a:pt x="17051" y="13775"/>
                </a:cubicBezTo>
                <a:cubicBezTo>
                  <a:pt x="17051" y="13744"/>
                  <a:pt x="17042" y="13712"/>
                  <a:pt x="17033" y="13697"/>
                </a:cubicBezTo>
                <a:cubicBezTo>
                  <a:pt x="17015" y="13650"/>
                  <a:pt x="16987" y="13619"/>
                  <a:pt x="16969" y="13573"/>
                </a:cubicBezTo>
                <a:cubicBezTo>
                  <a:pt x="16932" y="13557"/>
                  <a:pt x="16914" y="13510"/>
                  <a:pt x="16886" y="13479"/>
                </a:cubicBezTo>
                <a:cubicBezTo>
                  <a:pt x="16859" y="13464"/>
                  <a:pt x="16841" y="13433"/>
                  <a:pt x="16841" y="13386"/>
                </a:cubicBezTo>
                <a:cubicBezTo>
                  <a:pt x="16841" y="13355"/>
                  <a:pt x="16841" y="13324"/>
                  <a:pt x="16832" y="13308"/>
                </a:cubicBezTo>
                <a:cubicBezTo>
                  <a:pt x="16813" y="13277"/>
                  <a:pt x="16804" y="13246"/>
                  <a:pt x="16795" y="13215"/>
                </a:cubicBezTo>
                <a:cubicBezTo>
                  <a:pt x="16767" y="13200"/>
                  <a:pt x="16758" y="13184"/>
                  <a:pt x="16749" y="13137"/>
                </a:cubicBezTo>
                <a:cubicBezTo>
                  <a:pt x="16749" y="13106"/>
                  <a:pt x="16749" y="13091"/>
                  <a:pt x="16758" y="13060"/>
                </a:cubicBezTo>
                <a:cubicBezTo>
                  <a:pt x="16777" y="12951"/>
                  <a:pt x="16795" y="12858"/>
                  <a:pt x="16795" y="12749"/>
                </a:cubicBezTo>
                <a:cubicBezTo>
                  <a:pt x="16795" y="12749"/>
                  <a:pt x="16804" y="12749"/>
                  <a:pt x="16804" y="12749"/>
                </a:cubicBezTo>
                <a:cubicBezTo>
                  <a:pt x="16804" y="12733"/>
                  <a:pt x="16813" y="12733"/>
                  <a:pt x="16813" y="12733"/>
                </a:cubicBezTo>
                <a:cubicBezTo>
                  <a:pt x="16822" y="12733"/>
                  <a:pt x="16822" y="12733"/>
                  <a:pt x="16832" y="12733"/>
                </a:cubicBezTo>
                <a:cubicBezTo>
                  <a:pt x="16832" y="12749"/>
                  <a:pt x="16841" y="12749"/>
                  <a:pt x="16841" y="12765"/>
                </a:cubicBezTo>
                <a:cubicBezTo>
                  <a:pt x="16841" y="12811"/>
                  <a:pt x="16859" y="12827"/>
                  <a:pt x="16886" y="12827"/>
                </a:cubicBezTo>
                <a:cubicBezTo>
                  <a:pt x="16896" y="12827"/>
                  <a:pt x="16905" y="12827"/>
                  <a:pt x="16914" y="12842"/>
                </a:cubicBezTo>
                <a:cubicBezTo>
                  <a:pt x="16941" y="12873"/>
                  <a:pt x="16969" y="12889"/>
                  <a:pt x="16987" y="12951"/>
                </a:cubicBezTo>
                <a:cubicBezTo>
                  <a:pt x="17005" y="13013"/>
                  <a:pt x="17042" y="13060"/>
                  <a:pt x="17069" y="13106"/>
                </a:cubicBezTo>
                <a:cubicBezTo>
                  <a:pt x="17079" y="13106"/>
                  <a:pt x="17088" y="13091"/>
                  <a:pt x="17097" y="13091"/>
                </a:cubicBezTo>
                <a:cubicBezTo>
                  <a:pt x="17106" y="13106"/>
                  <a:pt x="17124" y="13122"/>
                  <a:pt x="17124" y="13169"/>
                </a:cubicBezTo>
                <a:cubicBezTo>
                  <a:pt x="17124" y="13200"/>
                  <a:pt x="17124" y="13231"/>
                  <a:pt x="17124" y="13277"/>
                </a:cubicBezTo>
                <a:cubicBezTo>
                  <a:pt x="17124" y="13277"/>
                  <a:pt x="17143" y="13293"/>
                  <a:pt x="17143" y="13277"/>
                </a:cubicBezTo>
                <a:cubicBezTo>
                  <a:pt x="17152" y="13277"/>
                  <a:pt x="17152" y="13277"/>
                  <a:pt x="17152" y="13277"/>
                </a:cubicBezTo>
                <a:cubicBezTo>
                  <a:pt x="17188" y="13231"/>
                  <a:pt x="17216" y="13184"/>
                  <a:pt x="17243" y="13122"/>
                </a:cubicBezTo>
                <a:cubicBezTo>
                  <a:pt x="17253" y="13122"/>
                  <a:pt x="17262" y="13106"/>
                  <a:pt x="17271" y="13091"/>
                </a:cubicBezTo>
                <a:cubicBezTo>
                  <a:pt x="17317" y="13075"/>
                  <a:pt x="17344" y="13029"/>
                  <a:pt x="17372" y="12998"/>
                </a:cubicBezTo>
                <a:cubicBezTo>
                  <a:pt x="17390" y="12967"/>
                  <a:pt x="17399" y="12935"/>
                  <a:pt x="17408" y="12889"/>
                </a:cubicBezTo>
                <a:cubicBezTo>
                  <a:pt x="17417" y="12827"/>
                  <a:pt x="17417" y="12765"/>
                  <a:pt x="17408" y="12702"/>
                </a:cubicBezTo>
                <a:cubicBezTo>
                  <a:pt x="17408" y="12702"/>
                  <a:pt x="17408" y="12687"/>
                  <a:pt x="17408" y="12687"/>
                </a:cubicBezTo>
                <a:cubicBezTo>
                  <a:pt x="17399" y="12609"/>
                  <a:pt x="17381" y="12531"/>
                  <a:pt x="17362" y="12454"/>
                </a:cubicBezTo>
                <a:cubicBezTo>
                  <a:pt x="17353" y="12423"/>
                  <a:pt x="17335" y="12407"/>
                  <a:pt x="17326" y="12376"/>
                </a:cubicBezTo>
                <a:cubicBezTo>
                  <a:pt x="17298" y="12329"/>
                  <a:pt x="17271" y="12298"/>
                  <a:pt x="17234" y="12267"/>
                </a:cubicBezTo>
                <a:cubicBezTo>
                  <a:pt x="17216" y="12236"/>
                  <a:pt x="17198" y="12221"/>
                  <a:pt x="17188" y="12174"/>
                </a:cubicBezTo>
                <a:cubicBezTo>
                  <a:pt x="17188" y="12158"/>
                  <a:pt x="17179" y="12127"/>
                  <a:pt x="17170" y="12127"/>
                </a:cubicBezTo>
                <a:cubicBezTo>
                  <a:pt x="17161" y="12112"/>
                  <a:pt x="17152" y="12096"/>
                  <a:pt x="17143" y="12081"/>
                </a:cubicBezTo>
                <a:cubicBezTo>
                  <a:pt x="17143" y="12081"/>
                  <a:pt x="17134" y="12065"/>
                  <a:pt x="17134" y="12065"/>
                </a:cubicBezTo>
                <a:cubicBezTo>
                  <a:pt x="17134" y="12019"/>
                  <a:pt x="17124" y="11956"/>
                  <a:pt x="17152" y="11925"/>
                </a:cubicBezTo>
                <a:cubicBezTo>
                  <a:pt x="17170" y="11910"/>
                  <a:pt x="17179" y="11879"/>
                  <a:pt x="17179" y="11848"/>
                </a:cubicBezTo>
                <a:cubicBezTo>
                  <a:pt x="17179" y="11832"/>
                  <a:pt x="17188" y="11817"/>
                  <a:pt x="17198" y="11801"/>
                </a:cubicBezTo>
                <a:cubicBezTo>
                  <a:pt x="17225" y="11786"/>
                  <a:pt x="17253" y="11754"/>
                  <a:pt x="17289" y="11723"/>
                </a:cubicBezTo>
                <a:cubicBezTo>
                  <a:pt x="17289" y="11723"/>
                  <a:pt x="17298" y="11723"/>
                  <a:pt x="17307" y="11723"/>
                </a:cubicBezTo>
                <a:cubicBezTo>
                  <a:pt x="17317" y="11723"/>
                  <a:pt x="17326" y="11723"/>
                  <a:pt x="17335" y="11739"/>
                </a:cubicBezTo>
                <a:cubicBezTo>
                  <a:pt x="17353" y="11739"/>
                  <a:pt x="17362" y="11754"/>
                  <a:pt x="17372" y="11801"/>
                </a:cubicBezTo>
                <a:cubicBezTo>
                  <a:pt x="17372" y="11817"/>
                  <a:pt x="17381" y="11848"/>
                  <a:pt x="17399" y="11863"/>
                </a:cubicBezTo>
                <a:cubicBezTo>
                  <a:pt x="17408" y="11879"/>
                  <a:pt x="17436" y="11863"/>
                  <a:pt x="17436" y="11832"/>
                </a:cubicBezTo>
                <a:cubicBezTo>
                  <a:pt x="17436" y="11817"/>
                  <a:pt x="17436" y="11801"/>
                  <a:pt x="17436" y="11801"/>
                </a:cubicBezTo>
                <a:cubicBezTo>
                  <a:pt x="17436" y="11801"/>
                  <a:pt x="17436" y="11801"/>
                  <a:pt x="17436" y="11801"/>
                </a:cubicBezTo>
                <a:cubicBezTo>
                  <a:pt x="17436" y="11786"/>
                  <a:pt x="17436" y="11786"/>
                  <a:pt x="17436" y="11786"/>
                </a:cubicBezTo>
                <a:cubicBezTo>
                  <a:pt x="17436" y="11801"/>
                  <a:pt x="17436" y="11801"/>
                  <a:pt x="17436" y="11801"/>
                </a:cubicBezTo>
                <a:cubicBezTo>
                  <a:pt x="17436" y="11786"/>
                  <a:pt x="17426" y="11786"/>
                  <a:pt x="17426" y="11770"/>
                </a:cubicBezTo>
                <a:cubicBezTo>
                  <a:pt x="17426" y="11770"/>
                  <a:pt x="17436" y="11754"/>
                  <a:pt x="17436" y="11754"/>
                </a:cubicBezTo>
                <a:cubicBezTo>
                  <a:pt x="17472" y="11739"/>
                  <a:pt x="17509" y="11708"/>
                  <a:pt x="17545" y="11692"/>
                </a:cubicBezTo>
                <a:cubicBezTo>
                  <a:pt x="17573" y="11677"/>
                  <a:pt x="17600" y="11646"/>
                  <a:pt x="17619" y="11599"/>
                </a:cubicBezTo>
                <a:cubicBezTo>
                  <a:pt x="17619" y="11584"/>
                  <a:pt x="17628" y="11584"/>
                  <a:pt x="17637" y="11584"/>
                </a:cubicBezTo>
                <a:cubicBezTo>
                  <a:pt x="17637" y="11599"/>
                  <a:pt x="17646" y="11615"/>
                  <a:pt x="17664" y="11599"/>
                </a:cubicBezTo>
                <a:cubicBezTo>
                  <a:pt x="17683" y="11584"/>
                  <a:pt x="17710" y="11568"/>
                  <a:pt x="17728" y="11568"/>
                </a:cubicBezTo>
                <a:cubicBezTo>
                  <a:pt x="17747" y="11552"/>
                  <a:pt x="17765" y="11552"/>
                  <a:pt x="17783" y="11537"/>
                </a:cubicBezTo>
                <a:cubicBezTo>
                  <a:pt x="17802" y="11521"/>
                  <a:pt x="17820" y="11506"/>
                  <a:pt x="17820" y="11475"/>
                </a:cubicBezTo>
                <a:cubicBezTo>
                  <a:pt x="17820" y="11459"/>
                  <a:pt x="17829" y="11459"/>
                  <a:pt x="17838" y="11444"/>
                </a:cubicBezTo>
                <a:cubicBezTo>
                  <a:pt x="17866" y="11413"/>
                  <a:pt x="17893" y="11397"/>
                  <a:pt x="17902" y="11335"/>
                </a:cubicBezTo>
                <a:cubicBezTo>
                  <a:pt x="17902" y="11335"/>
                  <a:pt x="17902" y="11319"/>
                  <a:pt x="17912" y="11319"/>
                </a:cubicBezTo>
                <a:cubicBezTo>
                  <a:pt x="17930" y="11304"/>
                  <a:pt x="17939" y="11273"/>
                  <a:pt x="17948" y="11226"/>
                </a:cubicBezTo>
                <a:cubicBezTo>
                  <a:pt x="17948" y="11211"/>
                  <a:pt x="17957" y="11211"/>
                  <a:pt x="17966" y="11211"/>
                </a:cubicBezTo>
                <a:cubicBezTo>
                  <a:pt x="17985" y="11195"/>
                  <a:pt x="17985" y="11195"/>
                  <a:pt x="17985" y="11164"/>
                </a:cubicBezTo>
                <a:cubicBezTo>
                  <a:pt x="17976" y="11133"/>
                  <a:pt x="17976" y="11102"/>
                  <a:pt x="17976" y="11055"/>
                </a:cubicBezTo>
                <a:cubicBezTo>
                  <a:pt x="17976" y="11040"/>
                  <a:pt x="17976" y="11024"/>
                  <a:pt x="17985" y="11009"/>
                </a:cubicBezTo>
                <a:cubicBezTo>
                  <a:pt x="18012" y="10977"/>
                  <a:pt x="18031" y="10946"/>
                  <a:pt x="18031" y="10900"/>
                </a:cubicBezTo>
                <a:cubicBezTo>
                  <a:pt x="18031" y="10869"/>
                  <a:pt x="18040" y="10838"/>
                  <a:pt x="18049" y="10822"/>
                </a:cubicBezTo>
                <a:cubicBezTo>
                  <a:pt x="18067" y="10807"/>
                  <a:pt x="18076" y="10775"/>
                  <a:pt x="18076" y="10729"/>
                </a:cubicBezTo>
                <a:cubicBezTo>
                  <a:pt x="18076" y="10713"/>
                  <a:pt x="18076" y="10682"/>
                  <a:pt x="18085" y="10667"/>
                </a:cubicBezTo>
                <a:cubicBezTo>
                  <a:pt x="18095" y="10620"/>
                  <a:pt x="18085" y="10589"/>
                  <a:pt x="18076" y="10573"/>
                </a:cubicBezTo>
                <a:cubicBezTo>
                  <a:pt x="18067" y="10558"/>
                  <a:pt x="18058" y="10542"/>
                  <a:pt x="18040" y="10527"/>
                </a:cubicBezTo>
                <a:cubicBezTo>
                  <a:pt x="18040" y="10511"/>
                  <a:pt x="18021" y="10511"/>
                  <a:pt x="18012" y="10511"/>
                </a:cubicBezTo>
                <a:cubicBezTo>
                  <a:pt x="18012" y="10511"/>
                  <a:pt x="18012" y="10511"/>
                  <a:pt x="18012" y="10511"/>
                </a:cubicBezTo>
                <a:cubicBezTo>
                  <a:pt x="18012" y="10511"/>
                  <a:pt x="18012" y="10511"/>
                  <a:pt x="18012" y="10511"/>
                </a:cubicBezTo>
                <a:cubicBezTo>
                  <a:pt x="18012" y="10511"/>
                  <a:pt x="18012" y="10511"/>
                  <a:pt x="18012" y="10511"/>
                </a:cubicBezTo>
                <a:cubicBezTo>
                  <a:pt x="18012" y="10511"/>
                  <a:pt x="18012" y="10511"/>
                  <a:pt x="18012" y="10511"/>
                </a:cubicBezTo>
                <a:cubicBezTo>
                  <a:pt x="18021" y="10496"/>
                  <a:pt x="18021" y="10480"/>
                  <a:pt x="18021" y="10480"/>
                </a:cubicBezTo>
                <a:cubicBezTo>
                  <a:pt x="18031" y="10465"/>
                  <a:pt x="18040" y="10449"/>
                  <a:pt x="18049" y="10434"/>
                </a:cubicBezTo>
                <a:cubicBezTo>
                  <a:pt x="18058" y="10418"/>
                  <a:pt x="18058" y="10403"/>
                  <a:pt x="18049" y="10387"/>
                </a:cubicBezTo>
                <a:cubicBezTo>
                  <a:pt x="18040" y="10356"/>
                  <a:pt x="18031" y="10340"/>
                  <a:pt x="18012" y="10325"/>
                </a:cubicBezTo>
                <a:cubicBezTo>
                  <a:pt x="18012" y="10325"/>
                  <a:pt x="18012" y="10325"/>
                  <a:pt x="18012" y="10325"/>
                </a:cubicBezTo>
                <a:cubicBezTo>
                  <a:pt x="18012" y="10325"/>
                  <a:pt x="18012" y="10325"/>
                  <a:pt x="18012" y="10325"/>
                </a:cubicBezTo>
                <a:cubicBezTo>
                  <a:pt x="18012" y="10325"/>
                  <a:pt x="18012" y="10325"/>
                  <a:pt x="18012" y="10325"/>
                </a:cubicBezTo>
                <a:cubicBezTo>
                  <a:pt x="18012" y="10325"/>
                  <a:pt x="18012" y="10325"/>
                  <a:pt x="18012" y="10325"/>
                </a:cubicBezTo>
                <a:cubicBezTo>
                  <a:pt x="18021" y="10325"/>
                  <a:pt x="18021" y="10325"/>
                  <a:pt x="18031" y="10325"/>
                </a:cubicBezTo>
                <a:cubicBezTo>
                  <a:pt x="18049" y="10309"/>
                  <a:pt x="18049" y="10278"/>
                  <a:pt x="18040" y="10247"/>
                </a:cubicBezTo>
                <a:cubicBezTo>
                  <a:pt x="18031" y="10232"/>
                  <a:pt x="18021" y="10216"/>
                  <a:pt x="18012" y="10200"/>
                </a:cubicBezTo>
                <a:cubicBezTo>
                  <a:pt x="17985" y="10185"/>
                  <a:pt x="17976" y="10169"/>
                  <a:pt x="17966" y="10123"/>
                </a:cubicBezTo>
                <a:cubicBezTo>
                  <a:pt x="17957" y="10076"/>
                  <a:pt x="17939" y="10045"/>
                  <a:pt x="17930" y="9998"/>
                </a:cubicBezTo>
                <a:cubicBezTo>
                  <a:pt x="17921" y="9967"/>
                  <a:pt x="17902" y="9936"/>
                  <a:pt x="17884" y="9921"/>
                </a:cubicBezTo>
                <a:cubicBezTo>
                  <a:pt x="17875" y="9921"/>
                  <a:pt x="17866" y="9905"/>
                  <a:pt x="17857" y="9905"/>
                </a:cubicBezTo>
                <a:cubicBezTo>
                  <a:pt x="17838" y="9890"/>
                  <a:pt x="17829" y="9859"/>
                  <a:pt x="17829" y="9812"/>
                </a:cubicBezTo>
                <a:cubicBezTo>
                  <a:pt x="17838" y="9781"/>
                  <a:pt x="17838" y="9765"/>
                  <a:pt x="17847" y="9734"/>
                </a:cubicBezTo>
                <a:cubicBezTo>
                  <a:pt x="17857" y="9719"/>
                  <a:pt x="17866" y="9703"/>
                  <a:pt x="17866" y="9672"/>
                </a:cubicBezTo>
                <a:cubicBezTo>
                  <a:pt x="17875" y="9641"/>
                  <a:pt x="17893" y="9610"/>
                  <a:pt x="17921" y="9594"/>
                </a:cubicBezTo>
                <a:cubicBezTo>
                  <a:pt x="17939" y="9563"/>
                  <a:pt x="17957" y="9548"/>
                  <a:pt x="17985" y="9548"/>
                </a:cubicBezTo>
                <a:cubicBezTo>
                  <a:pt x="17994" y="9548"/>
                  <a:pt x="17994" y="9532"/>
                  <a:pt x="18003" y="9532"/>
                </a:cubicBezTo>
                <a:cubicBezTo>
                  <a:pt x="18003" y="9517"/>
                  <a:pt x="18003" y="9501"/>
                  <a:pt x="18003" y="9486"/>
                </a:cubicBezTo>
                <a:cubicBezTo>
                  <a:pt x="18003" y="9470"/>
                  <a:pt x="17994" y="9439"/>
                  <a:pt x="17976" y="9439"/>
                </a:cubicBezTo>
                <a:cubicBezTo>
                  <a:pt x="17966" y="9439"/>
                  <a:pt x="17957" y="9439"/>
                  <a:pt x="17939" y="9439"/>
                </a:cubicBezTo>
                <a:cubicBezTo>
                  <a:pt x="17930" y="9439"/>
                  <a:pt x="17921" y="9439"/>
                  <a:pt x="17912" y="9439"/>
                </a:cubicBezTo>
                <a:cubicBezTo>
                  <a:pt x="17902" y="9424"/>
                  <a:pt x="17893" y="9408"/>
                  <a:pt x="17884" y="9408"/>
                </a:cubicBezTo>
                <a:cubicBezTo>
                  <a:pt x="17866" y="9392"/>
                  <a:pt x="17857" y="9408"/>
                  <a:pt x="17847" y="9408"/>
                </a:cubicBezTo>
                <a:cubicBezTo>
                  <a:pt x="17829" y="9424"/>
                  <a:pt x="17820" y="9455"/>
                  <a:pt x="17802" y="9486"/>
                </a:cubicBezTo>
                <a:cubicBezTo>
                  <a:pt x="17802" y="9501"/>
                  <a:pt x="17793" y="9501"/>
                  <a:pt x="17783" y="9501"/>
                </a:cubicBezTo>
                <a:cubicBezTo>
                  <a:pt x="17774" y="9501"/>
                  <a:pt x="17756" y="9501"/>
                  <a:pt x="17756" y="9470"/>
                </a:cubicBezTo>
                <a:cubicBezTo>
                  <a:pt x="17747" y="9439"/>
                  <a:pt x="17738" y="9408"/>
                  <a:pt x="17710" y="9392"/>
                </a:cubicBezTo>
                <a:cubicBezTo>
                  <a:pt x="17683" y="9392"/>
                  <a:pt x="17674" y="9361"/>
                  <a:pt x="17655" y="9330"/>
                </a:cubicBezTo>
                <a:cubicBezTo>
                  <a:pt x="17637" y="9299"/>
                  <a:pt x="17655" y="9237"/>
                  <a:pt x="17674" y="9237"/>
                </a:cubicBezTo>
                <a:cubicBezTo>
                  <a:pt x="17683" y="9237"/>
                  <a:pt x="17692" y="9237"/>
                  <a:pt x="17692" y="9237"/>
                </a:cubicBezTo>
                <a:cubicBezTo>
                  <a:pt x="17710" y="9237"/>
                  <a:pt x="17728" y="9222"/>
                  <a:pt x="17728" y="9190"/>
                </a:cubicBezTo>
                <a:cubicBezTo>
                  <a:pt x="17738" y="9128"/>
                  <a:pt x="17747" y="9082"/>
                  <a:pt x="17783" y="9051"/>
                </a:cubicBezTo>
                <a:cubicBezTo>
                  <a:pt x="17783" y="9051"/>
                  <a:pt x="17793" y="9035"/>
                  <a:pt x="17793" y="9019"/>
                </a:cubicBezTo>
                <a:cubicBezTo>
                  <a:pt x="17802" y="8988"/>
                  <a:pt x="17811" y="8957"/>
                  <a:pt x="17820" y="8942"/>
                </a:cubicBezTo>
                <a:cubicBezTo>
                  <a:pt x="17820" y="8926"/>
                  <a:pt x="17829" y="8926"/>
                  <a:pt x="17838" y="8926"/>
                </a:cubicBezTo>
                <a:cubicBezTo>
                  <a:pt x="17857" y="8911"/>
                  <a:pt x="17875" y="8926"/>
                  <a:pt x="17884" y="8957"/>
                </a:cubicBezTo>
                <a:cubicBezTo>
                  <a:pt x="17902" y="8973"/>
                  <a:pt x="17893" y="8988"/>
                  <a:pt x="17893" y="9019"/>
                </a:cubicBezTo>
                <a:cubicBezTo>
                  <a:pt x="17884" y="9019"/>
                  <a:pt x="17884" y="9035"/>
                  <a:pt x="17884" y="9035"/>
                </a:cubicBezTo>
                <a:cubicBezTo>
                  <a:pt x="17875" y="9066"/>
                  <a:pt x="17866" y="9097"/>
                  <a:pt x="17875" y="9128"/>
                </a:cubicBezTo>
                <a:cubicBezTo>
                  <a:pt x="17884" y="9144"/>
                  <a:pt x="17884" y="9159"/>
                  <a:pt x="17884" y="9175"/>
                </a:cubicBezTo>
                <a:cubicBezTo>
                  <a:pt x="17893" y="9190"/>
                  <a:pt x="17884" y="9206"/>
                  <a:pt x="17875" y="9222"/>
                </a:cubicBezTo>
                <a:cubicBezTo>
                  <a:pt x="17875" y="9222"/>
                  <a:pt x="17875" y="9222"/>
                  <a:pt x="17875" y="9222"/>
                </a:cubicBezTo>
                <a:cubicBezTo>
                  <a:pt x="17875" y="9237"/>
                  <a:pt x="17875" y="9253"/>
                  <a:pt x="17875" y="9253"/>
                </a:cubicBezTo>
                <a:cubicBezTo>
                  <a:pt x="17875" y="9253"/>
                  <a:pt x="17884" y="9253"/>
                  <a:pt x="17893" y="9253"/>
                </a:cubicBezTo>
                <a:cubicBezTo>
                  <a:pt x="17912" y="9237"/>
                  <a:pt x="17921" y="9222"/>
                  <a:pt x="17930" y="9190"/>
                </a:cubicBezTo>
                <a:cubicBezTo>
                  <a:pt x="17957" y="9128"/>
                  <a:pt x="18003" y="9097"/>
                  <a:pt x="18049" y="9082"/>
                </a:cubicBezTo>
                <a:cubicBezTo>
                  <a:pt x="18058" y="9082"/>
                  <a:pt x="18058" y="9082"/>
                  <a:pt x="18067" y="9097"/>
                </a:cubicBezTo>
                <a:cubicBezTo>
                  <a:pt x="18076" y="9097"/>
                  <a:pt x="18085" y="9097"/>
                  <a:pt x="18095" y="9097"/>
                </a:cubicBezTo>
                <a:cubicBezTo>
                  <a:pt x="18122" y="9128"/>
                  <a:pt x="18122" y="9128"/>
                  <a:pt x="18122" y="9175"/>
                </a:cubicBezTo>
                <a:cubicBezTo>
                  <a:pt x="18122" y="9222"/>
                  <a:pt x="18122" y="9268"/>
                  <a:pt x="18122" y="9315"/>
                </a:cubicBezTo>
                <a:cubicBezTo>
                  <a:pt x="18122" y="9330"/>
                  <a:pt x="18131" y="9361"/>
                  <a:pt x="18140" y="9377"/>
                </a:cubicBezTo>
                <a:cubicBezTo>
                  <a:pt x="18149" y="9392"/>
                  <a:pt x="18159" y="9392"/>
                  <a:pt x="18168" y="9392"/>
                </a:cubicBezTo>
                <a:cubicBezTo>
                  <a:pt x="18177" y="9392"/>
                  <a:pt x="18177" y="9377"/>
                  <a:pt x="18186" y="9377"/>
                </a:cubicBezTo>
                <a:cubicBezTo>
                  <a:pt x="18204" y="9377"/>
                  <a:pt x="18214" y="9377"/>
                  <a:pt x="18223" y="9392"/>
                </a:cubicBezTo>
                <a:cubicBezTo>
                  <a:pt x="18241" y="9408"/>
                  <a:pt x="18250" y="9424"/>
                  <a:pt x="18250" y="9439"/>
                </a:cubicBezTo>
                <a:cubicBezTo>
                  <a:pt x="18259" y="9455"/>
                  <a:pt x="18259" y="9470"/>
                  <a:pt x="18250" y="9501"/>
                </a:cubicBezTo>
                <a:cubicBezTo>
                  <a:pt x="18241" y="9517"/>
                  <a:pt x="18232" y="9532"/>
                  <a:pt x="18241" y="9548"/>
                </a:cubicBezTo>
                <a:cubicBezTo>
                  <a:pt x="18278" y="9594"/>
                  <a:pt x="18287" y="9657"/>
                  <a:pt x="18278" y="9719"/>
                </a:cubicBezTo>
                <a:cubicBezTo>
                  <a:pt x="18278" y="9734"/>
                  <a:pt x="18278" y="9750"/>
                  <a:pt x="18278" y="9781"/>
                </a:cubicBezTo>
                <a:cubicBezTo>
                  <a:pt x="18278" y="9812"/>
                  <a:pt x="18287" y="9843"/>
                  <a:pt x="18296" y="9874"/>
                </a:cubicBezTo>
                <a:cubicBezTo>
                  <a:pt x="18305" y="9874"/>
                  <a:pt x="18305" y="9874"/>
                  <a:pt x="18305" y="9874"/>
                </a:cubicBezTo>
                <a:cubicBezTo>
                  <a:pt x="18323" y="9874"/>
                  <a:pt x="18333" y="9859"/>
                  <a:pt x="18342" y="9843"/>
                </a:cubicBezTo>
                <a:cubicBezTo>
                  <a:pt x="18351" y="9828"/>
                  <a:pt x="18369" y="9812"/>
                  <a:pt x="18387" y="9812"/>
                </a:cubicBezTo>
                <a:cubicBezTo>
                  <a:pt x="18397" y="9812"/>
                  <a:pt x="18406" y="9812"/>
                  <a:pt x="18415" y="9812"/>
                </a:cubicBezTo>
                <a:cubicBezTo>
                  <a:pt x="18433" y="9812"/>
                  <a:pt x="18442" y="9796"/>
                  <a:pt x="18452" y="9781"/>
                </a:cubicBezTo>
                <a:cubicBezTo>
                  <a:pt x="18479" y="9734"/>
                  <a:pt x="18488" y="9672"/>
                  <a:pt x="18470" y="9626"/>
                </a:cubicBezTo>
                <a:cubicBezTo>
                  <a:pt x="18470" y="9594"/>
                  <a:pt x="18461" y="9563"/>
                  <a:pt x="18461" y="9548"/>
                </a:cubicBezTo>
                <a:cubicBezTo>
                  <a:pt x="18442" y="9439"/>
                  <a:pt x="18442" y="9439"/>
                  <a:pt x="18397" y="9361"/>
                </a:cubicBezTo>
                <a:cubicBezTo>
                  <a:pt x="18378" y="9330"/>
                  <a:pt x="18369" y="9299"/>
                  <a:pt x="18351" y="9253"/>
                </a:cubicBezTo>
                <a:cubicBezTo>
                  <a:pt x="18342" y="9222"/>
                  <a:pt x="18333" y="9206"/>
                  <a:pt x="18314" y="9175"/>
                </a:cubicBezTo>
                <a:cubicBezTo>
                  <a:pt x="18296" y="9159"/>
                  <a:pt x="18287" y="9144"/>
                  <a:pt x="18268" y="9128"/>
                </a:cubicBezTo>
                <a:cubicBezTo>
                  <a:pt x="18259" y="9113"/>
                  <a:pt x="18250" y="9066"/>
                  <a:pt x="18268" y="9051"/>
                </a:cubicBezTo>
                <a:cubicBezTo>
                  <a:pt x="18268" y="9035"/>
                  <a:pt x="18278" y="9019"/>
                  <a:pt x="18287" y="9004"/>
                </a:cubicBezTo>
                <a:cubicBezTo>
                  <a:pt x="18305" y="8988"/>
                  <a:pt x="18314" y="8957"/>
                  <a:pt x="18323" y="8942"/>
                </a:cubicBezTo>
                <a:cubicBezTo>
                  <a:pt x="18351" y="8880"/>
                  <a:pt x="18369" y="8817"/>
                  <a:pt x="18351" y="8740"/>
                </a:cubicBezTo>
                <a:cubicBezTo>
                  <a:pt x="18342" y="8678"/>
                  <a:pt x="18351" y="8631"/>
                  <a:pt x="18378" y="8600"/>
                </a:cubicBezTo>
                <a:cubicBezTo>
                  <a:pt x="18387" y="8584"/>
                  <a:pt x="18397" y="8569"/>
                  <a:pt x="18397" y="8553"/>
                </a:cubicBezTo>
                <a:cubicBezTo>
                  <a:pt x="18406" y="8538"/>
                  <a:pt x="18415" y="8538"/>
                  <a:pt x="18424" y="8522"/>
                </a:cubicBezTo>
                <a:cubicBezTo>
                  <a:pt x="18433" y="8491"/>
                  <a:pt x="18433" y="8460"/>
                  <a:pt x="18452" y="8445"/>
                </a:cubicBezTo>
                <a:cubicBezTo>
                  <a:pt x="18470" y="8445"/>
                  <a:pt x="18479" y="8476"/>
                  <a:pt x="18497" y="8491"/>
                </a:cubicBezTo>
                <a:cubicBezTo>
                  <a:pt x="18516" y="8507"/>
                  <a:pt x="18534" y="8507"/>
                  <a:pt x="18552" y="8491"/>
                </a:cubicBezTo>
                <a:cubicBezTo>
                  <a:pt x="18571" y="8476"/>
                  <a:pt x="18580" y="8460"/>
                  <a:pt x="18598" y="8429"/>
                </a:cubicBezTo>
                <a:cubicBezTo>
                  <a:pt x="18616" y="8398"/>
                  <a:pt x="18635" y="8336"/>
                  <a:pt x="18644" y="8289"/>
                </a:cubicBezTo>
                <a:cubicBezTo>
                  <a:pt x="18662" y="8211"/>
                  <a:pt x="18689" y="8134"/>
                  <a:pt x="18699" y="8056"/>
                </a:cubicBezTo>
                <a:cubicBezTo>
                  <a:pt x="18699" y="8040"/>
                  <a:pt x="18699" y="8009"/>
                  <a:pt x="18708" y="8009"/>
                </a:cubicBezTo>
                <a:cubicBezTo>
                  <a:pt x="18744" y="7932"/>
                  <a:pt x="18744" y="7838"/>
                  <a:pt x="18754" y="7761"/>
                </a:cubicBezTo>
                <a:cubicBezTo>
                  <a:pt x="18754" y="7683"/>
                  <a:pt x="18772" y="7621"/>
                  <a:pt x="18772" y="7543"/>
                </a:cubicBezTo>
                <a:cubicBezTo>
                  <a:pt x="18772" y="7528"/>
                  <a:pt x="18772" y="7512"/>
                  <a:pt x="18781" y="7512"/>
                </a:cubicBezTo>
                <a:cubicBezTo>
                  <a:pt x="18799" y="7466"/>
                  <a:pt x="18790" y="7419"/>
                  <a:pt x="18790" y="7357"/>
                </a:cubicBezTo>
                <a:cubicBezTo>
                  <a:pt x="18781" y="7264"/>
                  <a:pt x="18763" y="7186"/>
                  <a:pt x="18735" y="7108"/>
                </a:cubicBezTo>
                <a:cubicBezTo>
                  <a:pt x="18726" y="7077"/>
                  <a:pt x="18726" y="7046"/>
                  <a:pt x="18717" y="6999"/>
                </a:cubicBezTo>
                <a:cubicBezTo>
                  <a:pt x="18717" y="6922"/>
                  <a:pt x="18717" y="6844"/>
                  <a:pt x="18717" y="6766"/>
                </a:cubicBezTo>
                <a:cubicBezTo>
                  <a:pt x="18717" y="6766"/>
                  <a:pt x="18717" y="6751"/>
                  <a:pt x="18726" y="6751"/>
                </a:cubicBezTo>
                <a:cubicBezTo>
                  <a:pt x="18726" y="6751"/>
                  <a:pt x="18726" y="6751"/>
                  <a:pt x="18726" y="6751"/>
                </a:cubicBezTo>
                <a:cubicBezTo>
                  <a:pt x="18744" y="6797"/>
                  <a:pt x="18763" y="6828"/>
                  <a:pt x="18790" y="6875"/>
                </a:cubicBezTo>
                <a:cubicBezTo>
                  <a:pt x="18808" y="6906"/>
                  <a:pt x="18799" y="6968"/>
                  <a:pt x="18818" y="7015"/>
                </a:cubicBezTo>
                <a:cubicBezTo>
                  <a:pt x="18827" y="7030"/>
                  <a:pt x="18827" y="7046"/>
                  <a:pt x="18836" y="7077"/>
                </a:cubicBezTo>
                <a:cubicBezTo>
                  <a:pt x="18845" y="7124"/>
                  <a:pt x="18863" y="7170"/>
                  <a:pt x="18863" y="7232"/>
                </a:cubicBezTo>
                <a:cubicBezTo>
                  <a:pt x="18863" y="7232"/>
                  <a:pt x="18863" y="7248"/>
                  <a:pt x="18863" y="7248"/>
                </a:cubicBezTo>
                <a:cubicBezTo>
                  <a:pt x="18873" y="7310"/>
                  <a:pt x="18873" y="7372"/>
                  <a:pt x="18900" y="7434"/>
                </a:cubicBezTo>
                <a:cubicBezTo>
                  <a:pt x="18909" y="7450"/>
                  <a:pt x="18918" y="7481"/>
                  <a:pt x="18918" y="7512"/>
                </a:cubicBezTo>
                <a:cubicBezTo>
                  <a:pt x="18918" y="7559"/>
                  <a:pt x="18927" y="7605"/>
                  <a:pt x="18946" y="7652"/>
                </a:cubicBezTo>
                <a:cubicBezTo>
                  <a:pt x="18955" y="7683"/>
                  <a:pt x="18955" y="7699"/>
                  <a:pt x="18955" y="7745"/>
                </a:cubicBezTo>
                <a:cubicBezTo>
                  <a:pt x="18955" y="7745"/>
                  <a:pt x="18955" y="7761"/>
                  <a:pt x="18955" y="7776"/>
                </a:cubicBezTo>
                <a:cubicBezTo>
                  <a:pt x="18964" y="7807"/>
                  <a:pt x="18973" y="7838"/>
                  <a:pt x="18992" y="7854"/>
                </a:cubicBezTo>
                <a:cubicBezTo>
                  <a:pt x="18992" y="7854"/>
                  <a:pt x="19001" y="7838"/>
                  <a:pt x="19001" y="7838"/>
                </a:cubicBezTo>
                <a:cubicBezTo>
                  <a:pt x="19001" y="7823"/>
                  <a:pt x="19001" y="7807"/>
                  <a:pt x="19001" y="7792"/>
                </a:cubicBezTo>
                <a:cubicBezTo>
                  <a:pt x="19001" y="7761"/>
                  <a:pt x="19010" y="7745"/>
                  <a:pt x="19028" y="7761"/>
                </a:cubicBezTo>
                <a:cubicBezTo>
                  <a:pt x="19046" y="7761"/>
                  <a:pt x="19056" y="7776"/>
                  <a:pt x="19065" y="7792"/>
                </a:cubicBezTo>
                <a:cubicBezTo>
                  <a:pt x="19074" y="7792"/>
                  <a:pt x="19074" y="7792"/>
                  <a:pt x="19074" y="7792"/>
                </a:cubicBezTo>
                <a:cubicBezTo>
                  <a:pt x="19083" y="7792"/>
                  <a:pt x="19083" y="7776"/>
                  <a:pt x="19083" y="7776"/>
                </a:cubicBezTo>
                <a:cubicBezTo>
                  <a:pt x="19083" y="7745"/>
                  <a:pt x="19074" y="7699"/>
                  <a:pt x="19056" y="7683"/>
                </a:cubicBezTo>
                <a:cubicBezTo>
                  <a:pt x="19019" y="7668"/>
                  <a:pt x="19019" y="7590"/>
                  <a:pt x="18982" y="7559"/>
                </a:cubicBezTo>
                <a:cubicBezTo>
                  <a:pt x="18973" y="7528"/>
                  <a:pt x="18964" y="7497"/>
                  <a:pt x="18964" y="7466"/>
                </a:cubicBezTo>
                <a:cubicBezTo>
                  <a:pt x="18955" y="7419"/>
                  <a:pt x="18955" y="7372"/>
                  <a:pt x="18946" y="7326"/>
                </a:cubicBezTo>
                <a:cubicBezTo>
                  <a:pt x="18946" y="7310"/>
                  <a:pt x="18946" y="7310"/>
                  <a:pt x="18946" y="7295"/>
                </a:cubicBezTo>
                <a:cubicBezTo>
                  <a:pt x="18946" y="7279"/>
                  <a:pt x="18955" y="7248"/>
                  <a:pt x="18964" y="7248"/>
                </a:cubicBezTo>
                <a:cubicBezTo>
                  <a:pt x="18982" y="7248"/>
                  <a:pt x="18992" y="7248"/>
                  <a:pt x="19010" y="7248"/>
                </a:cubicBezTo>
                <a:cubicBezTo>
                  <a:pt x="19010" y="7217"/>
                  <a:pt x="19001" y="7201"/>
                  <a:pt x="19001" y="7186"/>
                </a:cubicBezTo>
                <a:cubicBezTo>
                  <a:pt x="18946" y="7046"/>
                  <a:pt x="18909" y="6891"/>
                  <a:pt x="18845" y="6766"/>
                </a:cubicBezTo>
                <a:cubicBezTo>
                  <a:pt x="18827" y="6735"/>
                  <a:pt x="18818" y="6689"/>
                  <a:pt x="18818" y="6626"/>
                </a:cubicBezTo>
                <a:cubicBezTo>
                  <a:pt x="18818" y="6611"/>
                  <a:pt x="18808" y="6580"/>
                  <a:pt x="18808" y="6564"/>
                </a:cubicBezTo>
                <a:cubicBezTo>
                  <a:pt x="18781" y="6502"/>
                  <a:pt x="18772" y="6424"/>
                  <a:pt x="18735" y="6393"/>
                </a:cubicBezTo>
                <a:cubicBezTo>
                  <a:pt x="18726" y="6362"/>
                  <a:pt x="18726" y="6331"/>
                  <a:pt x="18717" y="6316"/>
                </a:cubicBezTo>
                <a:cubicBezTo>
                  <a:pt x="18708" y="6285"/>
                  <a:pt x="18689" y="6285"/>
                  <a:pt x="18680" y="6269"/>
                </a:cubicBezTo>
                <a:cubicBezTo>
                  <a:pt x="18671" y="6269"/>
                  <a:pt x="18671" y="6285"/>
                  <a:pt x="18662" y="6285"/>
                </a:cubicBezTo>
                <a:cubicBezTo>
                  <a:pt x="18662" y="6285"/>
                  <a:pt x="18662" y="6300"/>
                  <a:pt x="18662" y="6300"/>
                </a:cubicBezTo>
                <a:cubicBezTo>
                  <a:pt x="18662" y="6316"/>
                  <a:pt x="18671" y="6316"/>
                  <a:pt x="18671" y="6331"/>
                </a:cubicBezTo>
                <a:cubicBezTo>
                  <a:pt x="18699" y="6378"/>
                  <a:pt x="18699" y="6378"/>
                  <a:pt x="18671" y="6440"/>
                </a:cubicBezTo>
                <a:cubicBezTo>
                  <a:pt x="18671" y="6455"/>
                  <a:pt x="18671" y="6471"/>
                  <a:pt x="18671" y="6471"/>
                </a:cubicBezTo>
                <a:cubicBezTo>
                  <a:pt x="18671" y="6487"/>
                  <a:pt x="18680" y="6502"/>
                  <a:pt x="18680" y="6518"/>
                </a:cubicBezTo>
                <a:cubicBezTo>
                  <a:pt x="18699" y="6564"/>
                  <a:pt x="18708" y="6611"/>
                  <a:pt x="18708" y="6657"/>
                </a:cubicBezTo>
                <a:cubicBezTo>
                  <a:pt x="18708" y="6673"/>
                  <a:pt x="18708" y="6673"/>
                  <a:pt x="18708" y="6689"/>
                </a:cubicBezTo>
                <a:cubicBezTo>
                  <a:pt x="18699" y="6689"/>
                  <a:pt x="18689" y="6689"/>
                  <a:pt x="18689" y="6673"/>
                </a:cubicBezTo>
                <a:cubicBezTo>
                  <a:pt x="18680" y="6642"/>
                  <a:pt x="18680" y="6611"/>
                  <a:pt x="18671" y="6595"/>
                </a:cubicBezTo>
                <a:cubicBezTo>
                  <a:pt x="18662" y="6580"/>
                  <a:pt x="18653" y="6564"/>
                  <a:pt x="18662" y="6549"/>
                </a:cubicBezTo>
                <a:cubicBezTo>
                  <a:pt x="18662" y="6502"/>
                  <a:pt x="18644" y="6471"/>
                  <a:pt x="18625" y="6455"/>
                </a:cubicBezTo>
                <a:cubicBezTo>
                  <a:pt x="18598" y="6424"/>
                  <a:pt x="18561" y="6393"/>
                  <a:pt x="18534" y="6347"/>
                </a:cubicBezTo>
                <a:cubicBezTo>
                  <a:pt x="18525" y="6347"/>
                  <a:pt x="18516" y="6347"/>
                  <a:pt x="18506" y="6347"/>
                </a:cubicBezTo>
                <a:cubicBezTo>
                  <a:pt x="18497" y="6347"/>
                  <a:pt x="18488" y="6347"/>
                  <a:pt x="18470" y="6347"/>
                </a:cubicBezTo>
                <a:cubicBezTo>
                  <a:pt x="18452" y="6347"/>
                  <a:pt x="18442" y="6362"/>
                  <a:pt x="18442" y="6393"/>
                </a:cubicBezTo>
                <a:cubicBezTo>
                  <a:pt x="18442" y="6424"/>
                  <a:pt x="18433" y="6440"/>
                  <a:pt x="18415" y="6471"/>
                </a:cubicBezTo>
                <a:cubicBezTo>
                  <a:pt x="18415" y="6471"/>
                  <a:pt x="18415" y="6471"/>
                  <a:pt x="18415" y="6471"/>
                </a:cubicBezTo>
                <a:cubicBezTo>
                  <a:pt x="18397" y="6424"/>
                  <a:pt x="18387" y="6393"/>
                  <a:pt x="18378" y="6362"/>
                </a:cubicBezTo>
                <a:cubicBezTo>
                  <a:pt x="18378" y="6362"/>
                  <a:pt x="18378" y="6347"/>
                  <a:pt x="18378" y="6347"/>
                </a:cubicBezTo>
                <a:cubicBezTo>
                  <a:pt x="18369" y="6347"/>
                  <a:pt x="18369" y="6362"/>
                  <a:pt x="18360" y="6362"/>
                </a:cubicBezTo>
                <a:cubicBezTo>
                  <a:pt x="18351" y="6378"/>
                  <a:pt x="18351" y="6393"/>
                  <a:pt x="18360" y="6409"/>
                </a:cubicBezTo>
                <a:cubicBezTo>
                  <a:pt x="18360" y="6424"/>
                  <a:pt x="18351" y="6440"/>
                  <a:pt x="18351" y="6440"/>
                </a:cubicBezTo>
                <a:cubicBezTo>
                  <a:pt x="18351" y="6440"/>
                  <a:pt x="18342" y="6440"/>
                  <a:pt x="18342" y="6424"/>
                </a:cubicBezTo>
                <a:cubicBezTo>
                  <a:pt x="18333" y="6393"/>
                  <a:pt x="18323" y="6362"/>
                  <a:pt x="18314" y="6331"/>
                </a:cubicBezTo>
                <a:cubicBezTo>
                  <a:pt x="18305" y="6300"/>
                  <a:pt x="18296" y="6285"/>
                  <a:pt x="18278" y="6300"/>
                </a:cubicBezTo>
                <a:cubicBezTo>
                  <a:pt x="18268" y="6300"/>
                  <a:pt x="18259" y="6316"/>
                  <a:pt x="18259" y="6316"/>
                </a:cubicBezTo>
                <a:cubicBezTo>
                  <a:pt x="18250" y="6316"/>
                  <a:pt x="18241" y="6316"/>
                  <a:pt x="18232" y="6316"/>
                </a:cubicBezTo>
                <a:cubicBezTo>
                  <a:pt x="18214" y="6316"/>
                  <a:pt x="18204" y="6285"/>
                  <a:pt x="18214" y="6269"/>
                </a:cubicBezTo>
                <a:cubicBezTo>
                  <a:pt x="18214" y="6253"/>
                  <a:pt x="18214" y="6238"/>
                  <a:pt x="18223" y="6222"/>
                </a:cubicBezTo>
                <a:cubicBezTo>
                  <a:pt x="18232" y="6191"/>
                  <a:pt x="18241" y="6145"/>
                  <a:pt x="18259" y="6114"/>
                </a:cubicBezTo>
                <a:cubicBezTo>
                  <a:pt x="18268" y="6067"/>
                  <a:pt x="18287" y="6020"/>
                  <a:pt x="18287" y="5974"/>
                </a:cubicBezTo>
                <a:cubicBezTo>
                  <a:pt x="18296" y="5880"/>
                  <a:pt x="18314" y="5787"/>
                  <a:pt x="18333" y="5710"/>
                </a:cubicBezTo>
                <a:cubicBezTo>
                  <a:pt x="18351" y="5647"/>
                  <a:pt x="18369" y="5601"/>
                  <a:pt x="18360" y="5523"/>
                </a:cubicBezTo>
                <a:cubicBezTo>
                  <a:pt x="18351" y="5492"/>
                  <a:pt x="18360" y="5476"/>
                  <a:pt x="18369" y="5445"/>
                </a:cubicBezTo>
                <a:cubicBezTo>
                  <a:pt x="18378" y="5414"/>
                  <a:pt x="18387" y="5383"/>
                  <a:pt x="18378" y="5337"/>
                </a:cubicBezTo>
                <a:cubicBezTo>
                  <a:pt x="18378" y="5321"/>
                  <a:pt x="18378" y="5306"/>
                  <a:pt x="18387" y="5290"/>
                </a:cubicBezTo>
                <a:cubicBezTo>
                  <a:pt x="18397" y="5243"/>
                  <a:pt x="18415" y="5228"/>
                  <a:pt x="18442" y="5212"/>
                </a:cubicBezTo>
                <a:cubicBezTo>
                  <a:pt x="18470" y="5197"/>
                  <a:pt x="18497" y="5181"/>
                  <a:pt x="18534" y="5166"/>
                </a:cubicBezTo>
                <a:cubicBezTo>
                  <a:pt x="18543" y="5150"/>
                  <a:pt x="18552" y="5150"/>
                  <a:pt x="18571" y="5166"/>
                </a:cubicBezTo>
                <a:cubicBezTo>
                  <a:pt x="18580" y="5181"/>
                  <a:pt x="18598" y="5181"/>
                  <a:pt x="18598" y="5150"/>
                </a:cubicBezTo>
                <a:cubicBezTo>
                  <a:pt x="18616" y="5119"/>
                  <a:pt x="18635" y="5104"/>
                  <a:pt x="18653" y="5104"/>
                </a:cubicBezTo>
                <a:cubicBezTo>
                  <a:pt x="18680" y="5119"/>
                  <a:pt x="18708" y="5088"/>
                  <a:pt x="18735" y="5088"/>
                </a:cubicBezTo>
                <a:cubicBezTo>
                  <a:pt x="18735" y="5088"/>
                  <a:pt x="18744" y="5072"/>
                  <a:pt x="18744" y="5072"/>
                </a:cubicBezTo>
                <a:cubicBezTo>
                  <a:pt x="18754" y="5057"/>
                  <a:pt x="18754" y="5026"/>
                  <a:pt x="18754" y="5010"/>
                </a:cubicBezTo>
                <a:cubicBezTo>
                  <a:pt x="18763" y="4979"/>
                  <a:pt x="18772" y="4964"/>
                  <a:pt x="18790" y="4964"/>
                </a:cubicBezTo>
                <a:cubicBezTo>
                  <a:pt x="18827" y="4979"/>
                  <a:pt x="18863" y="4979"/>
                  <a:pt x="18900" y="4995"/>
                </a:cubicBezTo>
                <a:cubicBezTo>
                  <a:pt x="18900" y="4995"/>
                  <a:pt x="18909" y="4995"/>
                  <a:pt x="18918" y="5010"/>
                </a:cubicBezTo>
                <a:cubicBezTo>
                  <a:pt x="18918" y="5010"/>
                  <a:pt x="18918" y="5026"/>
                  <a:pt x="18918" y="5026"/>
                </a:cubicBezTo>
                <a:cubicBezTo>
                  <a:pt x="18918" y="5041"/>
                  <a:pt x="18918" y="5041"/>
                  <a:pt x="18909" y="5057"/>
                </a:cubicBezTo>
                <a:cubicBezTo>
                  <a:pt x="18909" y="5072"/>
                  <a:pt x="18909" y="5088"/>
                  <a:pt x="18918" y="5104"/>
                </a:cubicBezTo>
                <a:cubicBezTo>
                  <a:pt x="18927" y="5119"/>
                  <a:pt x="18937" y="5119"/>
                  <a:pt x="18946" y="5119"/>
                </a:cubicBezTo>
                <a:cubicBezTo>
                  <a:pt x="18973" y="5088"/>
                  <a:pt x="19010" y="5072"/>
                  <a:pt x="19028" y="5026"/>
                </a:cubicBezTo>
                <a:cubicBezTo>
                  <a:pt x="19028" y="5010"/>
                  <a:pt x="19037" y="5010"/>
                  <a:pt x="19056" y="5010"/>
                </a:cubicBezTo>
                <a:cubicBezTo>
                  <a:pt x="19065" y="5010"/>
                  <a:pt x="19074" y="5010"/>
                  <a:pt x="19083" y="4995"/>
                </a:cubicBezTo>
                <a:cubicBezTo>
                  <a:pt x="19092" y="4979"/>
                  <a:pt x="19111" y="4964"/>
                  <a:pt x="19111" y="4933"/>
                </a:cubicBezTo>
                <a:cubicBezTo>
                  <a:pt x="19101" y="4902"/>
                  <a:pt x="19083" y="4902"/>
                  <a:pt x="19065" y="4902"/>
                </a:cubicBezTo>
                <a:cubicBezTo>
                  <a:pt x="19065" y="4902"/>
                  <a:pt x="19065" y="4902"/>
                  <a:pt x="19065" y="4902"/>
                </a:cubicBezTo>
                <a:cubicBezTo>
                  <a:pt x="19056" y="4886"/>
                  <a:pt x="19046" y="4886"/>
                  <a:pt x="19046" y="4870"/>
                </a:cubicBezTo>
                <a:cubicBezTo>
                  <a:pt x="19028" y="4824"/>
                  <a:pt x="19028" y="4777"/>
                  <a:pt x="19037" y="4731"/>
                </a:cubicBezTo>
                <a:cubicBezTo>
                  <a:pt x="19046" y="4715"/>
                  <a:pt x="19046" y="4699"/>
                  <a:pt x="19046" y="4699"/>
                </a:cubicBezTo>
                <a:cubicBezTo>
                  <a:pt x="19056" y="4653"/>
                  <a:pt x="19056" y="4622"/>
                  <a:pt x="19056" y="4575"/>
                </a:cubicBezTo>
                <a:cubicBezTo>
                  <a:pt x="19056" y="4529"/>
                  <a:pt x="19056" y="4466"/>
                  <a:pt x="19056" y="4420"/>
                </a:cubicBezTo>
                <a:cubicBezTo>
                  <a:pt x="19056" y="4373"/>
                  <a:pt x="19065" y="4342"/>
                  <a:pt x="19092" y="4327"/>
                </a:cubicBezTo>
                <a:cubicBezTo>
                  <a:pt x="19101" y="4327"/>
                  <a:pt x="19120" y="4311"/>
                  <a:pt x="19138" y="4295"/>
                </a:cubicBezTo>
                <a:cubicBezTo>
                  <a:pt x="19156" y="4280"/>
                  <a:pt x="19175" y="4280"/>
                  <a:pt x="19193" y="4280"/>
                </a:cubicBezTo>
                <a:cubicBezTo>
                  <a:pt x="19202" y="4295"/>
                  <a:pt x="19211" y="4280"/>
                  <a:pt x="19220" y="4264"/>
                </a:cubicBezTo>
                <a:cubicBezTo>
                  <a:pt x="19229" y="4264"/>
                  <a:pt x="19239" y="4264"/>
                  <a:pt x="19239" y="4280"/>
                </a:cubicBezTo>
                <a:cubicBezTo>
                  <a:pt x="19239" y="4311"/>
                  <a:pt x="19248" y="4342"/>
                  <a:pt x="19248" y="4373"/>
                </a:cubicBezTo>
                <a:cubicBezTo>
                  <a:pt x="19248" y="4404"/>
                  <a:pt x="19257" y="4420"/>
                  <a:pt x="19275" y="4435"/>
                </a:cubicBezTo>
                <a:cubicBezTo>
                  <a:pt x="19284" y="4451"/>
                  <a:pt x="19303" y="4466"/>
                  <a:pt x="19321" y="4482"/>
                </a:cubicBezTo>
                <a:cubicBezTo>
                  <a:pt x="19321" y="4482"/>
                  <a:pt x="19330" y="4482"/>
                  <a:pt x="19330" y="4482"/>
                </a:cubicBezTo>
                <a:cubicBezTo>
                  <a:pt x="19339" y="4466"/>
                  <a:pt x="19339" y="4451"/>
                  <a:pt x="19348" y="4435"/>
                </a:cubicBezTo>
                <a:cubicBezTo>
                  <a:pt x="19348" y="4389"/>
                  <a:pt x="19358" y="4342"/>
                  <a:pt x="19358" y="4280"/>
                </a:cubicBezTo>
                <a:cubicBezTo>
                  <a:pt x="19367" y="4249"/>
                  <a:pt x="19376" y="4233"/>
                  <a:pt x="19394" y="4218"/>
                </a:cubicBezTo>
                <a:cubicBezTo>
                  <a:pt x="19403" y="4202"/>
                  <a:pt x="19403" y="4187"/>
                  <a:pt x="19403" y="4171"/>
                </a:cubicBezTo>
                <a:cubicBezTo>
                  <a:pt x="19403" y="4171"/>
                  <a:pt x="19403" y="4171"/>
                  <a:pt x="19403" y="4171"/>
                </a:cubicBezTo>
                <a:cubicBezTo>
                  <a:pt x="19367" y="4109"/>
                  <a:pt x="19358" y="4047"/>
                  <a:pt x="19348" y="3969"/>
                </a:cubicBezTo>
                <a:cubicBezTo>
                  <a:pt x="19348" y="3969"/>
                  <a:pt x="19348" y="3969"/>
                  <a:pt x="19348" y="3969"/>
                </a:cubicBezTo>
                <a:cubicBezTo>
                  <a:pt x="19358" y="3938"/>
                  <a:pt x="19385" y="3923"/>
                  <a:pt x="19403" y="3938"/>
                </a:cubicBezTo>
                <a:cubicBezTo>
                  <a:pt x="19413" y="3938"/>
                  <a:pt x="19422" y="3954"/>
                  <a:pt x="19413" y="3969"/>
                </a:cubicBezTo>
                <a:cubicBezTo>
                  <a:pt x="19403" y="4016"/>
                  <a:pt x="19403" y="4047"/>
                  <a:pt x="19422" y="4078"/>
                </a:cubicBezTo>
                <a:cubicBezTo>
                  <a:pt x="19431" y="4125"/>
                  <a:pt x="19449" y="4171"/>
                  <a:pt x="19449" y="4233"/>
                </a:cubicBezTo>
                <a:cubicBezTo>
                  <a:pt x="19449" y="4249"/>
                  <a:pt x="19449" y="4249"/>
                  <a:pt x="19458" y="4264"/>
                </a:cubicBezTo>
                <a:cubicBezTo>
                  <a:pt x="19477" y="4295"/>
                  <a:pt x="19467" y="4342"/>
                  <a:pt x="19477" y="4389"/>
                </a:cubicBezTo>
                <a:cubicBezTo>
                  <a:pt x="19467" y="4420"/>
                  <a:pt x="19458" y="4435"/>
                  <a:pt x="19440" y="4466"/>
                </a:cubicBezTo>
                <a:cubicBezTo>
                  <a:pt x="19440" y="4466"/>
                  <a:pt x="19440" y="4466"/>
                  <a:pt x="19440" y="4482"/>
                </a:cubicBezTo>
                <a:cubicBezTo>
                  <a:pt x="19431" y="4497"/>
                  <a:pt x="19422" y="4513"/>
                  <a:pt x="19422" y="4544"/>
                </a:cubicBezTo>
                <a:cubicBezTo>
                  <a:pt x="19422" y="4622"/>
                  <a:pt x="19431" y="4699"/>
                  <a:pt x="19413" y="4762"/>
                </a:cubicBezTo>
                <a:cubicBezTo>
                  <a:pt x="19403" y="4777"/>
                  <a:pt x="19413" y="4793"/>
                  <a:pt x="19403" y="4824"/>
                </a:cubicBezTo>
                <a:cubicBezTo>
                  <a:pt x="19403" y="4886"/>
                  <a:pt x="19403" y="4948"/>
                  <a:pt x="19403" y="5026"/>
                </a:cubicBezTo>
                <a:cubicBezTo>
                  <a:pt x="19413" y="5072"/>
                  <a:pt x="19403" y="5135"/>
                  <a:pt x="19385" y="5166"/>
                </a:cubicBezTo>
                <a:cubicBezTo>
                  <a:pt x="19376" y="5181"/>
                  <a:pt x="19376" y="5197"/>
                  <a:pt x="19367" y="5212"/>
                </a:cubicBezTo>
                <a:cubicBezTo>
                  <a:pt x="19367" y="5212"/>
                  <a:pt x="19358" y="5228"/>
                  <a:pt x="19348" y="5228"/>
                </a:cubicBezTo>
                <a:cubicBezTo>
                  <a:pt x="19330" y="5259"/>
                  <a:pt x="19330" y="5259"/>
                  <a:pt x="19339" y="5290"/>
                </a:cubicBezTo>
                <a:cubicBezTo>
                  <a:pt x="19358" y="5321"/>
                  <a:pt x="19358" y="5368"/>
                  <a:pt x="19358" y="5414"/>
                </a:cubicBezTo>
                <a:cubicBezTo>
                  <a:pt x="19358" y="5430"/>
                  <a:pt x="19348" y="5445"/>
                  <a:pt x="19348" y="5476"/>
                </a:cubicBezTo>
                <a:cubicBezTo>
                  <a:pt x="19339" y="5508"/>
                  <a:pt x="19339" y="5539"/>
                  <a:pt x="19339" y="5570"/>
                </a:cubicBezTo>
                <a:cubicBezTo>
                  <a:pt x="19339" y="5616"/>
                  <a:pt x="19358" y="5663"/>
                  <a:pt x="19367" y="5725"/>
                </a:cubicBezTo>
                <a:cubicBezTo>
                  <a:pt x="19394" y="5896"/>
                  <a:pt x="19458" y="6036"/>
                  <a:pt x="19513" y="6191"/>
                </a:cubicBezTo>
                <a:cubicBezTo>
                  <a:pt x="19522" y="6238"/>
                  <a:pt x="19541" y="6269"/>
                  <a:pt x="19559" y="6316"/>
                </a:cubicBezTo>
                <a:cubicBezTo>
                  <a:pt x="19568" y="6347"/>
                  <a:pt x="19577" y="6378"/>
                  <a:pt x="19586" y="6393"/>
                </a:cubicBezTo>
                <a:cubicBezTo>
                  <a:pt x="19605" y="6424"/>
                  <a:pt x="19623" y="6455"/>
                  <a:pt x="19632" y="6487"/>
                </a:cubicBezTo>
                <a:cubicBezTo>
                  <a:pt x="19641" y="6533"/>
                  <a:pt x="19651" y="6564"/>
                  <a:pt x="19660" y="6611"/>
                </a:cubicBezTo>
                <a:cubicBezTo>
                  <a:pt x="19669" y="6642"/>
                  <a:pt x="19687" y="6657"/>
                  <a:pt x="19705" y="6689"/>
                </a:cubicBezTo>
                <a:cubicBezTo>
                  <a:pt x="19705" y="6689"/>
                  <a:pt x="19715" y="6673"/>
                  <a:pt x="19715" y="6673"/>
                </a:cubicBezTo>
                <a:cubicBezTo>
                  <a:pt x="19733" y="6657"/>
                  <a:pt x="19733" y="6626"/>
                  <a:pt x="19742" y="6595"/>
                </a:cubicBezTo>
                <a:cubicBezTo>
                  <a:pt x="19760" y="6518"/>
                  <a:pt x="19760" y="6455"/>
                  <a:pt x="19751" y="6378"/>
                </a:cubicBezTo>
                <a:cubicBezTo>
                  <a:pt x="19733" y="6285"/>
                  <a:pt x="19724" y="6269"/>
                  <a:pt x="19779" y="6222"/>
                </a:cubicBezTo>
                <a:cubicBezTo>
                  <a:pt x="19779" y="6222"/>
                  <a:pt x="19788" y="6222"/>
                  <a:pt x="19788" y="6207"/>
                </a:cubicBezTo>
                <a:cubicBezTo>
                  <a:pt x="19797" y="6207"/>
                  <a:pt x="19797" y="6191"/>
                  <a:pt x="19788" y="6176"/>
                </a:cubicBezTo>
                <a:cubicBezTo>
                  <a:pt x="19788" y="6160"/>
                  <a:pt x="19779" y="6145"/>
                  <a:pt x="19769" y="6129"/>
                </a:cubicBezTo>
                <a:cubicBezTo>
                  <a:pt x="19760" y="6114"/>
                  <a:pt x="19760" y="6083"/>
                  <a:pt x="19760" y="6067"/>
                </a:cubicBezTo>
                <a:cubicBezTo>
                  <a:pt x="19760" y="6036"/>
                  <a:pt x="19760" y="5989"/>
                  <a:pt x="19760" y="5943"/>
                </a:cubicBezTo>
                <a:cubicBezTo>
                  <a:pt x="19769" y="5927"/>
                  <a:pt x="19779" y="5896"/>
                  <a:pt x="19797" y="5896"/>
                </a:cubicBezTo>
                <a:cubicBezTo>
                  <a:pt x="19806" y="5880"/>
                  <a:pt x="19815" y="5865"/>
                  <a:pt x="19824" y="5865"/>
                </a:cubicBezTo>
                <a:cubicBezTo>
                  <a:pt x="19843" y="5849"/>
                  <a:pt x="19843" y="5818"/>
                  <a:pt x="19834" y="5803"/>
                </a:cubicBezTo>
                <a:cubicBezTo>
                  <a:pt x="19824" y="5772"/>
                  <a:pt x="19815" y="5756"/>
                  <a:pt x="19797" y="5725"/>
                </a:cubicBezTo>
                <a:cubicBezTo>
                  <a:pt x="19760" y="5663"/>
                  <a:pt x="19751" y="5601"/>
                  <a:pt x="19760" y="5523"/>
                </a:cubicBezTo>
                <a:cubicBezTo>
                  <a:pt x="19760" y="5508"/>
                  <a:pt x="19769" y="5492"/>
                  <a:pt x="19779" y="5492"/>
                </a:cubicBezTo>
                <a:cubicBezTo>
                  <a:pt x="19788" y="5492"/>
                  <a:pt x="19788" y="5492"/>
                  <a:pt x="19797" y="5492"/>
                </a:cubicBezTo>
                <a:cubicBezTo>
                  <a:pt x="19806" y="5492"/>
                  <a:pt x="19824" y="5461"/>
                  <a:pt x="19815" y="5445"/>
                </a:cubicBezTo>
                <a:cubicBezTo>
                  <a:pt x="19806" y="5414"/>
                  <a:pt x="19797" y="5383"/>
                  <a:pt x="19788" y="5352"/>
                </a:cubicBezTo>
                <a:cubicBezTo>
                  <a:pt x="19779" y="5321"/>
                  <a:pt x="19769" y="5306"/>
                  <a:pt x="19751" y="5321"/>
                </a:cubicBezTo>
                <a:cubicBezTo>
                  <a:pt x="19742" y="5321"/>
                  <a:pt x="19733" y="5306"/>
                  <a:pt x="19733" y="5306"/>
                </a:cubicBezTo>
                <a:cubicBezTo>
                  <a:pt x="19724" y="5274"/>
                  <a:pt x="19715" y="5228"/>
                  <a:pt x="19724" y="5181"/>
                </a:cubicBezTo>
                <a:cubicBezTo>
                  <a:pt x="19724" y="5181"/>
                  <a:pt x="19724" y="5166"/>
                  <a:pt x="19724" y="5150"/>
                </a:cubicBezTo>
                <a:cubicBezTo>
                  <a:pt x="19724" y="5135"/>
                  <a:pt x="19724" y="5119"/>
                  <a:pt x="19715" y="5119"/>
                </a:cubicBezTo>
                <a:cubicBezTo>
                  <a:pt x="19705" y="5088"/>
                  <a:pt x="19687" y="5088"/>
                  <a:pt x="19669" y="5072"/>
                </a:cubicBezTo>
                <a:cubicBezTo>
                  <a:pt x="19669" y="5072"/>
                  <a:pt x="19660" y="5088"/>
                  <a:pt x="19660" y="5088"/>
                </a:cubicBezTo>
                <a:cubicBezTo>
                  <a:pt x="19651" y="5104"/>
                  <a:pt x="19651" y="5104"/>
                  <a:pt x="19651" y="5119"/>
                </a:cubicBezTo>
                <a:cubicBezTo>
                  <a:pt x="19651" y="5119"/>
                  <a:pt x="19651" y="5119"/>
                  <a:pt x="19651" y="5119"/>
                </a:cubicBezTo>
                <a:cubicBezTo>
                  <a:pt x="19651" y="5119"/>
                  <a:pt x="19651" y="5119"/>
                  <a:pt x="19651" y="5119"/>
                </a:cubicBezTo>
                <a:cubicBezTo>
                  <a:pt x="19651" y="5119"/>
                  <a:pt x="19651" y="5119"/>
                  <a:pt x="19651" y="5119"/>
                </a:cubicBezTo>
                <a:cubicBezTo>
                  <a:pt x="19651" y="5135"/>
                  <a:pt x="19651" y="5135"/>
                  <a:pt x="19651" y="5119"/>
                </a:cubicBezTo>
                <a:cubicBezTo>
                  <a:pt x="19651" y="5119"/>
                  <a:pt x="19651" y="5119"/>
                  <a:pt x="19651" y="5119"/>
                </a:cubicBezTo>
                <a:cubicBezTo>
                  <a:pt x="19651" y="5119"/>
                  <a:pt x="19651" y="5119"/>
                  <a:pt x="19651" y="5119"/>
                </a:cubicBezTo>
                <a:cubicBezTo>
                  <a:pt x="19632" y="5104"/>
                  <a:pt x="19623" y="5088"/>
                  <a:pt x="19614" y="5057"/>
                </a:cubicBezTo>
                <a:cubicBezTo>
                  <a:pt x="19605" y="5010"/>
                  <a:pt x="19605" y="4964"/>
                  <a:pt x="19605" y="4917"/>
                </a:cubicBezTo>
                <a:cubicBezTo>
                  <a:pt x="19605" y="4839"/>
                  <a:pt x="19605" y="4762"/>
                  <a:pt x="19577" y="4699"/>
                </a:cubicBezTo>
                <a:cubicBezTo>
                  <a:pt x="19577" y="4684"/>
                  <a:pt x="19577" y="4668"/>
                  <a:pt x="19568" y="4668"/>
                </a:cubicBezTo>
                <a:cubicBezTo>
                  <a:pt x="19568" y="4622"/>
                  <a:pt x="19577" y="4575"/>
                  <a:pt x="19605" y="4560"/>
                </a:cubicBezTo>
                <a:cubicBezTo>
                  <a:pt x="19614" y="4560"/>
                  <a:pt x="19623" y="4575"/>
                  <a:pt x="19623" y="4560"/>
                </a:cubicBezTo>
                <a:cubicBezTo>
                  <a:pt x="19641" y="4560"/>
                  <a:pt x="19641" y="4560"/>
                  <a:pt x="19651" y="4544"/>
                </a:cubicBezTo>
                <a:cubicBezTo>
                  <a:pt x="19651" y="4513"/>
                  <a:pt x="19651" y="4497"/>
                  <a:pt x="19660" y="4482"/>
                </a:cubicBezTo>
                <a:cubicBezTo>
                  <a:pt x="19669" y="4466"/>
                  <a:pt x="19678" y="4466"/>
                  <a:pt x="19678" y="4466"/>
                </a:cubicBezTo>
                <a:cubicBezTo>
                  <a:pt x="19687" y="4497"/>
                  <a:pt x="19687" y="4513"/>
                  <a:pt x="19696" y="4529"/>
                </a:cubicBezTo>
                <a:cubicBezTo>
                  <a:pt x="19696" y="4544"/>
                  <a:pt x="19705" y="4544"/>
                  <a:pt x="19715" y="4544"/>
                </a:cubicBezTo>
                <a:cubicBezTo>
                  <a:pt x="19715" y="4544"/>
                  <a:pt x="19724" y="4529"/>
                  <a:pt x="19724" y="4529"/>
                </a:cubicBezTo>
                <a:cubicBezTo>
                  <a:pt x="19724" y="4497"/>
                  <a:pt x="19733" y="4482"/>
                  <a:pt x="19733" y="4451"/>
                </a:cubicBezTo>
                <a:cubicBezTo>
                  <a:pt x="19733" y="4420"/>
                  <a:pt x="19742" y="4404"/>
                  <a:pt x="19760" y="4373"/>
                </a:cubicBezTo>
                <a:cubicBezTo>
                  <a:pt x="19779" y="4342"/>
                  <a:pt x="19797" y="4327"/>
                  <a:pt x="19824" y="4327"/>
                </a:cubicBezTo>
                <a:cubicBezTo>
                  <a:pt x="19843" y="4311"/>
                  <a:pt x="19852" y="4342"/>
                  <a:pt x="19861" y="4358"/>
                </a:cubicBezTo>
                <a:cubicBezTo>
                  <a:pt x="19879" y="4358"/>
                  <a:pt x="19888" y="4389"/>
                  <a:pt x="19907" y="4404"/>
                </a:cubicBezTo>
                <a:cubicBezTo>
                  <a:pt x="19907" y="4404"/>
                  <a:pt x="19916" y="4404"/>
                  <a:pt x="19916" y="4404"/>
                </a:cubicBezTo>
                <a:cubicBezTo>
                  <a:pt x="19925" y="4420"/>
                  <a:pt x="19934" y="4420"/>
                  <a:pt x="19943" y="4420"/>
                </a:cubicBezTo>
                <a:cubicBezTo>
                  <a:pt x="19953" y="4420"/>
                  <a:pt x="19953" y="4404"/>
                  <a:pt x="19953" y="4389"/>
                </a:cubicBezTo>
                <a:cubicBezTo>
                  <a:pt x="19953" y="4358"/>
                  <a:pt x="19943" y="4327"/>
                  <a:pt x="19943" y="4295"/>
                </a:cubicBezTo>
                <a:cubicBezTo>
                  <a:pt x="19953" y="4264"/>
                  <a:pt x="19953" y="4233"/>
                  <a:pt x="19962" y="4202"/>
                </a:cubicBezTo>
                <a:cubicBezTo>
                  <a:pt x="19962" y="4171"/>
                  <a:pt x="19971" y="4125"/>
                  <a:pt x="19971" y="4078"/>
                </a:cubicBezTo>
                <a:cubicBezTo>
                  <a:pt x="19971" y="4000"/>
                  <a:pt x="19989" y="3938"/>
                  <a:pt x="20007" y="3876"/>
                </a:cubicBezTo>
                <a:cubicBezTo>
                  <a:pt x="20017" y="3845"/>
                  <a:pt x="20026" y="3814"/>
                  <a:pt x="20035" y="3767"/>
                </a:cubicBezTo>
                <a:cubicBezTo>
                  <a:pt x="20053" y="3720"/>
                  <a:pt x="20072" y="3658"/>
                  <a:pt x="20099" y="3627"/>
                </a:cubicBezTo>
                <a:cubicBezTo>
                  <a:pt x="20108" y="3612"/>
                  <a:pt x="20126" y="3596"/>
                  <a:pt x="20136" y="3596"/>
                </a:cubicBezTo>
                <a:cubicBezTo>
                  <a:pt x="20154" y="3596"/>
                  <a:pt x="20172" y="3596"/>
                  <a:pt x="20191" y="3596"/>
                </a:cubicBezTo>
                <a:cubicBezTo>
                  <a:pt x="20200" y="3596"/>
                  <a:pt x="20209" y="3596"/>
                  <a:pt x="20218" y="3596"/>
                </a:cubicBezTo>
                <a:cubicBezTo>
                  <a:pt x="20227" y="3596"/>
                  <a:pt x="20227" y="3581"/>
                  <a:pt x="20227" y="3581"/>
                </a:cubicBezTo>
                <a:cubicBezTo>
                  <a:pt x="20227" y="3518"/>
                  <a:pt x="20227" y="3456"/>
                  <a:pt x="20200" y="3410"/>
                </a:cubicBezTo>
                <a:cubicBezTo>
                  <a:pt x="20191" y="3410"/>
                  <a:pt x="20191" y="3394"/>
                  <a:pt x="20181" y="3379"/>
                </a:cubicBezTo>
                <a:cubicBezTo>
                  <a:pt x="20181" y="3363"/>
                  <a:pt x="20172" y="3348"/>
                  <a:pt x="20163" y="3348"/>
                </a:cubicBezTo>
                <a:cubicBezTo>
                  <a:pt x="20136" y="3332"/>
                  <a:pt x="20117" y="3285"/>
                  <a:pt x="20081" y="3270"/>
                </a:cubicBezTo>
                <a:cubicBezTo>
                  <a:pt x="20081" y="3270"/>
                  <a:pt x="20081" y="3270"/>
                  <a:pt x="20081" y="3270"/>
                </a:cubicBezTo>
                <a:cubicBezTo>
                  <a:pt x="20081" y="3270"/>
                  <a:pt x="20081" y="3270"/>
                  <a:pt x="20081" y="3270"/>
                </a:cubicBezTo>
                <a:cubicBezTo>
                  <a:pt x="20081" y="3270"/>
                  <a:pt x="20081" y="3270"/>
                  <a:pt x="20081" y="3270"/>
                </a:cubicBezTo>
                <a:cubicBezTo>
                  <a:pt x="20081" y="3270"/>
                  <a:pt x="20081" y="3270"/>
                  <a:pt x="20081" y="3270"/>
                </a:cubicBezTo>
                <a:cubicBezTo>
                  <a:pt x="20081" y="3254"/>
                  <a:pt x="20081" y="3239"/>
                  <a:pt x="20072" y="3223"/>
                </a:cubicBezTo>
                <a:cubicBezTo>
                  <a:pt x="20072" y="3192"/>
                  <a:pt x="20053" y="3161"/>
                  <a:pt x="20035" y="3161"/>
                </a:cubicBezTo>
                <a:cubicBezTo>
                  <a:pt x="20026" y="3161"/>
                  <a:pt x="20026" y="3161"/>
                  <a:pt x="20017" y="3161"/>
                </a:cubicBezTo>
                <a:cubicBezTo>
                  <a:pt x="20017" y="3146"/>
                  <a:pt x="20017" y="3146"/>
                  <a:pt x="20017" y="3130"/>
                </a:cubicBezTo>
                <a:cubicBezTo>
                  <a:pt x="20007" y="3099"/>
                  <a:pt x="19998" y="3083"/>
                  <a:pt x="19971" y="3083"/>
                </a:cubicBezTo>
                <a:cubicBezTo>
                  <a:pt x="19943" y="3099"/>
                  <a:pt x="19934" y="3068"/>
                  <a:pt x="19916" y="3052"/>
                </a:cubicBezTo>
                <a:cubicBezTo>
                  <a:pt x="19916" y="3037"/>
                  <a:pt x="19916" y="3021"/>
                  <a:pt x="19925" y="3021"/>
                </a:cubicBezTo>
                <a:cubicBezTo>
                  <a:pt x="19934" y="3006"/>
                  <a:pt x="19943" y="3006"/>
                  <a:pt x="19953" y="3006"/>
                </a:cubicBezTo>
                <a:cubicBezTo>
                  <a:pt x="19980" y="2990"/>
                  <a:pt x="19998" y="2944"/>
                  <a:pt x="19998" y="2897"/>
                </a:cubicBezTo>
                <a:cubicBezTo>
                  <a:pt x="19998" y="2850"/>
                  <a:pt x="19998" y="2788"/>
                  <a:pt x="19998" y="2742"/>
                </a:cubicBezTo>
                <a:cubicBezTo>
                  <a:pt x="19998" y="2726"/>
                  <a:pt x="19998" y="2695"/>
                  <a:pt x="19998" y="2679"/>
                </a:cubicBezTo>
                <a:cubicBezTo>
                  <a:pt x="19989" y="2664"/>
                  <a:pt x="19980" y="2648"/>
                  <a:pt x="19980" y="2617"/>
                </a:cubicBezTo>
                <a:cubicBezTo>
                  <a:pt x="19971" y="2586"/>
                  <a:pt x="19953" y="2571"/>
                  <a:pt x="19934" y="2571"/>
                </a:cubicBezTo>
                <a:cubicBezTo>
                  <a:pt x="19916" y="2555"/>
                  <a:pt x="19898" y="2539"/>
                  <a:pt x="19888" y="2508"/>
                </a:cubicBezTo>
                <a:cubicBezTo>
                  <a:pt x="19888" y="2508"/>
                  <a:pt x="19879" y="2493"/>
                  <a:pt x="19888" y="2477"/>
                </a:cubicBezTo>
                <a:cubicBezTo>
                  <a:pt x="19888" y="2462"/>
                  <a:pt x="19898" y="2446"/>
                  <a:pt x="19898" y="2446"/>
                </a:cubicBezTo>
                <a:cubicBezTo>
                  <a:pt x="19907" y="2415"/>
                  <a:pt x="19916" y="2415"/>
                  <a:pt x="19916" y="2431"/>
                </a:cubicBezTo>
                <a:cubicBezTo>
                  <a:pt x="19925" y="2462"/>
                  <a:pt x="19943" y="2493"/>
                  <a:pt x="19953" y="2508"/>
                </a:cubicBezTo>
                <a:cubicBezTo>
                  <a:pt x="20007" y="2539"/>
                  <a:pt x="20007" y="2539"/>
                  <a:pt x="20035" y="2462"/>
                </a:cubicBezTo>
                <a:cubicBezTo>
                  <a:pt x="20035" y="2446"/>
                  <a:pt x="20035" y="2431"/>
                  <a:pt x="20035" y="2431"/>
                </a:cubicBezTo>
                <a:cubicBezTo>
                  <a:pt x="20044" y="2400"/>
                  <a:pt x="20062" y="2400"/>
                  <a:pt x="20081" y="2384"/>
                </a:cubicBezTo>
                <a:cubicBezTo>
                  <a:pt x="20090" y="2384"/>
                  <a:pt x="20099" y="2400"/>
                  <a:pt x="20108" y="2415"/>
                </a:cubicBezTo>
                <a:cubicBezTo>
                  <a:pt x="20117" y="2431"/>
                  <a:pt x="20126" y="2446"/>
                  <a:pt x="20136" y="2462"/>
                </a:cubicBezTo>
                <a:cubicBezTo>
                  <a:pt x="20145" y="2493"/>
                  <a:pt x="20163" y="2493"/>
                  <a:pt x="20181" y="2477"/>
                </a:cubicBezTo>
                <a:cubicBezTo>
                  <a:pt x="20200" y="2462"/>
                  <a:pt x="20218" y="2446"/>
                  <a:pt x="20236" y="2446"/>
                </a:cubicBezTo>
                <a:cubicBezTo>
                  <a:pt x="20245" y="2446"/>
                  <a:pt x="20264" y="2462"/>
                  <a:pt x="20273" y="2462"/>
                </a:cubicBezTo>
                <a:cubicBezTo>
                  <a:pt x="20282" y="2462"/>
                  <a:pt x="20300" y="2446"/>
                  <a:pt x="20309" y="2446"/>
                </a:cubicBezTo>
                <a:cubicBezTo>
                  <a:pt x="20309" y="2446"/>
                  <a:pt x="20319" y="2431"/>
                  <a:pt x="20319" y="2431"/>
                </a:cubicBezTo>
                <a:cubicBezTo>
                  <a:pt x="20328" y="2431"/>
                  <a:pt x="20328" y="2415"/>
                  <a:pt x="20328" y="2415"/>
                </a:cubicBezTo>
                <a:cubicBezTo>
                  <a:pt x="20328" y="2369"/>
                  <a:pt x="20328" y="2322"/>
                  <a:pt x="20291" y="2306"/>
                </a:cubicBezTo>
                <a:cubicBezTo>
                  <a:pt x="20273" y="2306"/>
                  <a:pt x="20273" y="2291"/>
                  <a:pt x="20273" y="2275"/>
                </a:cubicBezTo>
                <a:cubicBezTo>
                  <a:pt x="20264" y="2260"/>
                  <a:pt x="20264" y="2244"/>
                  <a:pt x="20273" y="2244"/>
                </a:cubicBezTo>
                <a:cubicBezTo>
                  <a:pt x="20273" y="2198"/>
                  <a:pt x="20264" y="2167"/>
                  <a:pt x="20236" y="2135"/>
                </a:cubicBezTo>
                <a:cubicBezTo>
                  <a:pt x="20227" y="2135"/>
                  <a:pt x="20218" y="2104"/>
                  <a:pt x="20209" y="2089"/>
                </a:cubicBezTo>
                <a:cubicBezTo>
                  <a:pt x="20200" y="2073"/>
                  <a:pt x="20200" y="2058"/>
                  <a:pt x="20218" y="2042"/>
                </a:cubicBezTo>
                <a:cubicBezTo>
                  <a:pt x="20236" y="2011"/>
                  <a:pt x="20245" y="1980"/>
                  <a:pt x="20255" y="1949"/>
                </a:cubicBezTo>
                <a:cubicBezTo>
                  <a:pt x="20255" y="1933"/>
                  <a:pt x="20255" y="1918"/>
                  <a:pt x="20245" y="1902"/>
                </a:cubicBezTo>
                <a:cubicBezTo>
                  <a:pt x="20227" y="1856"/>
                  <a:pt x="20218" y="1809"/>
                  <a:pt x="20218" y="1747"/>
                </a:cubicBezTo>
                <a:cubicBezTo>
                  <a:pt x="20218" y="1731"/>
                  <a:pt x="20209" y="1731"/>
                  <a:pt x="20200" y="1731"/>
                </a:cubicBezTo>
                <a:cubicBezTo>
                  <a:pt x="20200" y="1731"/>
                  <a:pt x="20191" y="1731"/>
                  <a:pt x="20181" y="1731"/>
                </a:cubicBezTo>
                <a:cubicBezTo>
                  <a:pt x="20154" y="1716"/>
                  <a:pt x="20126" y="1700"/>
                  <a:pt x="20099" y="1700"/>
                </a:cubicBezTo>
                <a:cubicBezTo>
                  <a:pt x="20090" y="1700"/>
                  <a:pt x="20081" y="1685"/>
                  <a:pt x="20072" y="1669"/>
                </a:cubicBezTo>
                <a:cubicBezTo>
                  <a:pt x="20053" y="1654"/>
                  <a:pt x="20044" y="1669"/>
                  <a:pt x="20026" y="1685"/>
                </a:cubicBezTo>
                <a:cubicBezTo>
                  <a:pt x="20007" y="1716"/>
                  <a:pt x="19998" y="1747"/>
                  <a:pt x="19971" y="1763"/>
                </a:cubicBezTo>
                <a:cubicBezTo>
                  <a:pt x="19971" y="1763"/>
                  <a:pt x="19962" y="1763"/>
                  <a:pt x="19962" y="1778"/>
                </a:cubicBezTo>
                <a:cubicBezTo>
                  <a:pt x="19953" y="1794"/>
                  <a:pt x="19953" y="1809"/>
                  <a:pt x="19962" y="1825"/>
                </a:cubicBezTo>
                <a:cubicBezTo>
                  <a:pt x="19971" y="1856"/>
                  <a:pt x="19980" y="1871"/>
                  <a:pt x="19998" y="1902"/>
                </a:cubicBezTo>
                <a:cubicBezTo>
                  <a:pt x="19998" y="1918"/>
                  <a:pt x="19998" y="1933"/>
                  <a:pt x="19998" y="1949"/>
                </a:cubicBezTo>
                <a:cubicBezTo>
                  <a:pt x="19998" y="1949"/>
                  <a:pt x="19989" y="1965"/>
                  <a:pt x="19989" y="1965"/>
                </a:cubicBezTo>
                <a:cubicBezTo>
                  <a:pt x="19980" y="1965"/>
                  <a:pt x="19980" y="1965"/>
                  <a:pt x="19980" y="1965"/>
                </a:cubicBezTo>
                <a:cubicBezTo>
                  <a:pt x="19962" y="1902"/>
                  <a:pt x="19916" y="1856"/>
                  <a:pt x="19898" y="1794"/>
                </a:cubicBezTo>
                <a:cubicBezTo>
                  <a:pt x="19870" y="1747"/>
                  <a:pt x="19843" y="1716"/>
                  <a:pt x="19797" y="1731"/>
                </a:cubicBezTo>
                <a:cubicBezTo>
                  <a:pt x="19788" y="1731"/>
                  <a:pt x="19769" y="1731"/>
                  <a:pt x="19751" y="1731"/>
                </a:cubicBezTo>
                <a:cubicBezTo>
                  <a:pt x="19733" y="1716"/>
                  <a:pt x="19705" y="1716"/>
                  <a:pt x="19678" y="1716"/>
                </a:cubicBezTo>
                <a:cubicBezTo>
                  <a:pt x="19651" y="1716"/>
                  <a:pt x="19623" y="1700"/>
                  <a:pt x="19596" y="1685"/>
                </a:cubicBezTo>
                <a:cubicBezTo>
                  <a:pt x="19568" y="1669"/>
                  <a:pt x="19541" y="1669"/>
                  <a:pt x="19513" y="1685"/>
                </a:cubicBezTo>
                <a:cubicBezTo>
                  <a:pt x="19495" y="1700"/>
                  <a:pt x="19486" y="1700"/>
                  <a:pt x="19467" y="1669"/>
                </a:cubicBezTo>
                <a:cubicBezTo>
                  <a:pt x="19449" y="1654"/>
                  <a:pt x="19431" y="1638"/>
                  <a:pt x="19413" y="1638"/>
                </a:cubicBezTo>
                <a:cubicBezTo>
                  <a:pt x="19358" y="1623"/>
                  <a:pt x="19303" y="1592"/>
                  <a:pt x="19239" y="1607"/>
                </a:cubicBezTo>
                <a:cubicBezTo>
                  <a:pt x="19229" y="1607"/>
                  <a:pt x="19220" y="1607"/>
                  <a:pt x="19220" y="1607"/>
                </a:cubicBezTo>
                <a:cubicBezTo>
                  <a:pt x="19175" y="1576"/>
                  <a:pt x="19138" y="1607"/>
                  <a:pt x="19111" y="1623"/>
                </a:cubicBezTo>
                <a:cubicBezTo>
                  <a:pt x="19083" y="1638"/>
                  <a:pt x="19056" y="1669"/>
                  <a:pt x="19037" y="1669"/>
                </a:cubicBezTo>
                <a:cubicBezTo>
                  <a:pt x="19001" y="1669"/>
                  <a:pt x="18973" y="1685"/>
                  <a:pt x="18946" y="1685"/>
                </a:cubicBezTo>
                <a:cubicBezTo>
                  <a:pt x="18937" y="1685"/>
                  <a:pt x="18918" y="1700"/>
                  <a:pt x="18909" y="1700"/>
                </a:cubicBezTo>
                <a:cubicBezTo>
                  <a:pt x="18900" y="1700"/>
                  <a:pt x="18900" y="1700"/>
                  <a:pt x="18900" y="1716"/>
                </a:cubicBezTo>
                <a:cubicBezTo>
                  <a:pt x="18900" y="1763"/>
                  <a:pt x="18927" y="1794"/>
                  <a:pt x="18918" y="1840"/>
                </a:cubicBezTo>
                <a:cubicBezTo>
                  <a:pt x="18918" y="1856"/>
                  <a:pt x="18927" y="1871"/>
                  <a:pt x="18937" y="1871"/>
                </a:cubicBezTo>
                <a:cubicBezTo>
                  <a:pt x="18955" y="1887"/>
                  <a:pt x="18982" y="1887"/>
                  <a:pt x="18992" y="1918"/>
                </a:cubicBezTo>
                <a:cubicBezTo>
                  <a:pt x="19010" y="1949"/>
                  <a:pt x="19028" y="1980"/>
                  <a:pt x="19037" y="2011"/>
                </a:cubicBezTo>
                <a:cubicBezTo>
                  <a:pt x="19046" y="2027"/>
                  <a:pt x="19046" y="2058"/>
                  <a:pt x="19037" y="2058"/>
                </a:cubicBezTo>
                <a:cubicBezTo>
                  <a:pt x="19028" y="2073"/>
                  <a:pt x="19019" y="2089"/>
                  <a:pt x="19010" y="2104"/>
                </a:cubicBezTo>
                <a:cubicBezTo>
                  <a:pt x="19001" y="2120"/>
                  <a:pt x="18982" y="2120"/>
                  <a:pt x="18982" y="2089"/>
                </a:cubicBezTo>
                <a:cubicBezTo>
                  <a:pt x="18964" y="2042"/>
                  <a:pt x="18937" y="2027"/>
                  <a:pt x="18900" y="2011"/>
                </a:cubicBezTo>
                <a:cubicBezTo>
                  <a:pt x="18900" y="2011"/>
                  <a:pt x="18891" y="2011"/>
                  <a:pt x="18882" y="2011"/>
                </a:cubicBezTo>
                <a:cubicBezTo>
                  <a:pt x="18882" y="2011"/>
                  <a:pt x="18873" y="1996"/>
                  <a:pt x="18863" y="1980"/>
                </a:cubicBezTo>
                <a:cubicBezTo>
                  <a:pt x="18863" y="1980"/>
                  <a:pt x="18854" y="1949"/>
                  <a:pt x="18854" y="1933"/>
                </a:cubicBezTo>
                <a:cubicBezTo>
                  <a:pt x="18845" y="1933"/>
                  <a:pt x="18845" y="1918"/>
                  <a:pt x="18854" y="1918"/>
                </a:cubicBezTo>
                <a:cubicBezTo>
                  <a:pt x="18873" y="1887"/>
                  <a:pt x="18863" y="1856"/>
                  <a:pt x="18854" y="1825"/>
                </a:cubicBezTo>
                <a:cubicBezTo>
                  <a:pt x="18845" y="1794"/>
                  <a:pt x="18827" y="1794"/>
                  <a:pt x="18808" y="1794"/>
                </a:cubicBezTo>
                <a:cubicBezTo>
                  <a:pt x="18799" y="1794"/>
                  <a:pt x="18781" y="1825"/>
                  <a:pt x="18781" y="1840"/>
                </a:cubicBezTo>
                <a:cubicBezTo>
                  <a:pt x="18781" y="1887"/>
                  <a:pt x="18781" y="1918"/>
                  <a:pt x="18781" y="1949"/>
                </a:cubicBezTo>
                <a:cubicBezTo>
                  <a:pt x="18781" y="1980"/>
                  <a:pt x="18772" y="1996"/>
                  <a:pt x="18754" y="1996"/>
                </a:cubicBezTo>
                <a:cubicBezTo>
                  <a:pt x="18726" y="2011"/>
                  <a:pt x="18699" y="2011"/>
                  <a:pt x="18680" y="2027"/>
                </a:cubicBezTo>
                <a:cubicBezTo>
                  <a:pt x="18662" y="2027"/>
                  <a:pt x="18644" y="2042"/>
                  <a:pt x="18625" y="2027"/>
                </a:cubicBezTo>
                <a:cubicBezTo>
                  <a:pt x="18616" y="2027"/>
                  <a:pt x="18607" y="2027"/>
                  <a:pt x="18607" y="2027"/>
                </a:cubicBezTo>
                <a:cubicBezTo>
                  <a:pt x="18580" y="2058"/>
                  <a:pt x="18543" y="2089"/>
                  <a:pt x="18516" y="2120"/>
                </a:cubicBezTo>
                <a:cubicBezTo>
                  <a:pt x="18470" y="2167"/>
                  <a:pt x="18424" y="2182"/>
                  <a:pt x="18378" y="2182"/>
                </a:cubicBezTo>
                <a:cubicBezTo>
                  <a:pt x="18369" y="2167"/>
                  <a:pt x="18360" y="2167"/>
                  <a:pt x="18351" y="2135"/>
                </a:cubicBezTo>
                <a:cubicBezTo>
                  <a:pt x="18351" y="2135"/>
                  <a:pt x="18351" y="2135"/>
                  <a:pt x="18351" y="2135"/>
                </a:cubicBezTo>
                <a:cubicBezTo>
                  <a:pt x="18342" y="2042"/>
                  <a:pt x="18314" y="1980"/>
                  <a:pt x="18268" y="1933"/>
                </a:cubicBezTo>
                <a:cubicBezTo>
                  <a:pt x="18268" y="1933"/>
                  <a:pt x="18259" y="1933"/>
                  <a:pt x="18259" y="1918"/>
                </a:cubicBezTo>
                <a:cubicBezTo>
                  <a:pt x="18214" y="1871"/>
                  <a:pt x="18159" y="1840"/>
                  <a:pt x="18104" y="1887"/>
                </a:cubicBezTo>
                <a:cubicBezTo>
                  <a:pt x="18095" y="1902"/>
                  <a:pt x="18085" y="1902"/>
                  <a:pt x="18076" y="1902"/>
                </a:cubicBezTo>
                <a:cubicBezTo>
                  <a:pt x="18040" y="1933"/>
                  <a:pt x="17994" y="1965"/>
                  <a:pt x="17957" y="2011"/>
                </a:cubicBezTo>
                <a:cubicBezTo>
                  <a:pt x="17939" y="2042"/>
                  <a:pt x="17921" y="2058"/>
                  <a:pt x="17893" y="2089"/>
                </a:cubicBezTo>
                <a:cubicBezTo>
                  <a:pt x="17884" y="2104"/>
                  <a:pt x="17866" y="2089"/>
                  <a:pt x="17857" y="2058"/>
                </a:cubicBezTo>
                <a:cubicBezTo>
                  <a:pt x="17847" y="2027"/>
                  <a:pt x="17838" y="2011"/>
                  <a:pt x="17820" y="1996"/>
                </a:cubicBezTo>
                <a:cubicBezTo>
                  <a:pt x="17811" y="1996"/>
                  <a:pt x="17793" y="1980"/>
                  <a:pt x="17783" y="1965"/>
                </a:cubicBezTo>
                <a:cubicBezTo>
                  <a:pt x="17765" y="1965"/>
                  <a:pt x="17756" y="1965"/>
                  <a:pt x="17747" y="1980"/>
                </a:cubicBezTo>
                <a:cubicBezTo>
                  <a:pt x="17738" y="1996"/>
                  <a:pt x="17738" y="1996"/>
                  <a:pt x="17719" y="1980"/>
                </a:cubicBezTo>
                <a:cubicBezTo>
                  <a:pt x="17710" y="1980"/>
                  <a:pt x="17701" y="1965"/>
                  <a:pt x="17692" y="1965"/>
                </a:cubicBezTo>
                <a:cubicBezTo>
                  <a:pt x="17683" y="1980"/>
                  <a:pt x="17674" y="1980"/>
                  <a:pt x="17674" y="1965"/>
                </a:cubicBezTo>
                <a:cubicBezTo>
                  <a:pt x="17655" y="1949"/>
                  <a:pt x="17646" y="1933"/>
                  <a:pt x="17628" y="1933"/>
                </a:cubicBezTo>
                <a:cubicBezTo>
                  <a:pt x="17619" y="1933"/>
                  <a:pt x="17619" y="1918"/>
                  <a:pt x="17628" y="1902"/>
                </a:cubicBezTo>
                <a:cubicBezTo>
                  <a:pt x="17637" y="1871"/>
                  <a:pt x="17637" y="1856"/>
                  <a:pt x="17628" y="1825"/>
                </a:cubicBezTo>
                <a:cubicBezTo>
                  <a:pt x="17619" y="1825"/>
                  <a:pt x="17619" y="1825"/>
                  <a:pt x="17619" y="1825"/>
                </a:cubicBezTo>
                <a:cubicBezTo>
                  <a:pt x="17591" y="1794"/>
                  <a:pt x="17555" y="1763"/>
                  <a:pt x="17518" y="1778"/>
                </a:cubicBezTo>
                <a:cubicBezTo>
                  <a:pt x="17509" y="1778"/>
                  <a:pt x="17491" y="1794"/>
                  <a:pt x="17472" y="1794"/>
                </a:cubicBezTo>
                <a:cubicBezTo>
                  <a:pt x="17463" y="1809"/>
                  <a:pt x="17454" y="1809"/>
                  <a:pt x="17445" y="1825"/>
                </a:cubicBezTo>
                <a:cubicBezTo>
                  <a:pt x="17426" y="1871"/>
                  <a:pt x="17408" y="1871"/>
                  <a:pt x="17381" y="1856"/>
                </a:cubicBezTo>
                <a:cubicBezTo>
                  <a:pt x="17353" y="1840"/>
                  <a:pt x="17326" y="1840"/>
                  <a:pt x="17298" y="1840"/>
                </a:cubicBezTo>
                <a:cubicBezTo>
                  <a:pt x="17262" y="1856"/>
                  <a:pt x="17225" y="1856"/>
                  <a:pt x="17198" y="1856"/>
                </a:cubicBezTo>
                <a:cubicBezTo>
                  <a:pt x="17161" y="1871"/>
                  <a:pt x="17124" y="1871"/>
                  <a:pt x="17088" y="1856"/>
                </a:cubicBezTo>
                <a:cubicBezTo>
                  <a:pt x="17088" y="1856"/>
                  <a:pt x="17079" y="1871"/>
                  <a:pt x="17069" y="1871"/>
                </a:cubicBezTo>
                <a:cubicBezTo>
                  <a:pt x="17069" y="1871"/>
                  <a:pt x="17060" y="1887"/>
                  <a:pt x="17060" y="1887"/>
                </a:cubicBezTo>
                <a:cubicBezTo>
                  <a:pt x="17060" y="1902"/>
                  <a:pt x="17060" y="1902"/>
                  <a:pt x="17069" y="1902"/>
                </a:cubicBezTo>
                <a:cubicBezTo>
                  <a:pt x="17079" y="1918"/>
                  <a:pt x="17088" y="1918"/>
                  <a:pt x="17106" y="1933"/>
                </a:cubicBezTo>
                <a:cubicBezTo>
                  <a:pt x="17106" y="1933"/>
                  <a:pt x="17115" y="1933"/>
                  <a:pt x="17115" y="1949"/>
                </a:cubicBezTo>
                <a:cubicBezTo>
                  <a:pt x="17115" y="1949"/>
                  <a:pt x="17106" y="1980"/>
                  <a:pt x="17106" y="1980"/>
                </a:cubicBezTo>
                <a:cubicBezTo>
                  <a:pt x="17097" y="1980"/>
                  <a:pt x="17088" y="1980"/>
                  <a:pt x="17079" y="1996"/>
                </a:cubicBezTo>
                <a:cubicBezTo>
                  <a:pt x="17060" y="2011"/>
                  <a:pt x="17060" y="2027"/>
                  <a:pt x="17060" y="2058"/>
                </a:cubicBezTo>
                <a:cubicBezTo>
                  <a:pt x="17060" y="2089"/>
                  <a:pt x="17069" y="2104"/>
                  <a:pt x="17088" y="2104"/>
                </a:cubicBezTo>
                <a:cubicBezTo>
                  <a:pt x="17097" y="2104"/>
                  <a:pt x="17106" y="2104"/>
                  <a:pt x="17115" y="2104"/>
                </a:cubicBezTo>
                <a:cubicBezTo>
                  <a:pt x="17115" y="2104"/>
                  <a:pt x="17115" y="2104"/>
                  <a:pt x="17115" y="2104"/>
                </a:cubicBezTo>
                <a:cubicBezTo>
                  <a:pt x="17115" y="2089"/>
                  <a:pt x="17115" y="2089"/>
                  <a:pt x="17115" y="2089"/>
                </a:cubicBezTo>
                <a:cubicBezTo>
                  <a:pt x="17115" y="2104"/>
                  <a:pt x="17115" y="2104"/>
                  <a:pt x="17115" y="2104"/>
                </a:cubicBezTo>
                <a:cubicBezTo>
                  <a:pt x="17115" y="2104"/>
                  <a:pt x="17115" y="2104"/>
                  <a:pt x="17115" y="2104"/>
                </a:cubicBezTo>
                <a:cubicBezTo>
                  <a:pt x="17115" y="2135"/>
                  <a:pt x="17115" y="2151"/>
                  <a:pt x="17124" y="2167"/>
                </a:cubicBezTo>
                <a:cubicBezTo>
                  <a:pt x="17134" y="2198"/>
                  <a:pt x="17143" y="2229"/>
                  <a:pt x="17161" y="2244"/>
                </a:cubicBezTo>
                <a:cubicBezTo>
                  <a:pt x="17170" y="2260"/>
                  <a:pt x="17170" y="2275"/>
                  <a:pt x="17170" y="2291"/>
                </a:cubicBezTo>
                <a:cubicBezTo>
                  <a:pt x="17161" y="2291"/>
                  <a:pt x="17152" y="2306"/>
                  <a:pt x="17143" y="2291"/>
                </a:cubicBezTo>
                <a:cubicBezTo>
                  <a:pt x="17134" y="2275"/>
                  <a:pt x="17115" y="2275"/>
                  <a:pt x="17097" y="2291"/>
                </a:cubicBezTo>
                <a:cubicBezTo>
                  <a:pt x="17088" y="2306"/>
                  <a:pt x="17069" y="2306"/>
                  <a:pt x="17060" y="2322"/>
                </a:cubicBezTo>
                <a:cubicBezTo>
                  <a:pt x="17051" y="2353"/>
                  <a:pt x="17033" y="2353"/>
                  <a:pt x="17015" y="2353"/>
                </a:cubicBezTo>
                <a:cubicBezTo>
                  <a:pt x="17005" y="2337"/>
                  <a:pt x="16987" y="2337"/>
                  <a:pt x="16978" y="2337"/>
                </a:cubicBezTo>
                <a:cubicBezTo>
                  <a:pt x="16960" y="2353"/>
                  <a:pt x="16941" y="2369"/>
                  <a:pt x="16932" y="2400"/>
                </a:cubicBezTo>
                <a:cubicBezTo>
                  <a:pt x="16932" y="2431"/>
                  <a:pt x="16914" y="2446"/>
                  <a:pt x="16896" y="2446"/>
                </a:cubicBezTo>
                <a:cubicBezTo>
                  <a:pt x="16859" y="2462"/>
                  <a:pt x="16822" y="2446"/>
                  <a:pt x="16795" y="2400"/>
                </a:cubicBezTo>
                <a:cubicBezTo>
                  <a:pt x="16786" y="2384"/>
                  <a:pt x="16786" y="2384"/>
                  <a:pt x="16786" y="2384"/>
                </a:cubicBezTo>
                <a:cubicBezTo>
                  <a:pt x="16786" y="2384"/>
                  <a:pt x="16777" y="2384"/>
                  <a:pt x="16777" y="2384"/>
                </a:cubicBezTo>
                <a:cubicBezTo>
                  <a:pt x="16777" y="2400"/>
                  <a:pt x="16777" y="2400"/>
                  <a:pt x="16777" y="2400"/>
                </a:cubicBezTo>
                <a:cubicBezTo>
                  <a:pt x="16777" y="2446"/>
                  <a:pt x="16777" y="2477"/>
                  <a:pt x="16795" y="2524"/>
                </a:cubicBezTo>
                <a:cubicBezTo>
                  <a:pt x="16804" y="2571"/>
                  <a:pt x="16813" y="2617"/>
                  <a:pt x="16822" y="2679"/>
                </a:cubicBezTo>
                <a:cubicBezTo>
                  <a:pt x="16822" y="2695"/>
                  <a:pt x="16813" y="2695"/>
                  <a:pt x="16804" y="2695"/>
                </a:cubicBezTo>
                <a:cubicBezTo>
                  <a:pt x="16786" y="2695"/>
                  <a:pt x="16777" y="2695"/>
                  <a:pt x="16758" y="2679"/>
                </a:cubicBezTo>
                <a:cubicBezTo>
                  <a:pt x="16713" y="2648"/>
                  <a:pt x="16685" y="2586"/>
                  <a:pt x="16639" y="2539"/>
                </a:cubicBezTo>
                <a:cubicBezTo>
                  <a:pt x="16639" y="2539"/>
                  <a:pt x="16639" y="2539"/>
                  <a:pt x="16639" y="2539"/>
                </a:cubicBezTo>
                <a:cubicBezTo>
                  <a:pt x="16630" y="2493"/>
                  <a:pt x="16630" y="2493"/>
                  <a:pt x="16621" y="2508"/>
                </a:cubicBezTo>
                <a:cubicBezTo>
                  <a:pt x="16603" y="2524"/>
                  <a:pt x="16594" y="2524"/>
                  <a:pt x="16584" y="2508"/>
                </a:cubicBezTo>
                <a:cubicBezTo>
                  <a:pt x="16575" y="2508"/>
                  <a:pt x="16575" y="2493"/>
                  <a:pt x="16575" y="2477"/>
                </a:cubicBezTo>
                <a:cubicBezTo>
                  <a:pt x="16566" y="2477"/>
                  <a:pt x="16566" y="2477"/>
                  <a:pt x="16566" y="2477"/>
                </a:cubicBezTo>
                <a:cubicBezTo>
                  <a:pt x="16566" y="2477"/>
                  <a:pt x="16566" y="2477"/>
                  <a:pt x="16566" y="2477"/>
                </a:cubicBezTo>
                <a:cubicBezTo>
                  <a:pt x="16557" y="2477"/>
                  <a:pt x="16557" y="2477"/>
                  <a:pt x="16548" y="2462"/>
                </a:cubicBezTo>
                <a:cubicBezTo>
                  <a:pt x="16557" y="2462"/>
                  <a:pt x="16557" y="2462"/>
                  <a:pt x="16557" y="2462"/>
                </a:cubicBezTo>
                <a:cubicBezTo>
                  <a:pt x="16557" y="2462"/>
                  <a:pt x="16566" y="2477"/>
                  <a:pt x="16566" y="2477"/>
                </a:cubicBezTo>
                <a:cubicBezTo>
                  <a:pt x="16566" y="2477"/>
                  <a:pt x="16566" y="2477"/>
                  <a:pt x="16575" y="2477"/>
                </a:cubicBezTo>
                <a:cubicBezTo>
                  <a:pt x="16575" y="2477"/>
                  <a:pt x="16575" y="2477"/>
                  <a:pt x="16575" y="2477"/>
                </a:cubicBezTo>
                <a:cubicBezTo>
                  <a:pt x="16575" y="2477"/>
                  <a:pt x="16584" y="2462"/>
                  <a:pt x="16594" y="2462"/>
                </a:cubicBezTo>
                <a:cubicBezTo>
                  <a:pt x="16603" y="2446"/>
                  <a:pt x="16603" y="2446"/>
                  <a:pt x="16603" y="2431"/>
                </a:cubicBezTo>
                <a:cubicBezTo>
                  <a:pt x="16603" y="2400"/>
                  <a:pt x="16584" y="2369"/>
                  <a:pt x="16575" y="2353"/>
                </a:cubicBezTo>
                <a:cubicBezTo>
                  <a:pt x="16566" y="2337"/>
                  <a:pt x="16548" y="2337"/>
                  <a:pt x="16539" y="2337"/>
                </a:cubicBezTo>
                <a:cubicBezTo>
                  <a:pt x="16529" y="2322"/>
                  <a:pt x="16520" y="2322"/>
                  <a:pt x="16529" y="2306"/>
                </a:cubicBezTo>
                <a:cubicBezTo>
                  <a:pt x="16529" y="2291"/>
                  <a:pt x="16539" y="2275"/>
                  <a:pt x="16529" y="2260"/>
                </a:cubicBezTo>
                <a:cubicBezTo>
                  <a:pt x="16502" y="2213"/>
                  <a:pt x="16484" y="2182"/>
                  <a:pt x="16465" y="2151"/>
                </a:cubicBezTo>
                <a:cubicBezTo>
                  <a:pt x="16447" y="2120"/>
                  <a:pt x="16374" y="2089"/>
                  <a:pt x="16346" y="2089"/>
                </a:cubicBezTo>
                <a:cubicBezTo>
                  <a:pt x="16346" y="2089"/>
                  <a:pt x="16337" y="2089"/>
                  <a:pt x="16337" y="2104"/>
                </a:cubicBezTo>
                <a:cubicBezTo>
                  <a:pt x="16328" y="2120"/>
                  <a:pt x="16319" y="2120"/>
                  <a:pt x="16301" y="2104"/>
                </a:cubicBezTo>
                <a:cubicBezTo>
                  <a:pt x="16264" y="2089"/>
                  <a:pt x="16227" y="2089"/>
                  <a:pt x="16200" y="2104"/>
                </a:cubicBezTo>
                <a:cubicBezTo>
                  <a:pt x="16191" y="2104"/>
                  <a:pt x="16182" y="2120"/>
                  <a:pt x="16173" y="2120"/>
                </a:cubicBezTo>
                <a:cubicBezTo>
                  <a:pt x="16154" y="2151"/>
                  <a:pt x="16154" y="2167"/>
                  <a:pt x="16154" y="2198"/>
                </a:cubicBezTo>
                <a:cubicBezTo>
                  <a:pt x="16173" y="2229"/>
                  <a:pt x="16182" y="2260"/>
                  <a:pt x="16191" y="2291"/>
                </a:cubicBezTo>
                <a:cubicBezTo>
                  <a:pt x="16191" y="2306"/>
                  <a:pt x="16191" y="2322"/>
                  <a:pt x="16191" y="2322"/>
                </a:cubicBezTo>
                <a:cubicBezTo>
                  <a:pt x="16154" y="2353"/>
                  <a:pt x="16127" y="2369"/>
                  <a:pt x="16090" y="2384"/>
                </a:cubicBezTo>
                <a:cubicBezTo>
                  <a:pt x="16072" y="2400"/>
                  <a:pt x="16054" y="2400"/>
                  <a:pt x="16035" y="2369"/>
                </a:cubicBezTo>
                <a:cubicBezTo>
                  <a:pt x="16017" y="2353"/>
                  <a:pt x="16017" y="2353"/>
                  <a:pt x="16008" y="2369"/>
                </a:cubicBezTo>
                <a:cubicBezTo>
                  <a:pt x="15971" y="2415"/>
                  <a:pt x="15935" y="2400"/>
                  <a:pt x="15925" y="2322"/>
                </a:cubicBezTo>
                <a:cubicBezTo>
                  <a:pt x="15925" y="2322"/>
                  <a:pt x="15925" y="2306"/>
                  <a:pt x="15925" y="2306"/>
                </a:cubicBezTo>
                <a:cubicBezTo>
                  <a:pt x="15925" y="2275"/>
                  <a:pt x="15907" y="2260"/>
                  <a:pt x="15898" y="2275"/>
                </a:cubicBezTo>
                <a:cubicBezTo>
                  <a:pt x="15852" y="2275"/>
                  <a:pt x="15816" y="2291"/>
                  <a:pt x="15770" y="2306"/>
                </a:cubicBezTo>
                <a:cubicBezTo>
                  <a:pt x="15761" y="2322"/>
                  <a:pt x="15742" y="2322"/>
                  <a:pt x="15724" y="2337"/>
                </a:cubicBezTo>
                <a:cubicBezTo>
                  <a:pt x="15706" y="2353"/>
                  <a:pt x="15697" y="2369"/>
                  <a:pt x="15678" y="2384"/>
                </a:cubicBezTo>
                <a:cubicBezTo>
                  <a:pt x="15660" y="2369"/>
                  <a:pt x="15651" y="2353"/>
                  <a:pt x="15633" y="2353"/>
                </a:cubicBezTo>
                <a:cubicBezTo>
                  <a:pt x="15633" y="2337"/>
                  <a:pt x="15623" y="2353"/>
                  <a:pt x="15623" y="2353"/>
                </a:cubicBezTo>
                <a:cubicBezTo>
                  <a:pt x="15623" y="2353"/>
                  <a:pt x="15623" y="2369"/>
                  <a:pt x="15623" y="2369"/>
                </a:cubicBezTo>
                <a:cubicBezTo>
                  <a:pt x="15605" y="2415"/>
                  <a:pt x="15578" y="2431"/>
                  <a:pt x="15559" y="2400"/>
                </a:cubicBezTo>
                <a:cubicBezTo>
                  <a:pt x="15550" y="2384"/>
                  <a:pt x="15541" y="2369"/>
                  <a:pt x="15541" y="2353"/>
                </a:cubicBezTo>
                <a:cubicBezTo>
                  <a:pt x="15532" y="2337"/>
                  <a:pt x="15532" y="2337"/>
                  <a:pt x="15523" y="2337"/>
                </a:cubicBezTo>
                <a:cubicBezTo>
                  <a:pt x="15514" y="2353"/>
                  <a:pt x="15495" y="2353"/>
                  <a:pt x="15486" y="2353"/>
                </a:cubicBezTo>
                <a:cubicBezTo>
                  <a:pt x="15468" y="2353"/>
                  <a:pt x="15459" y="2369"/>
                  <a:pt x="15459" y="2384"/>
                </a:cubicBezTo>
                <a:cubicBezTo>
                  <a:pt x="15449" y="2400"/>
                  <a:pt x="15449" y="2415"/>
                  <a:pt x="15449" y="2431"/>
                </a:cubicBezTo>
                <a:cubicBezTo>
                  <a:pt x="15449" y="2446"/>
                  <a:pt x="15459" y="2462"/>
                  <a:pt x="15468" y="2477"/>
                </a:cubicBezTo>
                <a:cubicBezTo>
                  <a:pt x="15477" y="2477"/>
                  <a:pt x="15486" y="2477"/>
                  <a:pt x="15495" y="2477"/>
                </a:cubicBezTo>
                <a:cubicBezTo>
                  <a:pt x="15495" y="2477"/>
                  <a:pt x="15495" y="2477"/>
                  <a:pt x="15495" y="2477"/>
                </a:cubicBezTo>
                <a:cubicBezTo>
                  <a:pt x="15495" y="2477"/>
                  <a:pt x="15495" y="2477"/>
                  <a:pt x="15495" y="2477"/>
                </a:cubicBezTo>
                <a:cubicBezTo>
                  <a:pt x="15495" y="2477"/>
                  <a:pt x="15495" y="2462"/>
                  <a:pt x="15495" y="2462"/>
                </a:cubicBezTo>
                <a:cubicBezTo>
                  <a:pt x="15495" y="2462"/>
                  <a:pt x="15504" y="2446"/>
                  <a:pt x="15504" y="2446"/>
                </a:cubicBezTo>
                <a:cubicBezTo>
                  <a:pt x="15504" y="2446"/>
                  <a:pt x="15514" y="2446"/>
                  <a:pt x="15504" y="2462"/>
                </a:cubicBezTo>
                <a:cubicBezTo>
                  <a:pt x="15504" y="2462"/>
                  <a:pt x="15504" y="2462"/>
                  <a:pt x="15504" y="2462"/>
                </a:cubicBezTo>
                <a:cubicBezTo>
                  <a:pt x="15504" y="2477"/>
                  <a:pt x="15495" y="2477"/>
                  <a:pt x="15495" y="2477"/>
                </a:cubicBezTo>
                <a:cubicBezTo>
                  <a:pt x="15495" y="2477"/>
                  <a:pt x="15495" y="2477"/>
                  <a:pt x="15495" y="2477"/>
                </a:cubicBezTo>
                <a:cubicBezTo>
                  <a:pt x="15495" y="2477"/>
                  <a:pt x="15495" y="2477"/>
                  <a:pt x="15495" y="2477"/>
                </a:cubicBezTo>
                <a:cubicBezTo>
                  <a:pt x="15495" y="2493"/>
                  <a:pt x="15495" y="2508"/>
                  <a:pt x="15486" y="2524"/>
                </a:cubicBezTo>
                <a:cubicBezTo>
                  <a:pt x="15468" y="2539"/>
                  <a:pt x="15459" y="2571"/>
                  <a:pt x="15449" y="2586"/>
                </a:cubicBezTo>
                <a:cubicBezTo>
                  <a:pt x="15431" y="2648"/>
                  <a:pt x="15404" y="2664"/>
                  <a:pt x="15376" y="2664"/>
                </a:cubicBezTo>
                <a:cubicBezTo>
                  <a:pt x="15358" y="2679"/>
                  <a:pt x="15358" y="2664"/>
                  <a:pt x="15358" y="2648"/>
                </a:cubicBezTo>
                <a:cubicBezTo>
                  <a:pt x="15367" y="2617"/>
                  <a:pt x="15367" y="2602"/>
                  <a:pt x="15376" y="2571"/>
                </a:cubicBezTo>
                <a:cubicBezTo>
                  <a:pt x="15376" y="2539"/>
                  <a:pt x="15395" y="2539"/>
                  <a:pt x="15404" y="2508"/>
                </a:cubicBezTo>
                <a:cubicBezTo>
                  <a:pt x="15404" y="2493"/>
                  <a:pt x="15413" y="2477"/>
                  <a:pt x="15413" y="2477"/>
                </a:cubicBezTo>
                <a:cubicBezTo>
                  <a:pt x="15404" y="2431"/>
                  <a:pt x="15413" y="2400"/>
                  <a:pt x="15422" y="2353"/>
                </a:cubicBezTo>
                <a:cubicBezTo>
                  <a:pt x="15422" y="2337"/>
                  <a:pt x="15431" y="2322"/>
                  <a:pt x="15431" y="2306"/>
                </a:cubicBezTo>
                <a:cubicBezTo>
                  <a:pt x="15422" y="2291"/>
                  <a:pt x="15422" y="2275"/>
                  <a:pt x="15431" y="2244"/>
                </a:cubicBezTo>
                <a:cubicBezTo>
                  <a:pt x="15440" y="2213"/>
                  <a:pt x="15449" y="2167"/>
                  <a:pt x="15459" y="2120"/>
                </a:cubicBezTo>
                <a:cubicBezTo>
                  <a:pt x="15468" y="2089"/>
                  <a:pt x="15468" y="2042"/>
                  <a:pt x="15477" y="1996"/>
                </a:cubicBezTo>
                <a:cubicBezTo>
                  <a:pt x="15486" y="1949"/>
                  <a:pt x="15486" y="1918"/>
                  <a:pt x="15477" y="1871"/>
                </a:cubicBezTo>
                <a:cubicBezTo>
                  <a:pt x="15468" y="1840"/>
                  <a:pt x="15449" y="1794"/>
                  <a:pt x="15440" y="1747"/>
                </a:cubicBezTo>
                <a:cubicBezTo>
                  <a:pt x="15440" y="1747"/>
                  <a:pt x="15440" y="1731"/>
                  <a:pt x="15431" y="1731"/>
                </a:cubicBezTo>
                <a:cubicBezTo>
                  <a:pt x="15404" y="1716"/>
                  <a:pt x="15395" y="1669"/>
                  <a:pt x="15367" y="1623"/>
                </a:cubicBezTo>
                <a:cubicBezTo>
                  <a:pt x="15367" y="1623"/>
                  <a:pt x="15358" y="1623"/>
                  <a:pt x="15349" y="1623"/>
                </a:cubicBezTo>
                <a:cubicBezTo>
                  <a:pt x="15349" y="1638"/>
                  <a:pt x="15349" y="1669"/>
                  <a:pt x="15331" y="1638"/>
                </a:cubicBezTo>
                <a:cubicBezTo>
                  <a:pt x="15321" y="1607"/>
                  <a:pt x="15294" y="1592"/>
                  <a:pt x="15276" y="1576"/>
                </a:cubicBezTo>
                <a:cubicBezTo>
                  <a:pt x="15257" y="1560"/>
                  <a:pt x="15239" y="1545"/>
                  <a:pt x="15221" y="1529"/>
                </a:cubicBezTo>
                <a:cubicBezTo>
                  <a:pt x="15202" y="1498"/>
                  <a:pt x="15184" y="1498"/>
                  <a:pt x="15166" y="1514"/>
                </a:cubicBezTo>
                <a:cubicBezTo>
                  <a:pt x="15138" y="1545"/>
                  <a:pt x="15102" y="1576"/>
                  <a:pt x="15065" y="1592"/>
                </a:cubicBezTo>
                <a:cubicBezTo>
                  <a:pt x="15056" y="1607"/>
                  <a:pt x="15056" y="1623"/>
                  <a:pt x="15056" y="1623"/>
                </a:cubicBezTo>
                <a:cubicBezTo>
                  <a:pt x="15056" y="1638"/>
                  <a:pt x="15065" y="1654"/>
                  <a:pt x="15065" y="1669"/>
                </a:cubicBezTo>
                <a:cubicBezTo>
                  <a:pt x="15074" y="1685"/>
                  <a:pt x="15065" y="1700"/>
                  <a:pt x="15056" y="1716"/>
                </a:cubicBezTo>
                <a:cubicBezTo>
                  <a:pt x="15038" y="1731"/>
                  <a:pt x="15019" y="1731"/>
                  <a:pt x="15019" y="1700"/>
                </a:cubicBezTo>
                <a:cubicBezTo>
                  <a:pt x="15019" y="1669"/>
                  <a:pt x="15019" y="1654"/>
                  <a:pt x="15019" y="1623"/>
                </a:cubicBezTo>
                <a:cubicBezTo>
                  <a:pt x="15019" y="1607"/>
                  <a:pt x="15019" y="1576"/>
                  <a:pt x="15010" y="1560"/>
                </a:cubicBezTo>
                <a:cubicBezTo>
                  <a:pt x="15010" y="1545"/>
                  <a:pt x="14992" y="1529"/>
                  <a:pt x="14983" y="1529"/>
                </a:cubicBezTo>
                <a:cubicBezTo>
                  <a:pt x="14974" y="1529"/>
                  <a:pt x="14964" y="1529"/>
                  <a:pt x="14955" y="1545"/>
                </a:cubicBezTo>
                <a:cubicBezTo>
                  <a:pt x="14937" y="1545"/>
                  <a:pt x="14919" y="1545"/>
                  <a:pt x="14900" y="1529"/>
                </a:cubicBezTo>
                <a:cubicBezTo>
                  <a:pt x="14891" y="1514"/>
                  <a:pt x="14891" y="1514"/>
                  <a:pt x="14891" y="1483"/>
                </a:cubicBezTo>
                <a:cubicBezTo>
                  <a:pt x="14891" y="1436"/>
                  <a:pt x="14882" y="1421"/>
                  <a:pt x="14864" y="1405"/>
                </a:cubicBezTo>
                <a:cubicBezTo>
                  <a:pt x="14827" y="1405"/>
                  <a:pt x="14809" y="1374"/>
                  <a:pt x="14772" y="1374"/>
                </a:cubicBezTo>
                <a:cubicBezTo>
                  <a:pt x="14772" y="1374"/>
                  <a:pt x="14763" y="1390"/>
                  <a:pt x="14754" y="1390"/>
                </a:cubicBezTo>
                <a:cubicBezTo>
                  <a:pt x="14754" y="1390"/>
                  <a:pt x="14745" y="1405"/>
                  <a:pt x="14745" y="1405"/>
                </a:cubicBezTo>
                <a:cubicBezTo>
                  <a:pt x="14726" y="1483"/>
                  <a:pt x="14717" y="1560"/>
                  <a:pt x="14717" y="1654"/>
                </a:cubicBezTo>
                <a:cubicBezTo>
                  <a:pt x="14717" y="1700"/>
                  <a:pt x="14717" y="1763"/>
                  <a:pt x="14754" y="1794"/>
                </a:cubicBezTo>
                <a:cubicBezTo>
                  <a:pt x="14772" y="1809"/>
                  <a:pt x="14763" y="1840"/>
                  <a:pt x="14772" y="1871"/>
                </a:cubicBezTo>
                <a:cubicBezTo>
                  <a:pt x="14772" y="1887"/>
                  <a:pt x="14772" y="1902"/>
                  <a:pt x="14763" y="1902"/>
                </a:cubicBezTo>
                <a:cubicBezTo>
                  <a:pt x="14745" y="1902"/>
                  <a:pt x="14726" y="1902"/>
                  <a:pt x="14708" y="1918"/>
                </a:cubicBezTo>
                <a:cubicBezTo>
                  <a:pt x="14699" y="1933"/>
                  <a:pt x="14699" y="1933"/>
                  <a:pt x="14699" y="1949"/>
                </a:cubicBezTo>
                <a:cubicBezTo>
                  <a:pt x="14699" y="1965"/>
                  <a:pt x="14699" y="1980"/>
                  <a:pt x="14699" y="1996"/>
                </a:cubicBezTo>
                <a:cubicBezTo>
                  <a:pt x="14690" y="2027"/>
                  <a:pt x="14681" y="2042"/>
                  <a:pt x="14672" y="2073"/>
                </a:cubicBezTo>
                <a:cubicBezTo>
                  <a:pt x="14672" y="2073"/>
                  <a:pt x="14662" y="2089"/>
                  <a:pt x="14662" y="2089"/>
                </a:cubicBezTo>
                <a:cubicBezTo>
                  <a:pt x="14644" y="2104"/>
                  <a:pt x="14626" y="2104"/>
                  <a:pt x="14607" y="2120"/>
                </a:cubicBezTo>
                <a:cubicBezTo>
                  <a:pt x="14607" y="2120"/>
                  <a:pt x="14598" y="2120"/>
                  <a:pt x="14598" y="2104"/>
                </a:cubicBezTo>
                <a:cubicBezTo>
                  <a:pt x="14607" y="2089"/>
                  <a:pt x="14607" y="2073"/>
                  <a:pt x="14607" y="2058"/>
                </a:cubicBezTo>
                <a:cubicBezTo>
                  <a:pt x="14617" y="2027"/>
                  <a:pt x="14598" y="2011"/>
                  <a:pt x="14589" y="2027"/>
                </a:cubicBezTo>
                <a:cubicBezTo>
                  <a:pt x="14571" y="2027"/>
                  <a:pt x="14562" y="2027"/>
                  <a:pt x="14553" y="2058"/>
                </a:cubicBezTo>
                <a:cubicBezTo>
                  <a:pt x="14553" y="2073"/>
                  <a:pt x="14543" y="2089"/>
                  <a:pt x="14534" y="2089"/>
                </a:cubicBezTo>
                <a:cubicBezTo>
                  <a:pt x="14525" y="2089"/>
                  <a:pt x="14516" y="2104"/>
                  <a:pt x="14507" y="2104"/>
                </a:cubicBezTo>
                <a:cubicBezTo>
                  <a:pt x="14488" y="2104"/>
                  <a:pt x="14470" y="2120"/>
                  <a:pt x="14461" y="2151"/>
                </a:cubicBezTo>
                <a:cubicBezTo>
                  <a:pt x="14452" y="2167"/>
                  <a:pt x="14452" y="2182"/>
                  <a:pt x="14461" y="2213"/>
                </a:cubicBezTo>
                <a:cubicBezTo>
                  <a:pt x="14470" y="2229"/>
                  <a:pt x="14470" y="2244"/>
                  <a:pt x="14461" y="2244"/>
                </a:cubicBezTo>
                <a:cubicBezTo>
                  <a:pt x="14443" y="2275"/>
                  <a:pt x="14424" y="2291"/>
                  <a:pt x="14406" y="2306"/>
                </a:cubicBezTo>
                <a:cubicBezTo>
                  <a:pt x="14379" y="2322"/>
                  <a:pt x="14360" y="2337"/>
                  <a:pt x="14351" y="2369"/>
                </a:cubicBezTo>
                <a:cubicBezTo>
                  <a:pt x="14342" y="2400"/>
                  <a:pt x="14324" y="2415"/>
                  <a:pt x="14315" y="2462"/>
                </a:cubicBezTo>
                <a:cubicBezTo>
                  <a:pt x="14305" y="2477"/>
                  <a:pt x="14296" y="2508"/>
                  <a:pt x="14278" y="2508"/>
                </a:cubicBezTo>
                <a:cubicBezTo>
                  <a:pt x="14260" y="2524"/>
                  <a:pt x="14269" y="2571"/>
                  <a:pt x="14251" y="2586"/>
                </a:cubicBezTo>
                <a:cubicBezTo>
                  <a:pt x="14241" y="2602"/>
                  <a:pt x="14232" y="2617"/>
                  <a:pt x="14232" y="2633"/>
                </a:cubicBezTo>
                <a:cubicBezTo>
                  <a:pt x="14223" y="2664"/>
                  <a:pt x="14232" y="2695"/>
                  <a:pt x="14232" y="2726"/>
                </a:cubicBezTo>
                <a:cubicBezTo>
                  <a:pt x="14232" y="2742"/>
                  <a:pt x="14241" y="2757"/>
                  <a:pt x="14251" y="2757"/>
                </a:cubicBezTo>
                <a:cubicBezTo>
                  <a:pt x="14269" y="2788"/>
                  <a:pt x="14287" y="2804"/>
                  <a:pt x="14305" y="2819"/>
                </a:cubicBezTo>
                <a:cubicBezTo>
                  <a:pt x="14333" y="2835"/>
                  <a:pt x="14360" y="2850"/>
                  <a:pt x="14379" y="2897"/>
                </a:cubicBezTo>
                <a:cubicBezTo>
                  <a:pt x="14379" y="2897"/>
                  <a:pt x="14379" y="2912"/>
                  <a:pt x="14379" y="2912"/>
                </a:cubicBezTo>
                <a:cubicBezTo>
                  <a:pt x="14379" y="2928"/>
                  <a:pt x="14379" y="2928"/>
                  <a:pt x="14369" y="2944"/>
                </a:cubicBezTo>
                <a:cubicBezTo>
                  <a:pt x="14360" y="2944"/>
                  <a:pt x="14360" y="2928"/>
                  <a:pt x="14360" y="2928"/>
                </a:cubicBezTo>
                <a:cubicBezTo>
                  <a:pt x="14351" y="2912"/>
                  <a:pt x="14351" y="2897"/>
                  <a:pt x="14342" y="2897"/>
                </a:cubicBezTo>
                <a:cubicBezTo>
                  <a:pt x="14333" y="2897"/>
                  <a:pt x="14315" y="2897"/>
                  <a:pt x="14305" y="2912"/>
                </a:cubicBezTo>
                <a:cubicBezTo>
                  <a:pt x="14287" y="2944"/>
                  <a:pt x="14251" y="2959"/>
                  <a:pt x="14223" y="2990"/>
                </a:cubicBezTo>
                <a:cubicBezTo>
                  <a:pt x="14196" y="3006"/>
                  <a:pt x="14168" y="3021"/>
                  <a:pt x="14132" y="3037"/>
                </a:cubicBezTo>
                <a:cubicBezTo>
                  <a:pt x="14122" y="3052"/>
                  <a:pt x="14113" y="3052"/>
                  <a:pt x="14104" y="3052"/>
                </a:cubicBezTo>
                <a:cubicBezTo>
                  <a:pt x="14077" y="3068"/>
                  <a:pt x="14067" y="3114"/>
                  <a:pt x="14086" y="3161"/>
                </a:cubicBezTo>
                <a:cubicBezTo>
                  <a:pt x="14086" y="3177"/>
                  <a:pt x="14095" y="3208"/>
                  <a:pt x="14104" y="3223"/>
                </a:cubicBezTo>
                <a:cubicBezTo>
                  <a:pt x="14113" y="3239"/>
                  <a:pt x="14132" y="3270"/>
                  <a:pt x="14132" y="3301"/>
                </a:cubicBezTo>
                <a:cubicBezTo>
                  <a:pt x="14132" y="3316"/>
                  <a:pt x="14141" y="3332"/>
                  <a:pt x="14141" y="3348"/>
                </a:cubicBezTo>
                <a:cubicBezTo>
                  <a:pt x="14150" y="3363"/>
                  <a:pt x="14159" y="3379"/>
                  <a:pt x="14168" y="3394"/>
                </a:cubicBezTo>
                <a:cubicBezTo>
                  <a:pt x="14186" y="3410"/>
                  <a:pt x="14205" y="3394"/>
                  <a:pt x="14232" y="3394"/>
                </a:cubicBezTo>
                <a:cubicBezTo>
                  <a:pt x="14251" y="3425"/>
                  <a:pt x="14260" y="3456"/>
                  <a:pt x="14278" y="3487"/>
                </a:cubicBezTo>
                <a:cubicBezTo>
                  <a:pt x="14287" y="3487"/>
                  <a:pt x="14287" y="3487"/>
                  <a:pt x="14296" y="3487"/>
                </a:cubicBezTo>
                <a:cubicBezTo>
                  <a:pt x="14305" y="3503"/>
                  <a:pt x="14324" y="3503"/>
                  <a:pt x="14333" y="3518"/>
                </a:cubicBezTo>
                <a:cubicBezTo>
                  <a:pt x="14342" y="3534"/>
                  <a:pt x="14351" y="3534"/>
                  <a:pt x="14351" y="3565"/>
                </a:cubicBezTo>
                <a:cubicBezTo>
                  <a:pt x="14360" y="3612"/>
                  <a:pt x="14369" y="3674"/>
                  <a:pt x="14388" y="3720"/>
                </a:cubicBezTo>
                <a:cubicBezTo>
                  <a:pt x="14397" y="3736"/>
                  <a:pt x="14388" y="3752"/>
                  <a:pt x="14379" y="3752"/>
                </a:cubicBezTo>
                <a:cubicBezTo>
                  <a:pt x="14369" y="3767"/>
                  <a:pt x="14360" y="3767"/>
                  <a:pt x="14351" y="3783"/>
                </a:cubicBezTo>
                <a:cubicBezTo>
                  <a:pt x="14351" y="3783"/>
                  <a:pt x="14351" y="3783"/>
                  <a:pt x="14360" y="3783"/>
                </a:cubicBezTo>
                <a:cubicBezTo>
                  <a:pt x="14351" y="3783"/>
                  <a:pt x="14351" y="3798"/>
                  <a:pt x="14351" y="3798"/>
                </a:cubicBezTo>
                <a:cubicBezTo>
                  <a:pt x="14351" y="3798"/>
                  <a:pt x="14351" y="3798"/>
                  <a:pt x="14351" y="3798"/>
                </a:cubicBezTo>
                <a:cubicBezTo>
                  <a:pt x="14351" y="3798"/>
                  <a:pt x="14351" y="3783"/>
                  <a:pt x="14351" y="3783"/>
                </a:cubicBezTo>
                <a:cubicBezTo>
                  <a:pt x="14351" y="3783"/>
                  <a:pt x="14351" y="3783"/>
                  <a:pt x="14351" y="3783"/>
                </a:cubicBezTo>
                <a:cubicBezTo>
                  <a:pt x="14351" y="3783"/>
                  <a:pt x="14351" y="3767"/>
                  <a:pt x="14351" y="3767"/>
                </a:cubicBezTo>
                <a:cubicBezTo>
                  <a:pt x="14324" y="3720"/>
                  <a:pt x="14315" y="3674"/>
                  <a:pt x="14333" y="3612"/>
                </a:cubicBezTo>
                <a:cubicBezTo>
                  <a:pt x="14342" y="3612"/>
                  <a:pt x="14342" y="3596"/>
                  <a:pt x="14342" y="3581"/>
                </a:cubicBezTo>
                <a:cubicBezTo>
                  <a:pt x="14342" y="3565"/>
                  <a:pt x="14324" y="3534"/>
                  <a:pt x="14305" y="3534"/>
                </a:cubicBezTo>
                <a:cubicBezTo>
                  <a:pt x="14296" y="3534"/>
                  <a:pt x="14287" y="3534"/>
                  <a:pt x="14269" y="3534"/>
                </a:cubicBezTo>
                <a:cubicBezTo>
                  <a:pt x="14241" y="3550"/>
                  <a:pt x="14223" y="3550"/>
                  <a:pt x="14205" y="3518"/>
                </a:cubicBezTo>
                <a:cubicBezTo>
                  <a:pt x="14196" y="3503"/>
                  <a:pt x="14177" y="3472"/>
                  <a:pt x="14168" y="3472"/>
                </a:cubicBezTo>
                <a:cubicBezTo>
                  <a:pt x="14141" y="3441"/>
                  <a:pt x="14113" y="3425"/>
                  <a:pt x="14095" y="3410"/>
                </a:cubicBezTo>
                <a:cubicBezTo>
                  <a:pt x="14067" y="3410"/>
                  <a:pt x="14040" y="3394"/>
                  <a:pt x="14013" y="3379"/>
                </a:cubicBezTo>
                <a:cubicBezTo>
                  <a:pt x="14013" y="3379"/>
                  <a:pt x="13994" y="3379"/>
                  <a:pt x="13994" y="3394"/>
                </a:cubicBezTo>
                <a:cubicBezTo>
                  <a:pt x="13985" y="3410"/>
                  <a:pt x="13976" y="3425"/>
                  <a:pt x="13976" y="3456"/>
                </a:cubicBezTo>
                <a:cubicBezTo>
                  <a:pt x="13976" y="3472"/>
                  <a:pt x="13976" y="3472"/>
                  <a:pt x="13985" y="3487"/>
                </a:cubicBezTo>
                <a:cubicBezTo>
                  <a:pt x="13985" y="3487"/>
                  <a:pt x="13994" y="3487"/>
                  <a:pt x="14003" y="3487"/>
                </a:cubicBezTo>
                <a:cubicBezTo>
                  <a:pt x="14003" y="3487"/>
                  <a:pt x="14003" y="3487"/>
                  <a:pt x="14003" y="3487"/>
                </a:cubicBezTo>
                <a:cubicBezTo>
                  <a:pt x="14003" y="3487"/>
                  <a:pt x="14003" y="3487"/>
                  <a:pt x="14003" y="3487"/>
                </a:cubicBezTo>
                <a:cubicBezTo>
                  <a:pt x="14003" y="3487"/>
                  <a:pt x="14003" y="3487"/>
                  <a:pt x="14003" y="3487"/>
                </a:cubicBezTo>
                <a:cubicBezTo>
                  <a:pt x="14013" y="3503"/>
                  <a:pt x="14013" y="3503"/>
                  <a:pt x="14022" y="3518"/>
                </a:cubicBezTo>
                <a:cubicBezTo>
                  <a:pt x="14031" y="3518"/>
                  <a:pt x="14031" y="3518"/>
                  <a:pt x="14040" y="3518"/>
                </a:cubicBezTo>
                <a:cubicBezTo>
                  <a:pt x="14049" y="3534"/>
                  <a:pt x="14058" y="3550"/>
                  <a:pt x="14049" y="3565"/>
                </a:cubicBezTo>
                <a:cubicBezTo>
                  <a:pt x="14049" y="3581"/>
                  <a:pt x="14040" y="3596"/>
                  <a:pt x="14031" y="3596"/>
                </a:cubicBezTo>
                <a:cubicBezTo>
                  <a:pt x="14022" y="3581"/>
                  <a:pt x="14013" y="3581"/>
                  <a:pt x="14003" y="3565"/>
                </a:cubicBezTo>
                <a:cubicBezTo>
                  <a:pt x="13994" y="3565"/>
                  <a:pt x="13985" y="3550"/>
                  <a:pt x="13976" y="3550"/>
                </a:cubicBezTo>
                <a:cubicBezTo>
                  <a:pt x="13967" y="3550"/>
                  <a:pt x="13958" y="3565"/>
                  <a:pt x="13948" y="3581"/>
                </a:cubicBezTo>
                <a:cubicBezTo>
                  <a:pt x="13948" y="3581"/>
                  <a:pt x="13948" y="3596"/>
                  <a:pt x="13948" y="3612"/>
                </a:cubicBezTo>
                <a:cubicBezTo>
                  <a:pt x="13958" y="3658"/>
                  <a:pt x="13985" y="3705"/>
                  <a:pt x="14013" y="3720"/>
                </a:cubicBezTo>
                <a:cubicBezTo>
                  <a:pt x="14031" y="3720"/>
                  <a:pt x="14049" y="3736"/>
                  <a:pt x="14067" y="3736"/>
                </a:cubicBezTo>
                <a:cubicBezTo>
                  <a:pt x="14077" y="3736"/>
                  <a:pt x="14086" y="3752"/>
                  <a:pt x="14095" y="3752"/>
                </a:cubicBezTo>
                <a:cubicBezTo>
                  <a:pt x="14095" y="3752"/>
                  <a:pt x="14095" y="3752"/>
                  <a:pt x="14095" y="3752"/>
                </a:cubicBezTo>
                <a:cubicBezTo>
                  <a:pt x="14095" y="3767"/>
                  <a:pt x="14095" y="3783"/>
                  <a:pt x="14086" y="3767"/>
                </a:cubicBezTo>
                <a:cubicBezTo>
                  <a:pt x="14077" y="3767"/>
                  <a:pt x="14067" y="3752"/>
                  <a:pt x="14049" y="3752"/>
                </a:cubicBezTo>
                <a:cubicBezTo>
                  <a:pt x="14031" y="3767"/>
                  <a:pt x="14003" y="3752"/>
                  <a:pt x="13976" y="3752"/>
                </a:cubicBezTo>
                <a:cubicBezTo>
                  <a:pt x="13967" y="3752"/>
                  <a:pt x="13958" y="3752"/>
                  <a:pt x="13948" y="3720"/>
                </a:cubicBezTo>
                <a:cubicBezTo>
                  <a:pt x="13948" y="3720"/>
                  <a:pt x="13939" y="3705"/>
                  <a:pt x="13939" y="3705"/>
                </a:cubicBezTo>
                <a:cubicBezTo>
                  <a:pt x="13921" y="3658"/>
                  <a:pt x="13912" y="3612"/>
                  <a:pt x="13903" y="3550"/>
                </a:cubicBezTo>
                <a:cubicBezTo>
                  <a:pt x="13903" y="3503"/>
                  <a:pt x="13894" y="3456"/>
                  <a:pt x="13875" y="3425"/>
                </a:cubicBezTo>
                <a:cubicBezTo>
                  <a:pt x="13875" y="3410"/>
                  <a:pt x="13866" y="3410"/>
                  <a:pt x="13857" y="3394"/>
                </a:cubicBezTo>
                <a:cubicBezTo>
                  <a:pt x="13857" y="3394"/>
                  <a:pt x="13857" y="3394"/>
                  <a:pt x="13848" y="3394"/>
                </a:cubicBezTo>
                <a:cubicBezTo>
                  <a:pt x="13848" y="3394"/>
                  <a:pt x="13848" y="3410"/>
                  <a:pt x="13848" y="3410"/>
                </a:cubicBezTo>
                <a:cubicBezTo>
                  <a:pt x="13857" y="3441"/>
                  <a:pt x="13857" y="3472"/>
                  <a:pt x="13866" y="3518"/>
                </a:cubicBezTo>
                <a:cubicBezTo>
                  <a:pt x="13866" y="3534"/>
                  <a:pt x="13866" y="3565"/>
                  <a:pt x="13857" y="3596"/>
                </a:cubicBezTo>
                <a:cubicBezTo>
                  <a:pt x="13857" y="3596"/>
                  <a:pt x="13857" y="3612"/>
                  <a:pt x="13848" y="3612"/>
                </a:cubicBezTo>
                <a:cubicBezTo>
                  <a:pt x="13839" y="3643"/>
                  <a:pt x="13829" y="3658"/>
                  <a:pt x="13839" y="3705"/>
                </a:cubicBezTo>
                <a:cubicBezTo>
                  <a:pt x="13839" y="3736"/>
                  <a:pt x="13829" y="3767"/>
                  <a:pt x="13848" y="3798"/>
                </a:cubicBezTo>
                <a:cubicBezTo>
                  <a:pt x="13857" y="3814"/>
                  <a:pt x="13866" y="3845"/>
                  <a:pt x="13884" y="3860"/>
                </a:cubicBezTo>
                <a:cubicBezTo>
                  <a:pt x="13894" y="3876"/>
                  <a:pt x="13903" y="3891"/>
                  <a:pt x="13912" y="3907"/>
                </a:cubicBezTo>
                <a:cubicBezTo>
                  <a:pt x="13930" y="3923"/>
                  <a:pt x="13939" y="3954"/>
                  <a:pt x="13939" y="3985"/>
                </a:cubicBezTo>
                <a:cubicBezTo>
                  <a:pt x="13939" y="4016"/>
                  <a:pt x="13939" y="4062"/>
                  <a:pt x="13939" y="4093"/>
                </a:cubicBezTo>
                <a:cubicBezTo>
                  <a:pt x="13948" y="4171"/>
                  <a:pt x="13976" y="4218"/>
                  <a:pt x="13985" y="4280"/>
                </a:cubicBezTo>
                <a:cubicBezTo>
                  <a:pt x="13994" y="4295"/>
                  <a:pt x="14003" y="4311"/>
                  <a:pt x="14013" y="4295"/>
                </a:cubicBezTo>
                <a:cubicBezTo>
                  <a:pt x="14040" y="4295"/>
                  <a:pt x="14058" y="4295"/>
                  <a:pt x="14067" y="4264"/>
                </a:cubicBezTo>
                <a:cubicBezTo>
                  <a:pt x="14086" y="4218"/>
                  <a:pt x="14104" y="4233"/>
                  <a:pt x="14132" y="4249"/>
                </a:cubicBezTo>
                <a:cubicBezTo>
                  <a:pt x="14132" y="4264"/>
                  <a:pt x="14132" y="4264"/>
                  <a:pt x="14132" y="4264"/>
                </a:cubicBezTo>
                <a:cubicBezTo>
                  <a:pt x="14132" y="4264"/>
                  <a:pt x="14132" y="4264"/>
                  <a:pt x="14132" y="4280"/>
                </a:cubicBezTo>
                <a:cubicBezTo>
                  <a:pt x="14104" y="4295"/>
                  <a:pt x="14086" y="4327"/>
                  <a:pt x="14067" y="4358"/>
                </a:cubicBezTo>
                <a:cubicBezTo>
                  <a:pt x="14049" y="4389"/>
                  <a:pt x="14040" y="4435"/>
                  <a:pt x="14058" y="4466"/>
                </a:cubicBezTo>
                <a:cubicBezTo>
                  <a:pt x="14067" y="4482"/>
                  <a:pt x="14077" y="4497"/>
                  <a:pt x="14086" y="4513"/>
                </a:cubicBezTo>
                <a:cubicBezTo>
                  <a:pt x="14095" y="4544"/>
                  <a:pt x="14104" y="4575"/>
                  <a:pt x="14095" y="4606"/>
                </a:cubicBezTo>
                <a:cubicBezTo>
                  <a:pt x="14086" y="4653"/>
                  <a:pt x="14077" y="4699"/>
                  <a:pt x="14077" y="4746"/>
                </a:cubicBezTo>
                <a:cubicBezTo>
                  <a:pt x="14086" y="4762"/>
                  <a:pt x="14077" y="4793"/>
                  <a:pt x="14067" y="4808"/>
                </a:cubicBezTo>
                <a:cubicBezTo>
                  <a:pt x="14058" y="4839"/>
                  <a:pt x="14031" y="4886"/>
                  <a:pt x="14031" y="4933"/>
                </a:cubicBezTo>
                <a:cubicBezTo>
                  <a:pt x="14031" y="4933"/>
                  <a:pt x="14022" y="4948"/>
                  <a:pt x="14022" y="4948"/>
                </a:cubicBezTo>
                <a:cubicBezTo>
                  <a:pt x="13985" y="4948"/>
                  <a:pt x="13958" y="4933"/>
                  <a:pt x="13921" y="4933"/>
                </a:cubicBezTo>
                <a:cubicBezTo>
                  <a:pt x="13921" y="4933"/>
                  <a:pt x="13912" y="4917"/>
                  <a:pt x="13912" y="4917"/>
                </a:cubicBezTo>
                <a:cubicBezTo>
                  <a:pt x="13903" y="4902"/>
                  <a:pt x="13912" y="4886"/>
                  <a:pt x="13912" y="4886"/>
                </a:cubicBezTo>
                <a:cubicBezTo>
                  <a:pt x="13912" y="4886"/>
                  <a:pt x="13912" y="4886"/>
                  <a:pt x="13903" y="4870"/>
                </a:cubicBezTo>
                <a:cubicBezTo>
                  <a:pt x="13903" y="4870"/>
                  <a:pt x="13903" y="4870"/>
                  <a:pt x="13903" y="4870"/>
                </a:cubicBezTo>
                <a:cubicBezTo>
                  <a:pt x="13903" y="4870"/>
                  <a:pt x="13903" y="4870"/>
                  <a:pt x="13912" y="4870"/>
                </a:cubicBezTo>
                <a:cubicBezTo>
                  <a:pt x="13912" y="4870"/>
                  <a:pt x="13912" y="4886"/>
                  <a:pt x="13912" y="4886"/>
                </a:cubicBezTo>
                <a:cubicBezTo>
                  <a:pt x="13912" y="4886"/>
                  <a:pt x="13921" y="4886"/>
                  <a:pt x="13930" y="4902"/>
                </a:cubicBezTo>
                <a:cubicBezTo>
                  <a:pt x="13958" y="4917"/>
                  <a:pt x="13976" y="4902"/>
                  <a:pt x="13985" y="4855"/>
                </a:cubicBezTo>
                <a:cubicBezTo>
                  <a:pt x="14003" y="4777"/>
                  <a:pt x="14013" y="4684"/>
                  <a:pt x="14022" y="4606"/>
                </a:cubicBezTo>
                <a:cubicBezTo>
                  <a:pt x="14022" y="4591"/>
                  <a:pt x="14022" y="4575"/>
                  <a:pt x="14022" y="4560"/>
                </a:cubicBezTo>
                <a:cubicBezTo>
                  <a:pt x="14013" y="4529"/>
                  <a:pt x="14003" y="4497"/>
                  <a:pt x="14013" y="4466"/>
                </a:cubicBezTo>
                <a:cubicBezTo>
                  <a:pt x="14013" y="4435"/>
                  <a:pt x="14003" y="4420"/>
                  <a:pt x="13994" y="4404"/>
                </a:cubicBezTo>
                <a:cubicBezTo>
                  <a:pt x="13985" y="4389"/>
                  <a:pt x="13967" y="4373"/>
                  <a:pt x="13958" y="4373"/>
                </a:cubicBezTo>
                <a:cubicBezTo>
                  <a:pt x="13939" y="4342"/>
                  <a:pt x="13930" y="4327"/>
                  <a:pt x="13930" y="4295"/>
                </a:cubicBezTo>
                <a:cubicBezTo>
                  <a:pt x="13903" y="4187"/>
                  <a:pt x="13884" y="4093"/>
                  <a:pt x="13866" y="3985"/>
                </a:cubicBezTo>
                <a:cubicBezTo>
                  <a:pt x="13857" y="3923"/>
                  <a:pt x="13839" y="3860"/>
                  <a:pt x="13802" y="3829"/>
                </a:cubicBezTo>
                <a:cubicBezTo>
                  <a:pt x="13784" y="3814"/>
                  <a:pt x="13775" y="3783"/>
                  <a:pt x="13775" y="3752"/>
                </a:cubicBezTo>
                <a:cubicBezTo>
                  <a:pt x="13784" y="3658"/>
                  <a:pt x="13775" y="3565"/>
                  <a:pt x="13756" y="3487"/>
                </a:cubicBezTo>
                <a:cubicBezTo>
                  <a:pt x="13756" y="3456"/>
                  <a:pt x="13747" y="3441"/>
                  <a:pt x="13738" y="3441"/>
                </a:cubicBezTo>
                <a:cubicBezTo>
                  <a:pt x="13692" y="3410"/>
                  <a:pt x="13656" y="3394"/>
                  <a:pt x="13610" y="3425"/>
                </a:cubicBezTo>
                <a:cubicBezTo>
                  <a:pt x="13601" y="3425"/>
                  <a:pt x="13592" y="3425"/>
                  <a:pt x="13582" y="3425"/>
                </a:cubicBezTo>
                <a:cubicBezTo>
                  <a:pt x="13573" y="3425"/>
                  <a:pt x="13564" y="3441"/>
                  <a:pt x="13564" y="3456"/>
                </a:cubicBezTo>
                <a:cubicBezTo>
                  <a:pt x="13564" y="3472"/>
                  <a:pt x="13564" y="3487"/>
                  <a:pt x="13564" y="3518"/>
                </a:cubicBezTo>
                <a:cubicBezTo>
                  <a:pt x="13564" y="3596"/>
                  <a:pt x="13564" y="3658"/>
                  <a:pt x="13573" y="3736"/>
                </a:cubicBezTo>
                <a:cubicBezTo>
                  <a:pt x="13573" y="3767"/>
                  <a:pt x="13564" y="3814"/>
                  <a:pt x="13555" y="3829"/>
                </a:cubicBezTo>
                <a:cubicBezTo>
                  <a:pt x="13537" y="3860"/>
                  <a:pt x="13527" y="3907"/>
                  <a:pt x="13527" y="3954"/>
                </a:cubicBezTo>
                <a:cubicBezTo>
                  <a:pt x="13527" y="3985"/>
                  <a:pt x="13537" y="4000"/>
                  <a:pt x="13546" y="4016"/>
                </a:cubicBezTo>
                <a:cubicBezTo>
                  <a:pt x="13564" y="4031"/>
                  <a:pt x="13573" y="4062"/>
                  <a:pt x="13582" y="4078"/>
                </a:cubicBezTo>
                <a:cubicBezTo>
                  <a:pt x="13582" y="4125"/>
                  <a:pt x="13601" y="4156"/>
                  <a:pt x="13582" y="4202"/>
                </a:cubicBezTo>
                <a:cubicBezTo>
                  <a:pt x="13582" y="4202"/>
                  <a:pt x="13582" y="4218"/>
                  <a:pt x="13592" y="4233"/>
                </a:cubicBezTo>
                <a:cubicBezTo>
                  <a:pt x="13601" y="4264"/>
                  <a:pt x="13610" y="4295"/>
                  <a:pt x="13619" y="4327"/>
                </a:cubicBezTo>
                <a:cubicBezTo>
                  <a:pt x="13628" y="4327"/>
                  <a:pt x="13637" y="4327"/>
                  <a:pt x="13637" y="4327"/>
                </a:cubicBezTo>
                <a:cubicBezTo>
                  <a:pt x="13646" y="4311"/>
                  <a:pt x="13665" y="4311"/>
                  <a:pt x="13674" y="4327"/>
                </a:cubicBezTo>
                <a:cubicBezTo>
                  <a:pt x="13692" y="4373"/>
                  <a:pt x="13711" y="4420"/>
                  <a:pt x="13747" y="4435"/>
                </a:cubicBezTo>
                <a:cubicBezTo>
                  <a:pt x="13747" y="4435"/>
                  <a:pt x="13756" y="4451"/>
                  <a:pt x="13756" y="4451"/>
                </a:cubicBezTo>
                <a:cubicBezTo>
                  <a:pt x="13756" y="4482"/>
                  <a:pt x="13756" y="4497"/>
                  <a:pt x="13756" y="4513"/>
                </a:cubicBezTo>
                <a:cubicBezTo>
                  <a:pt x="13756" y="4529"/>
                  <a:pt x="13738" y="4544"/>
                  <a:pt x="13738" y="4529"/>
                </a:cubicBezTo>
                <a:cubicBezTo>
                  <a:pt x="13720" y="4513"/>
                  <a:pt x="13701" y="4497"/>
                  <a:pt x="13692" y="4482"/>
                </a:cubicBezTo>
                <a:cubicBezTo>
                  <a:pt x="13674" y="4466"/>
                  <a:pt x="13665" y="4451"/>
                  <a:pt x="13656" y="4451"/>
                </a:cubicBezTo>
                <a:cubicBezTo>
                  <a:pt x="13637" y="4435"/>
                  <a:pt x="13619" y="4420"/>
                  <a:pt x="13592" y="4404"/>
                </a:cubicBezTo>
                <a:cubicBezTo>
                  <a:pt x="13573" y="4404"/>
                  <a:pt x="13564" y="4389"/>
                  <a:pt x="13546" y="4373"/>
                </a:cubicBezTo>
                <a:cubicBezTo>
                  <a:pt x="13518" y="4373"/>
                  <a:pt x="13509" y="4342"/>
                  <a:pt x="13491" y="4327"/>
                </a:cubicBezTo>
                <a:cubicBezTo>
                  <a:pt x="13454" y="4295"/>
                  <a:pt x="13408" y="4280"/>
                  <a:pt x="13372" y="4295"/>
                </a:cubicBezTo>
                <a:cubicBezTo>
                  <a:pt x="13363" y="4295"/>
                  <a:pt x="13363" y="4295"/>
                  <a:pt x="13354" y="4295"/>
                </a:cubicBezTo>
                <a:cubicBezTo>
                  <a:pt x="13308" y="4295"/>
                  <a:pt x="13262" y="4280"/>
                  <a:pt x="13225" y="4233"/>
                </a:cubicBezTo>
                <a:cubicBezTo>
                  <a:pt x="13207" y="4202"/>
                  <a:pt x="13189" y="4187"/>
                  <a:pt x="13171" y="4156"/>
                </a:cubicBezTo>
                <a:cubicBezTo>
                  <a:pt x="13161" y="4156"/>
                  <a:pt x="13152" y="4156"/>
                  <a:pt x="13152" y="4171"/>
                </a:cubicBezTo>
                <a:cubicBezTo>
                  <a:pt x="13152" y="4171"/>
                  <a:pt x="13143" y="4187"/>
                  <a:pt x="13143" y="4187"/>
                </a:cubicBezTo>
                <a:cubicBezTo>
                  <a:pt x="13134" y="4218"/>
                  <a:pt x="13143" y="4249"/>
                  <a:pt x="13161" y="4280"/>
                </a:cubicBezTo>
                <a:cubicBezTo>
                  <a:pt x="13180" y="4311"/>
                  <a:pt x="13216" y="4311"/>
                  <a:pt x="13235" y="4358"/>
                </a:cubicBezTo>
                <a:cubicBezTo>
                  <a:pt x="13235" y="4358"/>
                  <a:pt x="13244" y="4358"/>
                  <a:pt x="13244" y="4358"/>
                </a:cubicBezTo>
                <a:cubicBezTo>
                  <a:pt x="13253" y="4358"/>
                  <a:pt x="13262" y="4373"/>
                  <a:pt x="13271" y="4389"/>
                </a:cubicBezTo>
                <a:cubicBezTo>
                  <a:pt x="13289" y="4420"/>
                  <a:pt x="13299" y="4451"/>
                  <a:pt x="13317" y="4482"/>
                </a:cubicBezTo>
                <a:cubicBezTo>
                  <a:pt x="13326" y="4497"/>
                  <a:pt x="13326" y="4513"/>
                  <a:pt x="13317" y="4529"/>
                </a:cubicBezTo>
                <a:cubicBezTo>
                  <a:pt x="13299" y="4560"/>
                  <a:pt x="13280" y="4575"/>
                  <a:pt x="13271" y="4606"/>
                </a:cubicBezTo>
                <a:cubicBezTo>
                  <a:pt x="13271" y="4622"/>
                  <a:pt x="13271" y="4622"/>
                  <a:pt x="13271" y="4622"/>
                </a:cubicBezTo>
                <a:cubicBezTo>
                  <a:pt x="13262" y="4606"/>
                  <a:pt x="13262" y="4606"/>
                  <a:pt x="13253" y="4606"/>
                </a:cubicBezTo>
                <a:cubicBezTo>
                  <a:pt x="13253" y="4591"/>
                  <a:pt x="13253" y="4560"/>
                  <a:pt x="13244" y="4544"/>
                </a:cubicBezTo>
                <a:cubicBezTo>
                  <a:pt x="13244" y="4529"/>
                  <a:pt x="13225" y="4513"/>
                  <a:pt x="13216" y="4529"/>
                </a:cubicBezTo>
                <a:cubicBezTo>
                  <a:pt x="13198" y="4544"/>
                  <a:pt x="13180" y="4560"/>
                  <a:pt x="13152" y="4560"/>
                </a:cubicBezTo>
                <a:cubicBezTo>
                  <a:pt x="13152" y="4560"/>
                  <a:pt x="13152" y="4560"/>
                  <a:pt x="13152" y="4560"/>
                </a:cubicBezTo>
                <a:cubicBezTo>
                  <a:pt x="13143" y="4606"/>
                  <a:pt x="13125" y="4606"/>
                  <a:pt x="13106" y="4606"/>
                </a:cubicBezTo>
                <a:cubicBezTo>
                  <a:pt x="13088" y="4606"/>
                  <a:pt x="13070" y="4622"/>
                  <a:pt x="13052" y="4637"/>
                </a:cubicBezTo>
                <a:cubicBezTo>
                  <a:pt x="13042" y="4668"/>
                  <a:pt x="13015" y="4668"/>
                  <a:pt x="13006" y="4699"/>
                </a:cubicBezTo>
                <a:cubicBezTo>
                  <a:pt x="12997" y="4699"/>
                  <a:pt x="12987" y="4699"/>
                  <a:pt x="12978" y="4699"/>
                </a:cubicBezTo>
                <a:cubicBezTo>
                  <a:pt x="12978" y="4684"/>
                  <a:pt x="12978" y="4684"/>
                  <a:pt x="12978" y="4668"/>
                </a:cubicBezTo>
                <a:cubicBezTo>
                  <a:pt x="12978" y="4637"/>
                  <a:pt x="12978" y="4606"/>
                  <a:pt x="12960" y="4575"/>
                </a:cubicBezTo>
                <a:cubicBezTo>
                  <a:pt x="12942" y="4575"/>
                  <a:pt x="12933" y="4575"/>
                  <a:pt x="12923" y="4622"/>
                </a:cubicBezTo>
                <a:cubicBezTo>
                  <a:pt x="12923" y="4622"/>
                  <a:pt x="12914" y="4637"/>
                  <a:pt x="12914" y="4637"/>
                </a:cubicBezTo>
                <a:cubicBezTo>
                  <a:pt x="12896" y="4637"/>
                  <a:pt x="12896" y="4653"/>
                  <a:pt x="12878" y="4668"/>
                </a:cubicBezTo>
                <a:cubicBezTo>
                  <a:pt x="12868" y="4684"/>
                  <a:pt x="12859" y="4684"/>
                  <a:pt x="12841" y="4684"/>
                </a:cubicBezTo>
                <a:cubicBezTo>
                  <a:pt x="12823" y="4699"/>
                  <a:pt x="12814" y="4715"/>
                  <a:pt x="12795" y="4731"/>
                </a:cubicBezTo>
                <a:cubicBezTo>
                  <a:pt x="12768" y="4793"/>
                  <a:pt x="12740" y="4855"/>
                  <a:pt x="12704" y="4902"/>
                </a:cubicBezTo>
                <a:cubicBezTo>
                  <a:pt x="12695" y="4902"/>
                  <a:pt x="12685" y="4917"/>
                  <a:pt x="12685" y="4933"/>
                </a:cubicBezTo>
                <a:cubicBezTo>
                  <a:pt x="12685" y="4964"/>
                  <a:pt x="12676" y="4979"/>
                  <a:pt x="12676" y="5010"/>
                </a:cubicBezTo>
                <a:cubicBezTo>
                  <a:pt x="12676" y="5010"/>
                  <a:pt x="12676" y="5026"/>
                  <a:pt x="12667" y="5026"/>
                </a:cubicBezTo>
                <a:cubicBezTo>
                  <a:pt x="12649" y="5072"/>
                  <a:pt x="12603" y="5072"/>
                  <a:pt x="12585" y="5041"/>
                </a:cubicBezTo>
                <a:cubicBezTo>
                  <a:pt x="12576" y="5026"/>
                  <a:pt x="12566" y="4995"/>
                  <a:pt x="12557" y="4979"/>
                </a:cubicBezTo>
                <a:cubicBezTo>
                  <a:pt x="12548" y="4964"/>
                  <a:pt x="12548" y="4933"/>
                  <a:pt x="12557" y="4917"/>
                </a:cubicBezTo>
                <a:cubicBezTo>
                  <a:pt x="12566" y="4902"/>
                  <a:pt x="12585" y="4886"/>
                  <a:pt x="12594" y="4870"/>
                </a:cubicBezTo>
                <a:cubicBezTo>
                  <a:pt x="12603" y="4870"/>
                  <a:pt x="12603" y="4839"/>
                  <a:pt x="12603" y="4824"/>
                </a:cubicBezTo>
                <a:cubicBezTo>
                  <a:pt x="12585" y="4808"/>
                  <a:pt x="12576" y="4793"/>
                  <a:pt x="12566" y="4762"/>
                </a:cubicBezTo>
                <a:cubicBezTo>
                  <a:pt x="12548" y="4731"/>
                  <a:pt x="12530" y="4715"/>
                  <a:pt x="12502" y="4715"/>
                </a:cubicBezTo>
                <a:cubicBezTo>
                  <a:pt x="12475" y="4731"/>
                  <a:pt x="12457" y="4731"/>
                  <a:pt x="12438" y="4715"/>
                </a:cubicBezTo>
                <a:cubicBezTo>
                  <a:pt x="12429" y="4715"/>
                  <a:pt x="12429" y="4715"/>
                  <a:pt x="12429" y="4715"/>
                </a:cubicBezTo>
                <a:cubicBezTo>
                  <a:pt x="12429" y="4731"/>
                  <a:pt x="12429" y="4731"/>
                  <a:pt x="12429" y="4746"/>
                </a:cubicBezTo>
                <a:cubicBezTo>
                  <a:pt x="12466" y="4793"/>
                  <a:pt x="12475" y="4855"/>
                  <a:pt x="12475" y="4933"/>
                </a:cubicBezTo>
                <a:cubicBezTo>
                  <a:pt x="12475" y="4948"/>
                  <a:pt x="12475" y="4979"/>
                  <a:pt x="12475" y="4995"/>
                </a:cubicBezTo>
                <a:cubicBezTo>
                  <a:pt x="12475" y="5010"/>
                  <a:pt x="12475" y="5026"/>
                  <a:pt x="12484" y="5041"/>
                </a:cubicBezTo>
                <a:cubicBezTo>
                  <a:pt x="12502" y="5057"/>
                  <a:pt x="12512" y="5072"/>
                  <a:pt x="12512" y="5119"/>
                </a:cubicBezTo>
                <a:cubicBezTo>
                  <a:pt x="12512" y="5135"/>
                  <a:pt x="12512" y="5150"/>
                  <a:pt x="12512" y="5166"/>
                </a:cubicBezTo>
                <a:cubicBezTo>
                  <a:pt x="12512" y="5181"/>
                  <a:pt x="12493" y="5197"/>
                  <a:pt x="12484" y="5197"/>
                </a:cubicBezTo>
                <a:cubicBezTo>
                  <a:pt x="12475" y="5197"/>
                  <a:pt x="12457" y="5181"/>
                  <a:pt x="12438" y="5181"/>
                </a:cubicBezTo>
                <a:cubicBezTo>
                  <a:pt x="12420" y="5166"/>
                  <a:pt x="12402" y="5181"/>
                  <a:pt x="12383" y="5212"/>
                </a:cubicBezTo>
                <a:cubicBezTo>
                  <a:pt x="12374" y="5228"/>
                  <a:pt x="12365" y="5243"/>
                  <a:pt x="12356" y="5259"/>
                </a:cubicBezTo>
                <a:cubicBezTo>
                  <a:pt x="12338" y="5274"/>
                  <a:pt x="12328" y="5306"/>
                  <a:pt x="12319" y="5321"/>
                </a:cubicBezTo>
                <a:cubicBezTo>
                  <a:pt x="12292" y="5383"/>
                  <a:pt x="12283" y="5399"/>
                  <a:pt x="12319" y="5476"/>
                </a:cubicBezTo>
                <a:cubicBezTo>
                  <a:pt x="12328" y="5492"/>
                  <a:pt x="12328" y="5492"/>
                  <a:pt x="12328" y="5508"/>
                </a:cubicBezTo>
                <a:cubicBezTo>
                  <a:pt x="12338" y="5523"/>
                  <a:pt x="12328" y="5539"/>
                  <a:pt x="12328" y="5554"/>
                </a:cubicBezTo>
                <a:cubicBezTo>
                  <a:pt x="12319" y="5570"/>
                  <a:pt x="12301" y="5585"/>
                  <a:pt x="12301" y="5570"/>
                </a:cubicBezTo>
                <a:cubicBezTo>
                  <a:pt x="12255" y="5539"/>
                  <a:pt x="12219" y="5523"/>
                  <a:pt x="12182" y="5476"/>
                </a:cubicBezTo>
                <a:cubicBezTo>
                  <a:pt x="12173" y="5476"/>
                  <a:pt x="12164" y="5476"/>
                  <a:pt x="12164" y="5461"/>
                </a:cubicBezTo>
                <a:cubicBezTo>
                  <a:pt x="12155" y="5461"/>
                  <a:pt x="12145" y="5476"/>
                  <a:pt x="12136" y="5476"/>
                </a:cubicBezTo>
                <a:cubicBezTo>
                  <a:pt x="12136" y="5492"/>
                  <a:pt x="12136" y="5523"/>
                  <a:pt x="12127" y="5539"/>
                </a:cubicBezTo>
                <a:cubicBezTo>
                  <a:pt x="12127" y="5554"/>
                  <a:pt x="12127" y="5570"/>
                  <a:pt x="12136" y="5585"/>
                </a:cubicBezTo>
                <a:cubicBezTo>
                  <a:pt x="12155" y="5616"/>
                  <a:pt x="12164" y="5647"/>
                  <a:pt x="12191" y="5647"/>
                </a:cubicBezTo>
                <a:cubicBezTo>
                  <a:pt x="12200" y="5647"/>
                  <a:pt x="12200" y="5647"/>
                  <a:pt x="12209" y="5647"/>
                </a:cubicBezTo>
                <a:cubicBezTo>
                  <a:pt x="12219" y="5663"/>
                  <a:pt x="12219" y="5678"/>
                  <a:pt x="12219" y="5678"/>
                </a:cubicBezTo>
                <a:cubicBezTo>
                  <a:pt x="12219" y="5710"/>
                  <a:pt x="12200" y="5725"/>
                  <a:pt x="12191" y="5725"/>
                </a:cubicBezTo>
                <a:cubicBezTo>
                  <a:pt x="12164" y="5725"/>
                  <a:pt x="12136" y="5710"/>
                  <a:pt x="12118" y="5678"/>
                </a:cubicBezTo>
                <a:cubicBezTo>
                  <a:pt x="12109" y="5647"/>
                  <a:pt x="12091" y="5647"/>
                  <a:pt x="12081" y="5632"/>
                </a:cubicBezTo>
                <a:cubicBezTo>
                  <a:pt x="12072" y="5632"/>
                  <a:pt x="12063" y="5616"/>
                  <a:pt x="12054" y="5601"/>
                </a:cubicBezTo>
                <a:cubicBezTo>
                  <a:pt x="12054" y="5570"/>
                  <a:pt x="12045" y="5523"/>
                  <a:pt x="12026" y="5492"/>
                </a:cubicBezTo>
                <a:cubicBezTo>
                  <a:pt x="12017" y="5461"/>
                  <a:pt x="12026" y="5445"/>
                  <a:pt x="12026" y="5414"/>
                </a:cubicBezTo>
                <a:cubicBezTo>
                  <a:pt x="12026" y="5352"/>
                  <a:pt x="12017" y="5306"/>
                  <a:pt x="11981" y="5290"/>
                </a:cubicBezTo>
                <a:cubicBezTo>
                  <a:pt x="11962" y="5274"/>
                  <a:pt x="11953" y="5259"/>
                  <a:pt x="11944" y="5243"/>
                </a:cubicBezTo>
                <a:cubicBezTo>
                  <a:pt x="11926" y="5228"/>
                  <a:pt x="11907" y="5212"/>
                  <a:pt x="11907" y="5181"/>
                </a:cubicBezTo>
                <a:cubicBezTo>
                  <a:pt x="11898" y="5181"/>
                  <a:pt x="11898" y="5181"/>
                  <a:pt x="11898" y="5181"/>
                </a:cubicBezTo>
                <a:cubicBezTo>
                  <a:pt x="11898" y="5181"/>
                  <a:pt x="11898" y="5181"/>
                  <a:pt x="11898" y="5166"/>
                </a:cubicBezTo>
                <a:cubicBezTo>
                  <a:pt x="11898" y="5166"/>
                  <a:pt x="11889" y="5166"/>
                  <a:pt x="11889" y="5150"/>
                </a:cubicBezTo>
                <a:cubicBezTo>
                  <a:pt x="11889" y="5150"/>
                  <a:pt x="11889" y="5150"/>
                  <a:pt x="11880" y="5150"/>
                </a:cubicBezTo>
                <a:cubicBezTo>
                  <a:pt x="11880" y="5150"/>
                  <a:pt x="11880" y="5150"/>
                  <a:pt x="11880" y="5150"/>
                </a:cubicBezTo>
                <a:cubicBezTo>
                  <a:pt x="11889" y="5150"/>
                  <a:pt x="11889" y="5150"/>
                  <a:pt x="11889" y="5150"/>
                </a:cubicBezTo>
                <a:cubicBezTo>
                  <a:pt x="11889" y="5150"/>
                  <a:pt x="11889" y="5150"/>
                  <a:pt x="11889" y="5150"/>
                </a:cubicBezTo>
                <a:cubicBezTo>
                  <a:pt x="11898" y="5166"/>
                  <a:pt x="11898" y="5166"/>
                  <a:pt x="11898" y="5166"/>
                </a:cubicBezTo>
                <a:cubicBezTo>
                  <a:pt x="11898" y="5181"/>
                  <a:pt x="11898" y="5181"/>
                  <a:pt x="11898" y="5181"/>
                </a:cubicBezTo>
                <a:cubicBezTo>
                  <a:pt x="11898" y="5181"/>
                  <a:pt x="11907" y="5181"/>
                  <a:pt x="11907" y="5181"/>
                </a:cubicBezTo>
                <a:cubicBezTo>
                  <a:pt x="11926" y="5181"/>
                  <a:pt x="11944" y="5197"/>
                  <a:pt x="11972" y="5212"/>
                </a:cubicBezTo>
                <a:cubicBezTo>
                  <a:pt x="12026" y="5243"/>
                  <a:pt x="12081" y="5274"/>
                  <a:pt x="12145" y="5290"/>
                </a:cubicBezTo>
                <a:cubicBezTo>
                  <a:pt x="12191" y="5306"/>
                  <a:pt x="12237" y="5290"/>
                  <a:pt x="12283" y="5259"/>
                </a:cubicBezTo>
                <a:cubicBezTo>
                  <a:pt x="12283" y="5259"/>
                  <a:pt x="12292" y="5243"/>
                  <a:pt x="12301" y="5243"/>
                </a:cubicBezTo>
                <a:cubicBezTo>
                  <a:pt x="12328" y="5197"/>
                  <a:pt x="12347" y="5135"/>
                  <a:pt x="12347" y="5072"/>
                </a:cubicBezTo>
                <a:cubicBezTo>
                  <a:pt x="12347" y="5057"/>
                  <a:pt x="12347" y="5026"/>
                  <a:pt x="12347" y="5026"/>
                </a:cubicBezTo>
                <a:cubicBezTo>
                  <a:pt x="12328" y="4979"/>
                  <a:pt x="12310" y="4933"/>
                  <a:pt x="12283" y="4917"/>
                </a:cubicBezTo>
                <a:cubicBezTo>
                  <a:pt x="12274" y="4902"/>
                  <a:pt x="12264" y="4886"/>
                  <a:pt x="12255" y="4870"/>
                </a:cubicBezTo>
                <a:cubicBezTo>
                  <a:pt x="12246" y="4855"/>
                  <a:pt x="12228" y="4839"/>
                  <a:pt x="12209" y="4839"/>
                </a:cubicBezTo>
                <a:cubicBezTo>
                  <a:pt x="12191" y="4824"/>
                  <a:pt x="12164" y="4808"/>
                  <a:pt x="12145" y="4777"/>
                </a:cubicBezTo>
                <a:cubicBezTo>
                  <a:pt x="12118" y="4746"/>
                  <a:pt x="12100" y="4731"/>
                  <a:pt x="12072" y="4699"/>
                </a:cubicBezTo>
                <a:cubicBezTo>
                  <a:pt x="12008" y="4637"/>
                  <a:pt x="11990" y="4622"/>
                  <a:pt x="11917" y="4622"/>
                </a:cubicBezTo>
                <a:cubicBezTo>
                  <a:pt x="11907" y="4622"/>
                  <a:pt x="11898" y="4637"/>
                  <a:pt x="11889" y="4637"/>
                </a:cubicBezTo>
                <a:cubicBezTo>
                  <a:pt x="11871" y="4637"/>
                  <a:pt x="11862" y="4637"/>
                  <a:pt x="11843" y="4622"/>
                </a:cubicBezTo>
                <a:cubicBezTo>
                  <a:pt x="11834" y="4622"/>
                  <a:pt x="11843" y="4606"/>
                  <a:pt x="11843" y="4591"/>
                </a:cubicBezTo>
                <a:cubicBezTo>
                  <a:pt x="11843" y="4575"/>
                  <a:pt x="11843" y="4560"/>
                  <a:pt x="11834" y="4560"/>
                </a:cubicBezTo>
                <a:cubicBezTo>
                  <a:pt x="11825" y="4544"/>
                  <a:pt x="11816" y="4544"/>
                  <a:pt x="11807" y="4529"/>
                </a:cubicBezTo>
                <a:cubicBezTo>
                  <a:pt x="11798" y="4529"/>
                  <a:pt x="11788" y="4529"/>
                  <a:pt x="11779" y="4544"/>
                </a:cubicBezTo>
                <a:cubicBezTo>
                  <a:pt x="11770" y="4560"/>
                  <a:pt x="11752" y="4575"/>
                  <a:pt x="11734" y="4560"/>
                </a:cubicBezTo>
                <a:cubicBezTo>
                  <a:pt x="11724" y="4544"/>
                  <a:pt x="11706" y="4560"/>
                  <a:pt x="11688" y="4560"/>
                </a:cubicBezTo>
                <a:cubicBezTo>
                  <a:pt x="11688" y="4560"/>
                  <a:pt x="11679" y="4560"/>
                  <a:pt x="11669" y="4544"/>
                </a:cubicBezTo>
                <a:cubicBezTo>
                  <a:pt x="11669" y="4544"/>
                  <a:pt x="11660" y="4529"/>
                  <a:pt x="11660" y="4529"/>
                </a:cubicBezTo>
                <a:cubicBezTo>
                  <a:pt x="11660" y="4513"/>
                  <a:pt x="11669" y="4513"/>
                  <a:pt x="11669" y="4513"/>
                </a:cubicBezTo>
                <a:cubicBezTo>
                  <a:pt x="11688" y="4513"/>
                  <a:pt x="11697" y="4497"/>
                  <a:pt x="11706" y="4482"/>
                </a:cubicBezTo>
                <a:cubicBezTo>
                  <a:pt x="11715" y="4466"/>
                  <a:pt x="11734" y="4451"/>
                  <a:pt x="11743" y="4435"/>
                </a:cubicBezTo>
                <a:cubicBezTo>
                  <a:pt x="11743" y="4435"/>
                  <a:pt x="11743" y="4420"/>
                  <a:pt x="11734" y="4404"/>
                </a:cubicBezTo>
                <a:cubicBezTo>
                  <a:pt x="11706" y="4373"/>
                  <a:pt x="11660" y="4358"/>
                  <a:pt x="11624" y="4327"/>
                </a:cubicBezTo>
                <a:cubicBezTo>
                  <a:pt x="11624" y="4327"/>
                  <a:pt x="11615" y="4342"/>
                  <a:pt x="11605" y="4342"/>
                </a:cubicBezTo>
                <a:cubicBezTo>
                  <a:pt x="11596" y="4358"/>
                  <a:pt x="11596" y="4358"/>
                  <a:pt x="11596" y="4373"/>
                </a:cubicBezTo>
                <a:cubicBezTo>
                  <a:pt x="11587" y="4373"/>
                  <a:pt x="11587" y="4389"/>
                  <a:pt x="11587" y="4373"/>
                </a:cubicBezTo>
                <a:cubicBezTo>
                  <a:pt x="11587" y="4373"/>
                  <a:pt x="11578" y="4373"/>
                  <a:pt x="11578" y="4373"/>
                </a:cubicBezTo>
                <a:cubicBezTo>
                  <a:pt x="11578" y="4358"/>
                  <a:pt x="11587" y="4342"/>
                  <a:pt x="11578" y="4327"/>
                </a:cubicBezTo>
                <a:cubicBezTo>
                  <a:pt x="11578" y="4295"/>
                  <a:pt x="11569" y="4280"/>
                  <a:pt x="11560" y="4280"/>
                </a:cubicBezTo>
                <a:cubicBezTo>
                  <a:pt x="11551" y="4264"/>
                  <a:pt x="11541" y="4280"/>
                  <a:pt x="11532" y="4295"/>
                </a:cubicBezTo>
                <a:cubicBezTo>
                  <a:pt x="11523" y="4295"/>
                  <a:pt x="11514" y="4311"/>
                  <a:pt x="11514" y="4342"/>
                </a:cubicBezTo>
                <a:cubicBezTo>
                  <a:pt x="11514" y="4342"/>
                  <a:pt x="11514" y="4358"/>
                  <a:pt x="11505" y="4373"/>
                </a:cubicBezTo>
                <a:cubicBezTo>
                  <a:pt x="11505" y="4373"/>
                  <a:pt x="11505" y="4389"/>
                  <a:pt x="11496" y="4389"/>
                </a:cubicBezTo>
                <a:cubicBezTo>
                  <a:pt x="11496" y="4389"/>
                  <a:pt x="11496" y="4389"/>
                  <a:pt x="11496" y="4373"/>
                </a:cubicBezTo>
                <a:cubicBezTo>
                  <a:pt x="11486" y="4358"/>
                  <a:pt x="11486" y="4342"/>
                  <a:pt x="11468" y="4342"/>
                </a:cubicBezTo>
                <a:cubicBezTo>
                  <a:pt x="11459" y="4342"/>
                  <a:pt x="11459" y="4327"/>
                  <a:pt x="11459" y="4311"/>
                </a:cubicBezTo>
                <a:cubicBezTo>
                  <a:pt x="11450" y="4280"/>
                  <a:pt x="11432" y="4264"/>
                  <a:pt x="11422" y="4280"/>
                </a:cubicBezTo>
                <a:cubicBezTo>
                  <a:pt x="11413" y="4327"/>
                  <a:pt x="11386" y="4327"/>
                  <a:pt x="11367" y="4358"/>
                </a:cubicBezTo>
                <a:cubicBezTo>
                  <a:pt x="11349" y="4358"/>
                  <a:pt x="11340" y="4389"/>
                  <a:pt x="11313" y="4404"/>
                </a:cubicBezTo>
                <a:cubicBezTo>
                  <a:pt x="11313" y="4404"/>
                  <a:pt x="11313" y="4404"/>
                  <a:pt x="11313" y="4404"/>
                </a:cubicBezTo>
                <a:cubicBezTo>
                  <a:pt x="11313" y="4404"/>
                  <a:pt x="11313" y="4404"/>
                  <a:pt x="11313" y="4404"/>
                </a:cubicBezTo>
                <a:cubicBezTo>
                  <a:pt x="11303" y="4420"/>
                  <a:pt x="11303" y="4420"/>
                  <a:pt x="11303" y="4420"/>
                </a:cubicBezTo>
                <a:cubicBezTo>
                  <a:pt x="11313" y="4404"/>
                  <a:pt x="11313" y="4404"/>
                  <a:pt x="11313" y="4404"/>
                </a:cubicBezTo>
                <a:cubicBezTo>
                  <a:pt x="11313" y="4404"/>
                  <a:pt x="11313" y="4404"/>
                  <a:pt x="11313" y="4404"/>
                </a:cubicBezTo>
                <a:cubicBezTo>
                  <a:pt x="11313" y="4404"/>
                  <a:pt x="11313" y="4389"/>
                  <a:pt x="11303" y="4389"/>
                </a:cubicBezTo>
                <a:cubicBezTo>
                  <a:pt x="11303" y="4389"/>
                  <a:pt x="11303" y="4389"/>
                  <a:pt x="11303" y="4389"/>
                </a:cubicBezTo>
                <a:cubicBezTo>
                  <a:pt x="11267" y="4389"/>
                  <a:pt x="11267" y="4389"/>
                  <a:pt x="11276" y="4435"/>
                </a:cubicBezTo>
                <a:cubicBezTo>
                  <a:pt x="11276" y="4451"/>
                  <a:pt x="11276" y="4451"/>
                  <a:pt x="11276" y="4466"/>
                </a:cubicBezTo>
                <a:cubicBezTo>
                  <a:pt x="11276" y="4466"/>
                  <a:pt x="11276" y="4466"/>
                  <a:pt x="11276" y="4466"/>
                </a:cubicBezTo>
                <a:cubicBezTo>
                  <a:pt x="11276" y="4466"/>
                  <a:pt x="11276" y="4466"/>
                  <a:pt x="11276" y="4466"/>
                </a:cubicBezTo>
                <a:cubicBezTo>
                  <a:pt x="11276" y="4466"/>
                  <a:pt x="11276" y="4466"/>
                  <a:pt x="11276" y="4466"/>
                </a:cubicBezTo>
                <a:cubicBezTo>
                  <a:pt x="11276" y="4466"/>
                  <a:pt x="11276" y="4466"/>
                  <a:pt x="11276" y="4466"/>
                </a:cubicBezTo>
                <a:cubicBezTo>
                  <a:pt x="11239" y="4466"/>
                  <a:pt x="11212" y="4497"/>
                  <a:pt x="11184" y="4513"/>
                </a:cubicBezTo>
                <a:cubicBezTo>
                  <a:pt x="11184" y="4513"/>
                  <a:pt x="11184" y="4529"/>
                  <a:pt x="11184" y="4544"/>
                </a:cubicBezTo>
                <a:cubicBezTo>
                  <a:pt x="11184" y="4544"/>
                  <a:pt x="11194" y="4560"/>
                  <a:pt x="11194" y="4575"/>
                </a:cubicBezTo>
                <a:cubicBezTo>
                  <a:pt x="11184" y="4591"/>
                  <a:pt x="11175" y="4575"/>
                  <a:pt x="11166" y="4591"/>
                </a:cubicBezTo>
                <a:cubicBezTo>
                  <a:pt x="11157" y="4591"/>
                  <a:pt x="11148" y="4606"/>
                  <a:pt x="11129" y="4606"/>
                </a:cubicBezTo>
                <a:cubicBezTo>
                  <a:pt x="11129" y="4606"/>
                  <a:pt x="11129" y="4606"/>
                  <a:pt x="11129" y="4606"/>
                </a:cubicBezTo>
                <a:cubicBezTo>
                  <a:pt x="11129" y="4606"/>
                  <a:pt x="11129" y="4606"/>
                  <a:pt x="11129" y="4606"/>
                </a:cubicBezTo>
                <a:cubicBezTo>
                  <a:pt x="11129" y="4606"/>
                  <a:pt x="11129" y="4606"/>
                  <a:pt x="11129" y="4606"/>
                </a:cubicBezTo>
                <a:cubicBezTo>
                  <a:pt x="11129" y="4606"/>
                  <a:pt x="11129" y="4606"/>
                  <a:pt x="11120" y="4606"/>
                </a:cubicBezTo>
                <a:cubicBezTo>
                  <a:pt x="11129" y="4606"/>
                  <a:pt x="11129" y="4606"/>
                  <a:pt x="11129" y="4606"/>
                </a:cubicBezTo>
                <a:cubicBezTo>
                  <a:pt x="11129" y="4591"/>
                  <a:pt x="11129" y="4575"/>
                  <a:pt x="11129" y="4560"/>
                </a:cubicBezTo>
                <a:cubicBezTo>
                  <a:pt x="11129" y="4544"/>
                  <a:pt x="11120" y="4544"/>
                  <a:pt x="11111" y="4544"/>
                </a:cubicBezTo>
                <a:cubicBezTo>
                  <a:pt x="11111" y="4544"/>
                  <a:pt x="11102" y="4560"/>
                  <a:pt x="11102" y="4560"/>
                </a:cubicBezTo>
                <a:cubicBezTo>
                  <a:pt x="11111" y="4575"/>
                  <a:pt x="11111" y="4591"/>
                  <a:pt x="11120" y="4606"/>
                </a:cubicBezTo>
                <a:cubicBezTo>
                  <a:pt x="11111" y="4606"/>
                  <a:pt x="11111" y="4606"/>
                  <a:pt x="11111" y="4606"/>
                </a:cubicBezTo>
                <a:cubicBezTo>
                  <a:pt x="11120" y="4606"/>
                  <a:pt x="11120" y="4606"/>
                  <a:pt x="11120" y="4606"/>
                </a:cubicBezTo>
                <a:cubicBezTo>
                  <a:pt x="11093" y="4606"/>
                  <a:pt x="11075" y="4622"/>
                  <a:pt x="11065" y="4653"/>
                </a:cubicBezTo>
                <a:cubicBezTo>
                  <a:pt x="11065" y="4653"/>
                  <a:pt x="11065" y="4653"/>
                  <a:pt x="11065" y="4653"/>
                </a:cubicBezTo>
                <a:cubicBezTo>
                  <a:pt x="11065" y="4653"/>
                  <a:pt x="11075" y="4668"/>
                  <a:pt x="11065" y="4653"/>
                </a:cubicBezTo>
                <a:cubicBezTo>
                  <a:pt x="11065" y="4653"/>
                  <a:pt x="11065" y="4653"/>
                  <a:pt x="11065" y="4653"/>
                </a:cubicBezTo>
                <a:cubicBezTo>
                  <a:pt x="11065" y="4653"/>
                  <a:pt x="11056" y="4653"/>
                  <a:pt x="11047" y="4653"/>
                </a:cubicBezTo>
                <a:cubicBezTo>
                  <a:pt x="11029" y="4653"/>
                  <a:pt x="11020" y="4668"/>
                  <a:pt x="11020" y="4699"/>
                </a:cubicBezTo>
                <a:cubicBezTo>
                  <a:pt x="11011" y="4715"/>
                  <a:pt x="11011" y="4746"/>
                  <a:pt x="11029" y="4762"/>
                </a:cubicBezTo>
                <a:cubicBezTo>
                  <a:pt x="11029" y="4777"/>
                  <a:pt x="11038" y="4777"/>
                  <a:pt x="11038" y="4777"/>
                </a:cubicBezTo>
                <a:cubicBezTo>
                  <a:pt x="11047" y="4793"/>
                  <a:pt x="11038" y="4808"/>
                  <a:pt x="11029" y="4808"/>
                </a:cubicBezTo>
                <a:cubicBezTo>
                  <a:pt x="11029" y="4824"/>
                  <a:pt x="11020" y="4839"/>
                  <a:pt x="11001" y="4824"/>
                </a:cubicBezTo>
                <a:cubicBezTo>
                  <a:pt x="10992" y="4824"/>
                  <a:pt x="10983" y="4824"/>
                  <a:pt x="10965" y="4824"/>
                </a:cubicBezTo>
                <a:cubicBezTo>
                  <a:pt x="10956" y="4824"/>
                  <a:pt x="10946" y="4808"/>
                  <a:pt x="10956" y="4808"/>
                </a:cubicBezTo>
                <a:cubicBezTo>
                  <a:pt x="10956" y="4777"/>
                  <a:pt x="10965" y="4762"/>
                  <a:pt x="10965" y="4731"/>
                </a:cubicBezTo>
                <a:cubicBezTo>
                  <a:pt x="10965" y="4731"/>
                  <a:pt x="10965" y="4731"/>
                  <a:pt x="10965" y="4731"/>
                </a:cubicBezTo>
                <a:cubicBezTo>
                  <a:pt x="10965" y="4731"/>
                  <a:pt x="10956" y="4731"/>
                  <a:pt x="10956" y="4731"/>
                </a:cubicBezTo>
                <a:cubicBezTo>
                  <a:pt x="10937" y="4762"/>
                  <a:pt x="10919" y="4793"/>
                  <a:pt x="10901" y="4824"/>
                </a:cubicBezTo>
                <a:cubicBezTo>
                  <a:pt x="10892" y="4839"/>
                  <a:pt x="10901" y="4855"/>
                  <a:pt x="10910" y="4855"/>
                </a:cubicBezTo>
                <a:cubicBezTo>
                  <a:pt x="10910" y="4886"/>
                  <a:pt x="10910" y="4902"/>
                  <a:pt x="10901" y="4902"/>
                </a:cubicBezTo>
                <a:cubicBezTo>
                  <a:pt x="10901" y="4917"/>
                  <a:pt x="10901" y="4917"/>
                  <a:pt x="10892" y="4933"/>
                </a:cubicBezTo>
                <a:cubicBezTo>
                  <a:pt x="10901" y="4933"/>
                  <a:pt x="10910" y="4933"/>
                  <a:pt x="10919" y="4933"/>
                </a:cubicBezTo>
                <a:cubicBezTo>
                  <a:pt x="10937" y="4917"/>
                  <a:pt x="10956" y="4917"/>
                  <a:pt x="10974" y="4902"/>
                </a:cubicBezTo>
                <a:cubicBezTo>
                  <a:pt x="10983" y="4902"/>
                  <a:pt x="11001" y="4902"/>
                  <a:pt x="11011" y="4917"/>
                </a:cubicBezTo>
                <a:cubicBezTo>
                  <a:pt x="11011" y="4917"/>
                  <a:pt x="11011" y="4917"/>
                  <a:pt x="11011" y="4917"/>
                </a:cubicBezTo>
                <a:cubicBezTo>
                  <a:pt x="11011" y="4917"/>
                  <a:pt x="11011" y="4917"/>
                  <a:pt x="11011" y="4933"/>
                </a:cubicBezTo>
                <a:cubicBezTo>
                  <a:pt x="11001" y="4933"/>
                  <a:pt x="10992" y="4948"/>
                  <a:pt x="10983" y="4948"/>
                </a:cubicBezTo>
                <a:cubicBezTo>
                  <a:pt x="10974" y="4948"/>
                  <a:pt x="10974" y="4948"/>
                  <a:pt x="10965" y="4964"/>
                </a:cubicBezTo>
                <a:cubicBezTo>
                  <a:pt x="10946" y="4964"/>
                  <a:pt x="10946" y="4979"/>
                  <a:pt x="10956" y="4995"/>
                </a:cubicBezTo>
                <a:cubicBezTo>
                  <a:pt x="10946" y="5010"/>
                  <a:pt x="10937" y="5010"/>
                  <a:pt x="10928" y="5026"/>
                </a:cubicBezTo>
                <a:cubicBezTo>
                  <a:pt x="10928" y="5041"/>
                  <a:pt x="10928" y="5057"/>
                  <a:pt x="10928" y="5072"/>
                </a:cubicBezTo>
                <a:cubicBezTo>
                  <a:pt x="10928" y="5088"/>
                  <a:pt x="10928" y="5088"/>
                  <a:pt x="10919" y="5104"/>
                </a:cubicBezTo>
                <a:cubicBezTo>
                  <a:pt x="10919" y="5119"/>
                  <a:pt x="10910" y="5119"/>
                  <a:pt x="10910" y="5135"/>
                </a:cubicBezTo>
                <a:cubicBezTo>
                  <a:pt x="10910" y="5166"/>
                  <a:pt x="10901" y="5181"/>
                  <a:pt x="10892" y="5181"/>
                </a:cubicBezTo>
                <a:cubicBezTo>
                  <a:pt x="10882" y="5197"/>
                  <a:pt x="10864" y="5212"/>
                  <a:pt x="10864" y="5243"/>
                </a:cubicBezTo>
                <a:cubicBezTo>
                  <a:pt x="10864" y="5274"/>
                  <a:pt x="10846" y="5290"/>
                  <a:pt x="10846" y="5321"/>
                </a:cubicBezTo>
                <a:cubicBezTo>
                  <a:pt x="10846" y="5352"/>
                  <a:pt x="10846" y="5368"/>
                  <a:pt x="10827" y="5368"/>
                </a:cubicBezTo>
                <a:cubicBezTo>
                  <a:pt x="10818" y="5383"/>
                  <a:pt x="10818" y="5399"/>
                  <a:pt x="10818" y="5399"/>
                </a:cubicBezTo>
                <a:cubicBezTo>
                  <a:pt x="10827" y="5430"/>
                  <a:pt x="10827" y="5461"/>
                  <a:pt x="10818" y="5492"/>
                </a:cubicBezTo>
                <a:cubicBezTo>
                  <a:pt x="10809" y="5508"/>
                  <a:pt x="10809" y="5539"/>
                  <a:pt x="10809" y="5570"/>
                </a:cubicBezTo>
                <a:cubicBezTo>
                  <a:pt x="10809" y="5585"/>
                  <a:pt x="10800" y="5601"/>
                  <a:pt x="10791" y="5601"/>
                </a:cubicBezTo>
                <a:cubicBezTo>
                  <a:pt x="10782" y="5601"/>
                  <a:pt x="10773" y="5616"/>
                  <a:pt x="10763" y="5616"/>
                </a:cubicBezTo>
                <a:cubicBezTo>
                  <a:pt x="10763" y="5616"/>
                  <a:pt x="10754" y="5632"/>
                  <a:pt x="10754" y="5632"/>
                </a:cubicBezTo>
                <a:cubicBezTo>
                  <a:pt x="10754" y="5663"/>
                  <a:pt x="10754" y="5678"/>
                  <a:pt x="10745" y="5694"/>
                </a:cubicBezTo>
                <a:cubicBezTo>
                  <a:pt x="10718" y="5725"/>
                  <a:pt x="10699" y="5772"/>
                  <a:pt x="10690" y="5818"/>
                </a:cubicBezTo>
                <a:cubicBezTo>
                  <a:pt x="10681" y="5834"/>
                  <a:pt x="10681" y="5849"/>
                  <a:pt x="10672" y="5865"/>
                </a:cubicBezTo>
                <a:cubicBezTo>
                  <a:pt x="10672" y="5880"/>
                  <a:pt x="10663" y="5880"/>
                  <a:pt x="10654" y="5880"/>
                </a:cubicBezTo>
                <a:cubicBezTo>
                  <a:pt x="10635" y="5880"/>
                  <a:pt x="10626" y="5880"/>
                  <a:pt x="10617" y="5880"/>
                </a:cubicBezTo>
                <a:cubicBezTo>
                  <a:pt x="10617" y="5880"/>
                  <a:pt x="10617" y="5880"/>
                  <a:pt x="10608" y="5880"/>
                </a:cubicBezTo>
                <a:cubicBezTo>
                  <a:pt x="10608" y="5896"/>
                  <a:pt x="10608" y="5896"/>
                  <a:pt x="10608" y="5912"/>
                </a:cubicBezTo>
                <a:cubicBezTo>
                  <a:pt x="10617" y="5912"/>
                  <a:pt x="10617" y="5912"/>
                  <a:pt x="10617" y="5912"/>
                </a:cubicBezTo>
                <a:cubicBezTo>
                  <a:pt x="10617" y="5927"/>
                  <a:pt x="10617" y="5943"/>
                  <a:pt x="10617" y="5943"/>
                </a:cubicBezTo>
                <a:cubicBezTo>
                  <a:pt x="10589" y="5958"/>
                  <a:pt x="10571" y="6005"/>
                  <a:pt x="10553" y="5989"/>
                </a:cubicBezTo>
                <a:cubicBezTo>
                  <a:pt x="10535" y="6020"/>
                  <a:pt x="10516" y="6036"/>
                  <a:pt x="10498" y="6051"/>
                </a:cubicBezTo>
                <a:cubicBezTo>
                  <a:pt x="10498" y="6067"/>
                  <a:pt x="10498" y="6067"/>
                  <a:pt x="10498" y="6067"/>
                </a:cubicBezTo>
                <a:cubicBezTo>
                  <a:pt x="10498" y="6098"/>
                  <a:pt x="10489" y="6114"/>
                  <a:pt x="10480" y="6114"/>
                </a:cubicBezTo>
                <a:cubicBezTo>
                  <a:pt x="10471" y="6114"/>
                  <a:pt x="10452" y="6129"/>
                  <a:pt x="10443" y="6129"/>
                </a:cubicBezTo>
                <a:cubicBezTo>
                  <a:pt x="10443" y="6129"/>
                  <a:pt x="10434" y="6145"/>
                  <a:pt x="10434" y="6160"/>
                </a:cubicBezTo>
                <a:cubicBezTo>
                  <a:pt x="10425" y="6176"/>
                  <a:pt x="10434" y="6191"/>
                  <a:pt x="10425" y="6207"/>
                </a:cubicBezTo>
                <a:cubicBezTo>
                  <a:pt x="10425" y="6253"/>
                  <a:pt x="10434" y="6316"/>
                  <a:pt x="10425" y="6362"/>
                </a:cubicBezTo>
                <a:cubicBezTo>
                  <a:pt x="10425" y="6362"/>
                  <a:pt x="10425" y="6362"/>
                  <a:pt x="10425" y="6378"/>
                </a:cubicBezTo>
                <a:cubicBezTo>
                  <a:pt x="10434" y="6409"/>
                  <a:pt x="10443" y="6424"/>
                  <a:pt x="10452" y="6471"/>
                </a:cubicBezTo>
                <a:cubicBezTo>
                  <a:pt x="10461" y="6487"/>
                  <a:pt x="10471" y="6502"/>
                  <a:pt x="10471" y="6533"/>
                </a:cubicBezTo>
                <a:cubicBezTo>
                  <a:pt x="10471" y="6533"/>
                  <a:pt x="10471" y="6549"/>
                  <a:pt x="10461" y="6564"/>
                </a:cubicBezTo>
                <a:cubicBezTo>
                  <a:pt x="10461" y="6580"/>
                  <a:pt x="10452" y="6595"/>
                  <a:pt x="10443" y="6611"/>
                </a:cubicBezTo>
                <a:cubicBezTo>
                  <a:pt x="10443" y="6611"/>
                  <a:pt x="10443" y="6642"/>
                  <a:pt x="10452" y="6642"/>
                </a:cubicBezTo>
                <a:cubicBezTo>
                  <a:pt x="10452" y="6642"/>
                  <a:pt x="10461" y="6657"/>
                  <a:pt x="10471" y="6657"/>
                </a:cubicBezTo>
                <a:cubicBezTo>
                  <a:pt x="10480" y="6657"/>
                  <a:pt x="10480" y="6673"/>
                  <a:pt x="10480" y="6689"/>
                </a:cubicBezTo>
                <a:cubicBezTo>
                  <a:pt x="10471" y="6704"/>
                  <a:pt x="10461" y="6720"/>
                  <a:pt x="10461" y="6735"/>
                </a:cubicBezTo>
                <a:cubicBezTo>
                  <a:pt x="10452" y="6735"/>
                  <a:pt x="10452" y="6766"/>
                  <a:pt x="10461" y="6782"/>
                </a:cubicBezTo>
                <a:cubicBezTo>
                  <a:pt x="10489" y="6828"/>
                  <a:pt x="10525" y="6859"/>
                  <a:pt x="10553" y="6875"/>
                </a:cubicBezTo>
                <a:cubicBezTo>
                  <a:pt x="10562" y="6875"/>
                  <a:pt x="10571" y="6891"/>
                  <a:pt x="10571" y="6875"/>
                </a:cubicBezTo>
                <a:cubicBezTo>
                  <a:pt x="10608" y="6859"/>
                  <a:pt x="10635" y="6859"/>
                  <a:pt x="10663" y="6797"/>
                </a:cubicBezTo>
                <a:cubicBezTo>
                  <a:pt x="10672" y="6782"/>
                  <a:pt x="10681" y="6751"/>
                  <a:pt x="10690" y="6735"/>
                </a:cubicBezTo>
                <a:cubicBezTo>
                  <a:pt x="10708" y="6704"/>
                  <a:pt x="10745" y="6704"/>
                  <a:pt x="10754" y="6657"/>
                </a:cubicBezTo>
                <a:cubicBezTo>
                  <a:pt x="10754" y="6657"/>
                  <a:pt x="10754" y="6657"/>
                  <a:pt x="10763" y="6657"/>
                </a:cubicBezTo>
                <a:cubicBezTo>
                  <a:pt x="10763" y="6673"/>
                  <a:pt x="10782" y="6673"/>
                  <a:pt x="10782" y="6689"/>
                </a:cubicBezTo>
                <a:cubicBezTo>
                  <a:pt x="10791" y="6720"/>
                  <a:pt x="10782" y="6751"/>
                  <a:pt x="10791" y="6766"/>
                </a:cubicBezTo>
                <a:cubicBezTo>
                  <a:pt x="10791" y="6797"/>
                  <a:pt x="10809" y="6828"/>
                  <a:pt x="10809" y="6859"/>
                </a:cubicBezTo>
                <a:cubicBezTo>
                  <a:pt x="10809" y="6906"/>
                  <a:pt x="10827" y="6953"/>
                  <a:pt x="10837" y="6999"/>
                </a:cubicBezTo>
                <a:cubicBezTo>
                  <a:pt x="10855" y="7030"/>
                  <a:pt x="10864" y="7077"/>
                  <a:pt x="10882" y="7108"/>
                </a:cubicBezTo>
                <a:cubicBezTo>
                  <a:pt x="10892" y="7124"/>
                  <a:pt x="10882" y="7139"/>
                  <a:pt x="10882" y="7155"/>
                </a:cubicBezTo>
                <a:cubicBezTo>
                  <a:pt x="10882" y="7155"/>
                  <a:pt x="10873" y="7170"/>
                  <a:pt x="10873" y="7186"/>
                </a:cubicBezTo>
                <a:cubicBezTo>
                  <a:pt x="10873" y="7186"/>
                  <a:pt x="10873" y="7186"/>
                  <a:pt x="10873" y="7186"/>
                </a:cubicBezTo>
                <a:cubicBezTo>
                  <a:pt x="10873" y="7186"/>
                  <a:pt x="10873" y="7186"/>
                  <a:pt x="10873" y="7201"/>
                </a:cubicBezTo>
                <a:cubicBezTo>
                  <a:pt x="10882" y="7201"/>
                  <a:pt x="10882" y="7217"/>
                  <a:pt x="10892" y="7217"/>
                </a:cubicBezTo>
                <a:cubicBezTo>
                  <a:pt x="10910" y="7310"/>
                  <a:pt x="10919" y="7295"/>
                  <a:pt x="10965" y="7279"/>
                </a:cubicBezTo>
                <a:cubicBezTo>
                  <a:pt x="10974" y="7279"/>
                  <a:pt x="10983" y="7264"/>
                  <a:pt x="10983" y="7248"/>
                </a:cubicBezTo>
                <a:cubicBezTo>
                  <a:pt x="10983" y="7217"/>
                  <a:pt x="11001" y="7201"/>
                  <a:pt x="11011" y="7186"/>
                </a:cubicBezTo>
                <a:cubicBezTo>
                  <a:pt x="11020" y="7186"/>
                  <a:pt x="11029" y="7186"/>
                  <a:pt x="11038" y="7186"/>
                </a:cubicBezTo>
                <a:cubicBezTo>
                  <a:pt x="11056" y="7186"/>
                  <a:pt x="11084" y="7186"/>
                  <a:pt x="11093" y="7139"/>
                </a:cubicBezTo>
                <a:cubicBezTo>
                  <a:pt x="11129" y="7155"/>
                  <a:pt x="11129" y="7108"/>
                  <a:pt x="11129" y="7062"/>
                </a:cubicBezTo>
                <a:cubicBezTo>
                  <a:pt x="11129" y="7062"/>
                  <a:pt x="11129" y="7046"/>
                  <a:pt x="11129" y="7046"/>
                </a:cubicBezTo>
                <a:cubicBezTo>
                  <a:pt x="11129" y="7030"/>
                  <a:pt x="11129" y="7015"/>
                  <a:pt x="11111" y="7015"/>
                </a:cubicBezTo>
                <a:cubicBezTo>
                  <a:pt x="11111" y="7015"/>
                  <a:pt x="11111" y="7015"/>
                  <a:pt x="11111" y="7015"/>
                </a:cubicBezTo>
                <a:cubicBezTo>
                  <a:pt x="11102" y="7015"/>
                  <a:pt x="11102" y="7015"/>
                  <a:pt x="11102" y="7015"/>
                </a:cubicBezTo>
                <a:cubicBezTo>
                  <a:pt x="11102" y="6968"/>
                  <a:pt x="11102" y="6922"/>
                  <a:pt x="11111" y="6875"/>
                </a:cubicBezTo>
                <a:cubicBezTo>
                  <a:pt x="11111" y="6859"/>
                  <a:pt x="11120" y="6828"/>
                  <a:pt x="11120" y="6813"/>
                </a:cubicBezTo>
                <a:cubicBezTo>
                  <a:pt x="11120" y="6766"/>
                  <a:pt x="11129" y="6735"/>
                  <a:pt x="11148" y="6720"/>
                </a:cubicBezTo>
                <a:cubicBezTo>
                  <a:pt x="11157" y="6704"/>
                  <a:pt x="11175" y="6689"/>
                  <a:pt x="11184" y="6673"/>
                </a:cubicBezTo>
                <a:cubicBezTo>
                  <a:pt x="11203" y="6657"/>
                  <a:pt x="11212" y="6626"/>
                  <a:pt x="11212" y="6595"/>
                </a:cubicBezTo>
                <a:cubicBezTo>
                  <a:pt x="11212" y="6580"/>
                  <a:pt x="11212" y="6564"/>
                  <a:pt x="11212" y="6533"/>
                </a:cubicBezTo>
                <a:cubicBezTo>
                  <a:pt x="11212" y="6533"/>
                  <a:pt x="11212" y="6518"/>
                  <a:pt x="11203" y="6502"/>
                </a:cubicBezTo>
                <a:cubicBezTo>
                  <a:pt x="11184" y="6455"/>
                  <a:pt x="11166" y="6409"/>
                  <a:pt x="11139" y="6393"/>
                </a:cubicBezTo>
                <a:cubicBezTo>
                  <a:pt x="11120" y="6378"/>
                  <a:pt x="11111" y="6347"/>
                  <a:pt x="11120" y="6331"/>
                </a:cubicBezTo>
                <a:cubicBezTo>
                  <a:pt x="11120" y="6253"/>
                  <a:pt x="11120" y="6176"/>
                  <a:pt x="11120" y="6114"/>
                </a:cubicBezTo>
                <a:cubicBezTo>
                  <a:pt x="11120" y="6098"/>
                  <a:pt x="11120" y="6083"/>
                  <a:pt x="11129" y="6067"/>
                </a:cubicBezTo>
                <a:cubicBezTo>
                  <a:pt x="11148" y="6005"/>
                  <a:pt x="11175" y="5958"/>
                  <a:pt x="11212" y="5912"/>
                </a:cubicBezTo>
                <a:cubicBezTo>
                  <a:pt x="11230" y="5896"/>
                  <a:pt x="11239" y="5865"/>
                  <a:pt x="11258" y="5834"/>
                </a:cubicBezTo>
                <a:cubicBezTo>
                  <a:pt x="11285" y="5787"/>
                  <a:pt x="11285" y="5787"/>
                  <a:pt x="11303" y="5710"/>
                </a:cubicBezTo>
                <a:cubicBezTo>
                  <a:pt x="11313" y="5694"/>
                  <a:pt x="11313" y="5678"/>
                  <a:pt x="11313" y="5647"/>
                </a:cubicBezTo>
                <a:cubicBezTo>
                  <a:pt x="11303" y="5601"/>
                  <a:pt x="11313" y="5539"/>
                  <a:pt x="11322" y="5492"/>
                </a:cubicBezTo>
                <a:cubicBezTo>
                  <a:pt x="11331" y="5461"/>
                  <a:pt x="11349" y="5414"/>
                  <a:pt x="11386" y="5430"/>
                </a:cubicBezTo>
                <a:cubicBezTo>
                  <a:pt x="11422" y="5414"/>
                  <a:pt x="11459" y="5430"/>
                  <a:pt x="11496" y="5461"/>
                </a:cubicBezTo>
                <a:cubicBezTo>
                  <a:pt x="11505" y="5476"/>
                  <a:pt x="11505" y="5508"/>
                  <a:pt x="11496" y="5523"/>
                </a:cubicBezTo>
                <a:cubicBezTo>
                  <a:pt x="11486" y="5539"/>
                  <a:pt x="11477" y="5539"/>
                  <a:pt x="11477" y="5570"/>
                </a:cubicBezTo>
                <a:cubicBezTo>
                  <a:pt x="11477" y="5585"/>
                  <a:pt x="11468" y="5601"/>
                  <a:pt x="11468" y="5616"/>
                </a:cubicBezTo>
                <a:cubicBezTo>
                  <a:pt x="11441" y="5678"/>
                  <a:pt x="11422" y="5756"/>
                  <a:pt x="11386" y="5818"/>
                </a:cubicBezTo>
                <a:cubicBezTo>
                  <a:pt x="11377" y="5834"/>
                  <a:pt x="11367" y="5849"/>
                  <a:pt x="11367" y="5865"/>
                </a:cubicBezTo>
                <a:cubicBezTo>
                  <a:pt x="11358" y="5896"/>
                  <a:pt x="11349" y="5912"/>
                  <a:pt x="11331" y="5896"/>
                </a:cubicBezTo>
                <a:cubicBezTo>
                  <a:pt x="11322" y="5896"/>
                  <a:pt x="11313" y="5912"/>
                  <a:pt x="11313" y="5927"/>
                </a:cubicBezTo>
                <a:cubicBezTo>
                  <a:pt x="11322" y="5958"/>
                  <a:pt x="11313" y="5974"/>
                  <a:pt x="11313" y="5989"/>
                </a:cubicBezTo>
                <a:cubicBezTo>
                  <a:pt x="11313" y="6005"/>
                  <a:pt x="11313" y="6036"/>
                  <a:pt x="11313" y="6051"/>
                </a:cubicBezTo>
                <a:cubicBezTo>
                  <a:pt x="11313" y="6067"/>
                  <a:pt x="11322" y="6083"/>
                  <a:pt x="11322" y="6098"/>
                </a:cubicBezTo>
                <a:cubicBezTo>
                  <a:pt x="11331" y="6176"/>
                  <a:pt x="11340" y="6238"/>
                  <a:pt x="11340" y="6316"/>
                </a:cubicBezTo>
                <a:cubicBezTo>
                  <a:pt x="11340" y="6331"/>
                  <a:pt x="11340" y="6331"/>
                  <a:pt x="11340" y="6347"/>
                </a:cubicBezTo>
                <a:cubicBezTo>
                  <a:pt x="11340" y="6378"/>
                  <a:pt x="11349" y="6393"/>
                  <a:pt x="11358" y="6409"/>
                </a:cubicBezTo>
                <a:cubicBezTo>
                  <a:pt x="11367" y="6409"/>
                  <a:pt x="11377" y="6424"/>
                  <a:pt x="11386" y="6424"/>
                </a:cubicBezTo>
                <a:cubicBezTo>
                  <a:pt x="11386" y="6424"/>
                  <a:pt x="11386" y="6424"/>
                  <a:pt x="11386" y="6424"/>
                </a:cubicBezTo>
                <a:cubicBezTo>
                  <a:pt x="11386" y="6424"/>
                  <a:pt x="11386" y="6424"/>
                  <a:pt x="11386" y="6424"/>
                </a:cubicBezTo>
                <a:cubicBezTo>
                  <a:pt x="11395" y="6424"/>
                  <a:pt x="11395" y="6424"/>
                  <a:pt x="11395" y="6424"/>
                </a:cubicBezTo>
                <a:cubicBezTo>
                  <a:pt x="11386" y="6424"/>
                  <a:pt x="11386" y="6424"/>
                  <a:pt x="11386" y="6424"/>
                </a:cubicBezTo>
                <a:cubicBezTo>
                  <a:pt x="11395" y="6440"/>
                  <a:pt x="11404" y="6440"/>
                  <a:pt x="11404" y="6440"/>
                </a:cubicBezTo>
                <a:cubicBezTo>
                  <a:pt x="11422" y="6440"/>
                  <a:pt x="11441" y="6455"/>
                  <a:pt x="11450" y="6487"/>
                </a:cubicBezTo>
                <a:cubicBezTo>
                  <a:pt x="11459" y="6502"/>
                  <a:pt x="11468" y="6518"/>
                  <a:pt x="11486" y="6502"/>
                </a:cubicBezTo>
                <a:cubicBezTo>
                  <a:pt x="11505" y="6502"/>
                  <a:pt x="11514" y="6487"/>
                  <a:pt x="11532" y="6471"/>
                </a:cubicBezTo>
                <a:cubicBezTo>
                  <a:pt x="11578" y="6424"/>
                  <a:pt x="11633" y="6409"/>
                  <a:pt x="11688" y="6409"/>
                </a:cubicBezTo>
                <a:cubicBezTo>
                  <a:pt x="11706" y="6409"/>
                  <a:pt x="11724" y="6393"/>
                  <a:pt x="11743" y="6393"/>
                </a:cubicBezTo>
                <a:cubicBezTo>
                  <a:pt x="11743" y="6393"/>
                  <a:pt x="11752" y="6393"/>
                  <a:pt x="11752" y="6409"/>
                </a:cubicBezTo>
                <a:cubicBezTo>
                  <a:pt x="11761" y="6440"/>
                  <a:pt x="11788" y="6440"/>
                  <a:pt x="11807" y="6455"/>
                </a:cubicBezTo>
                <a:cubicBezTo>
                  <a:pt x="11807" y="6455"/>
                  <a:pt x="11807" y="6455"/>
                  <a:pt x="11816" y="6455"/>
                </a:cubicBezTo>
                <a:cubicBezTo>
                  <a:pt x="11816" y="6471"/>
                  <a:pt x="11816" y="6471"/>
                  <a:pt x="11816" y="6471"/>
                </a:cubicBezTo>
                <a:cubicBezTo>
                  <a:pt x="11807" y="6487"/>
                  <a:pt x="11798" y="6487"/>
                  <a:pt x="11788" y="6502"/>
                </a:cubicBezTo>
                <a:cubicBezTo>
                  <a:pt x="11770" y="6518"/>
                  <a:pt x="11752" y="6518"/>
                  <a:pt x="11752" y="6549"/>
                </a:cubicBezTo>
                <a:cubicBezTo>
                  <a:pt x="11734" y="6595"/>
                  <a:pt x="11706" y="6595"/>
                  <a:pt x="11679" y="6580"/>
                </a:cubicBezTo>
                <a:cubicBezTo>
                  <a:pt x="11660" y="6564"/>
                  <a:pt x="11642" y="6564"/>
                  <a:pt x="11624" y="6549"/>
                </a:cubicBezTo>
                <a:cubicBezTo>
                  <a:pt x="11615" y="6549"/>
                  <a:pt x="11605" y="6549"/>
                  <a:pt x="11605" y="6549"/>
                </a:cubicBezTo>
                <a:cubicBezTo>
                  <a:pt x="11578" y="6564"/>
                  <a:pt x="11551" y="6580"/>
                  <a:pt x="11523" y="6595"/>
                </a:cubicBezTo>
                <a:cubicBezTo>
                  <a:pt x="11505" y="6611"/>
                  <a:pt x="11486" y="6642"/>
                  <a:pt x="11477" y="6689"/>
                </a:cubicBezTo>
                <a:cubicBezTo>
                  <a:pt x="11477" y="6720"/>
                  <a:pt x="11468" y="6735"/>
                  <a:pt x="11459" y="6735"/>
                </a:cubicBezTo>
                <a:cubicBezTo>
                  <a:pt x="11450" y="6751"/>
                  <a:pt x="11432" y="6751"/>
                  <a:pt x="11422" y="6751"/>
                </a:cubicBezTo>
                <a:cubicBezTo>
                  <a:pt x="11404" y="6766"/>
                  <a:pt x="11404" y="6782"/>
                  <a:pt x="11413" y="6828"/>
                </a:cubicBezTo>
                <a:cubicBezTo>
                  <a:pt x="11413" y="6828"/>
                  <a:pt x="11422" y="6828"/>
                  <a:pt x="11422" y="6828"/>
                </a:cubicBezTo>
                <a:cubicBezTo>
                  <a:pt x="11441" y="6828"/>
                  <a:pt x="11459" y="6813"/>
                  <a:pt x="11477" y="6782"/>
                </a:cubicBezTo>
                <a:cubicBezTo>
                  <a:pt x="11486" y="6766"/>
                  <a:pt x="11486" y="6766"/>
                  <a:pt x="11505" y="6782"/>
                </a:cubicBezTo>
                <a:cubicBezTo>
                  <a:pt x="11514" y="6797"/>
                  <a:pt x="11523" y="6813"/>
                  <a:pt x="11532" y="6813"/>
                </a:cubicBezTo>
                <a:cubicBezTo>
                  <a:pt x="11532" y="6828"/>
                  <a:pt x="11541" y="6828"/>
                  <a:pt x="11541" y="6844"/>
                </a:cubicBezTo>
                <a:cubicBezTo>
                  <a:pt x="11541" y="6875"/>
                  <a:pt x="11541" y="6922"/>
                  <a:pt x="11541" y="6953"/>
                </a:cubicBezTo>
                <a:cubicBezTo>
                  <a:pt x="11541" y="6968"/>
                  <a:pt x="11532" y="6984"/>
                  <a:pt x="11523" y="6999"/>
                </a:cubicBezTo>
                <a:cubicBezTo>
                  <a:pt x="11514" y="6999"/>
                  <a:pt x="11505" y="6984"/>
                  <a:pt x="11505" y="6984"/>
                </a:cubicBezTo>
                <a:cubicBezTo>
                  <a:pt x="11486" y="6968"/>
                  <a:pt x="11477" y="6937"/>
                  <a:pt x="11468" y="6922"/>
                </a:cubicBezTo>
                <a:cubicBezTo>
                  <a:pt x="11459" y="6906"/>
                  <a:pt x="11450" y="6891"/>
                  <a:pt x="11432" y="6906"/>
                </a:cubicBezTo>
                <a:cubicBezTo>
                  <a:pt x="11413" y="6922"/>
                  <a:pt x="11395" y="6937"/>
                  <a:pt x="11386" y="6968"/>
                </a:cubicBezTo>
                <a:cubicBezTo>
                  <a:pt x="11386" y="6999"/>
                  <a:pt x="11377" y="7030"/>
                  <a:pt x="11377" y="7046"/>
                </a:cubicBezTo>
                <a:cubicBezTo>
                  <a:pt x="11367" y="7077"/>
                  <a:pt x="11367" y="7124"/>
                  <a:pt x="11367" y="7155"/>
                </a:cubicBezTo>
                <a:cubicBezTo>
                  <a:pt x="11377" y="7201"/>
                  <a:pt x="11377" y="7248"/>
                  <a:pt x="11377" y="7295"/>
                </a:cubicBezTo>
                <a:cubicBezTo>
                  <a:pt x="11386" y="7295"/>
                  <a:pt x="11377" y="7310"/>
                  <a:pt x="11377" y="7310"/>
                </a:cubicBezTo>
                <a:cubicBezTo>
                  <a:pt x="11358" y="7326"/>
                  <a:pt x="11349" y="7326"/>
                  <a:pt x="11340" y="7341"/>
                </a:cubicBezTo>
                <a:cubicBezTo>
                  <a:pt x="11322" y="7341"/>
                  <a:pt x="11313" y="7357"/>
                  <a:pt x="11313" y="7388"/>
                </a:cubicBezTo>
                <a:cubicBezTo>
                  <a:pt x="11313" y="7434"/>
                  <a:pt x="11258" y="7434"/>
                  <a:pt x="11248" y="7403"/>
                </a:cubicBezTo>
                <a:cubicBezTo>
                  <a:pt x="11248" y="7403"/>
                  <a:pt x="11239" y="7388"/>
                  <a:pt x="11239" y="7388"/>
                </a:cubicBezTo>
                <a:cubicBezTo>
                  <a:pt x="11230" y="7357"/>
                  <a:pt x="11221" y="7357"/>
                  <a:pt x="11212" y="7357"/>
                </a:cubicBezTo>
                <a:cubicBezTo>
                  <a:pt x="11184" y="7357"/>
                  <a:pt x="11157" y="7372"/>
                  <a:pt x="11129" y="7388"/>
                </a:cubicBezTo>
                <a:cubicBezTo>
                  <a:pt x="11102" y="7419"/>
                  <a:pt x="11065" y="7466"/>
                  <a:pt x="11038" y="7481"/>
                </a:cubicBezTo>
                <a:cubicBezTo>
                  <a:pt x="11020" y="7497"/>
                  <a:pt x="11020" y="7512"/>
                  <a:pt x="11001" y="7528"/>
                </a:cubicBezTo>
                <a:cubicBezTo>
                  <a:pt x="11001" y="7543"/>
                  <a:pt x="10983" y="7543"/>
                  <a:pt x="10983" y="7528"/>
                </a:cubicBezTo>
                <a:cubicBezTo>
                  <a:pt x="10974" y="7512"/>
                  <a:pt x="10956" y="7497"/>
                  <a:pt x="10946" y="7466"/>
                </a:cubicBezTo>
                <a:cubicBezTo>
                  <a:pt x="10946" y="7450"/>
                  <a:pt x="10946" y="7434"/>
                  <a:pt x="10946" y="7419"/>
                </a:cubicBezTo>
                <a:cubicBezTo>
                  <a:pt x="10946" y="7419"/>
                  <a:pt x="10928" y="7403"/>
                  <a:pt x="10928" y="7419"/>
                </a:cubicBezTo>
                <a:cubicBezTo>
                  <a:pt x="10910" y="7434"/>
                  <a:pt x="10901" y="7450"/>
                  <a:pt x="10882" y="7450"/>
                </a:cubicBezTo>
                <a:cubicBezTo>
                  <a:pt x="10864" y="7450"/>
                  <a:pt x="10837" y="7481"/>
                  <a:pt x="10818" y="7497"/>
                </a:cubicBezTo>
                <a:cubicBezTo>
                  <a:pt x="10818" y="7497"/>
                  <a:pt x="10809" y="7497"/>
                  <a:pt x="10809" y="7497"/>
                </a:cubicBezTo>
                <a:cubicBezTo>
                  <a:pt x="10800" y="7481"/>
                  <a:pt x="10791" y="7466"/>
                  <a:pt x="10773" y="7450"/>
                </a:cubicBezTo>
                <a:cubicBezTo>
                  <a:pt x="10763" y="7450"/>
                  <a:pt x="10745" y="7450"/>
                  <a:pt x="10736" y="7434"/>
                </a:cubicBezTo>
                <a:cubicBezTo>
                  <a:pt x="10727" y="7419"/>
                  <a:pt x="10727" y="7388"/>
                  <a:pt x="10718" y="7372"/>
                </a:cubicBezTo>
                <a:cubicBezTo>
                  <a:pt x="10718" y="7372"/>
                  <a:pt x="10727" y="7357"/>
                  <a:pt x="10727" y="7357"/>
                </a:cubicBezTo>
                <a:cubicBezTo>
                  <a:pt x="10727" y="7341"/>
                  <a:pt x="10727" y="7341"/>
                  <a:pt x="10736" y="7341"/>
                </a:cubicBezTo>
                <a:cubicBezTo>
                  <a:pt x="10754" y="7357"/>
                  <a:pt x="10773" y="7372"/>
                  <a:pt x="10800" y="7403"/>
                </a:cubicBezTo>
                <a:cubicBezTo>
                  <a:pt x="10818" y="7434"/>
                  <a:pt x="10846" y="7419"/>
                  <a:pt x="10855" y="7372"/>
                </a:cubicBezTo>
                <a:cubicBezTo>
                  <a:pt x="10873" y="7310"/>
                  <a:pt x="10882" y="7264"/>
                  <a:pt x="10873" y="7201"/>
                </a:cubicBezTo>
                <a:cubicBezTo>
                  <a:pt x="10873" y="7186"/>
                  <a:pt x="10873" y="7186"/>
                  <a:pt x="10873" y="7186"/>
                </a:cubicBezTo>
                <a:cubicBezTo>
                  <a:pt x="10873" y="7186"/>
                  <a:pt x="10873" y="7186"/>
                  <a:pt x="10873" y="7186"/>
                </a:cubicBezTo>
                <a:cubicBezTo>
                  <a:pt x="10846" y="7186"/>
                  <a:pt x="10827" y="7201"/>
                  <a:pt x="10809" y="7232"/>
                </a:cubicBezTo>
                <a:cubicBezTo>
                  <a:pt x="10800" y="7248"/>
                  <a:pt x="10800" y="7279"/>
                  <a:pt x="10800" y="7295"/>
                </a:cubicBezTo>
                <a:cubicBezTo>
                  <a:pt x="10809" y="7310"/>
                  <a:pt x="10818" y="7310"/>
                  <a:pt x="10818" y="7341"/>
                </a:cubicBezTo>
                <a:cubicBezTo>
                  <a:pt x="10818" y="7341"/>
                  <a:pt x="10818" y="7357"/>
                  <a:pt x="10818" y="7357"/>
                </a:cubicBezTo>
                <a:cubicBezTo>
                  <a:pt x="10818" y="7357"/>
                  <a:pt x="10809" y="7357"/>
                  <a:pt x="10800" y="7357"/>
                </a:cubicBezTo>
                <a:cubicBezTo>
                  <a:pt x="10800" y="7357"/>
                  <a:pt x="10800" y="7357"/>
                  <a:pt x="10800" y="7341"/>
                </a:cubicBezTo>
                <a:cubicBezTo>
                  <a:pt x="10782" y="7326"/>
                  <a:pt x="10773" y="7279"/>
                  <a:pt x="10745" y="7264"/>
                </a:cubicBezTo>
                <a:cubicBezTo>
                  <a:pt x="10745" y="7264"/>
                  <a:pt x="10745" y="7248"/>
                  <a:pt x="10745" y="7232"/>
                </a:cubicBezTo>
                <a:cubicBezTo>
                  <a:pt x="10754" y="7201"/>
                  <a:pt x="10763" y="7170"/>
                  <a:pt x="10782" y="7170"/>
                </a:cubicBezTo>
                <a:cubicBezTo>
                  <a:pt x="10782" y="7155"/>
                  <a:pt x="10782" y="7155"/>
                  <a:pt x="10782" y="7139"/>
                </a:cubicBezTo>
                <a:cubicBezTo>
                  <a:pt x="10782" y="7139"/>
                  <a:pt x="10773" y="7139"/>
                  <a:pt x="10773" y="7124"/>
                </a:cubicBezTo>
                <a:cubicBezTo>
                  <a:pt x="10745" y="7108"/>
                  <a:pt x="10745" y="7077"/>
                  <a:pt x="10754" y="7030"/>
                </a:cubicBezTo>
                <a:cubicBezTo>
                  <a:pt x="10754" y="6999"/>
                  <a:pt x="10763" y="6984"/>
                  <a:pt x="10763" y="6968"/>
                </a:cubicBezTo>
                <a:cubicBezTo>
                  <a:pt x="10754" y="6953"/>
                  <a:pt x="10754" y="6937"/>
                  <a:pt x="10745" y="6937"/>
                </a:cubicBezTo>
                <a:cubicBezTo>
                  <a:pt x="10736" y="6937"/>
                  <a:pt x="10736" y="6937"/>
                  <a:pt x="10727" y="6937"/>
                </a:cubicBezTo>
                <a:cubicBezTo>
                  <a:pt x="10699" y="6968"/>
                  <a:pt x="10681" y="7030"/>
                  <a:pt x="10644" y="7046"/>
                </a:cubicBezTo>
                <a:cubicBezTo>
                  <a:pt x="10635" y="7046"/>
                  <a:pt x="10635" y="7062"/>
                  <a:pt x="10635" y="7062"/>
                </a:cubicBezTo>
                <a:cubicBezTo>
                  <a:pt x="10635" y="7124"/>
                  <a:pt x="10617" y="7170"/>
                  <a:pt x="10626" y="7217"/>
                </a:cubicBezTo>
                <a:cubicBezTo>
                  <a:pt x="10626" y="7232"/>
                  <a:pt x="10626" y="7232"/>
                  <a:pt x="10626" y="7248"/>
                </a:cubicBezTo>
                <a:cubicBezTo>
                  <a:pt x="10617" y="7264"/>
                  <a:pt x="10626" y="7279"/>
                  <a:pt x="10626" y="7295"/>
                </a:cubicBezTo>
                <a:cubicBezTo>
                  <a:pt x="10635" y="7310"/>
                  <a:pt x="10644" y="7310"/>
                  <a:pt x="10644" y="7326"/>
                </a:cubicBezTo>
                <a:cubicBezTo>
                  <a:pt x="10654" y="7388"/>
                  <a:pt x="10663" y="7434"/>
                  <a:pt x="10663" y="7497"/>
                </a:cubicBezTo>
                <a:cubicBezTo>
                  <a:pt x="10663" y="7528"/>
                  <a:pt x="10644" y="7574"/>
                  <a:pt x="10626" y="7574"/>
                </a:cubicBezTo>
                <a:cubicBezTo>
                  <a:pt x="10599" y="7559"/>
                  <a:pt x="10580" y="7559"/>
                  <a:pt x="10562" y="7574"/>
                </a:cubicBezTo>
                <a:cubicBezTo>
                  <a:pt x="10544" y="7590"/>
                  <a:pt x="10525" y="7605"/>
                  <a:pt x="10507" y="7605"/>
                </a:cubicBezTo>
                <a:cubicBezTo>
                  <a:pt x="10489" y="7621"/>
                  <a:pt x="10471" y="7636"/>
                  <a:pt x="10443" y="7668"/>
                </a:cubicBezTo>
                <a:cubicBezTo>
                  <a:pt x="10425" y="7683"/>
                  <a:pt x="10416" y="7699"/>
                  <a:pt x="10406" y="7745"/>
                </a:cubicBezTo>
                <a:cubicBezTo>
                  <a:pt x="10388" y="7870"/>
                  <a:pt x="10388" y="7870"/>
                  <a:pt x="10324" y="7932"/>
                </a:cubicBezTo>
                <a:cubicBezTo>
                  <a:pt x="10315" y="7947"/>
                  <a:pt x="10297" y="7963"/>
                  <a:pt x="10287" y="7978"/>
                </a:cubicBezTo>
                <a:cubicBezTo>
                  <a:pt x="10278" y="7978"/>
                  <a:pt x="10278" y="7994"/>
                  <a:pt x="10269" y="8009"/>
                </a:cubicBezTo>
                <a:cubicBezTo>
                  <a:pt x="10269" y="8025"/>
                  <a:pt x="10269" y="8040"/>
                  <a:pt x="10260" y="8056"/>
                </a:cubicBezTo>
                <a:cubicBezTo>
                  <a:pt x="10260" y="8087"/>
                  <a:pt x="10251" y="8103"/>
                  <a:pt x="10233" y="8118"/>
                </a:cubicBezTo>
                <a:cubicBezTo>
                  <a:pt x="10223" y="8118"/>
                  <a:pt x="10214" y="8118"/>
                  <a:pt x="10205" y="8134"/>
                </a:cubicBezTo>
                <a:cubicBezTo>
                  <a:pt x="10196" y="8134"/>
                  <a:pt x="10187" y="8149"/>
                  <a:pt x="10178" y="8165"/>
                </a:cubicBezTo>
                <a:cubicBezTo>
                  <a:pt x="10168" y="8196"/>
                  <a:pt x="10150" y="8196"/>
                  <a:pt x="10141" y="8196"/>
                </a:cubicBezTo>
                <a:cubicBezTo>
                  <a:pt x="10123" y="8196"/>
                  <a:pt x="10114" y="8180"/>
                  <a:pt x="10104" y="8165"/>
                </a:cubicBezTo>
                <a:cubicBezTo>
                  <a:pt x="10095" y="8165"/>
                  <a:pt x="10086" y="8165"/>
                  <a:pt x="10077" y="8165"/>
                </a:cubicBezTo>
                <a:cubicBezTo>
                  <a:pt x="10077" y="8165"/>
                  <a:pt x="10059" y="8180"/>
                  <a:pt x="10068" y="8180"/>
                </a:cubicBezTo>
                <a:cubicBezTo>
                  <a:pt x="10068" y="8211"/>
                  <a:pt x="10068" y="8243"/>
                  <a:pt x="10077" y="8258"/>
                </a:cubicBezTo>
                <a:cubicBezTo>
                  <a:pt x="10077" y="8289"/>
                  <a:pt x="10068" y="8305"/>
                  <a:pt x="10059" y="8305"/>
                </a:cubicBezTo>
                <a:cubicBezTo>
                  <a:pt x="10040" y="8305"/>
                  <a:pt x="10022" y="8305"/>
                  <a:pt x="10004" y="8289"/>
                </a:cubicBezTo>
                <a:cubicBezTo>
                  <a:pt x="9995" y="8274"/>
                  <a:pt x="9985" y="8274"/>
                  <a:pt x="9967" y="8274"/>
                </a:cubicBezTo>
                <a:cubicBezTo>
                  <a:pt x="9949" y="8289"/>
                  <a:pt x="9931" y="8305"/>
                  <a:pt x="9912" y="8305"/>
                </a:cubicBezTo>
                <a:cubicBezTo>
                  <a:pt x="9903" y="8320"/>
                  <a:pt x="9894" y="8336"/>
                  <a:pt x="9903" y="8336"/>
                </a:cubicBezTo>
                <a:cubicBezTo>
                  <a:pt x="9903" y="8382"/>
                  <a:pt x="9903" y="8429"/>
                  <a:pt x="9940" y="8429"/>
                </a:cubicBezTo>
                <a:cubicBezTo>
                  <a:pt x="9958" y="8445"/>
                  <a:pt x="9976" y="8460"/>
                  <a:pt x="9985" y="8460"/>
                </a:cubicBezTo>
                <a:cubicBezTo>
                  <a:pt x="10013" y="8476"/>
                  <a:pt x="10031" y="8507"/>
                  <a:pt x="10040" y="8538"/>
                </a:cubicBezTo>
                <a:cubicBezTo>
                  <a:pt x="10049" y="8584"/>
                  <a:pt x="10059" y="8615"/>
                  <a:pt x="10086" y="8631"/>
                </a:cubicBezTo>
                <a:cubicBezTo>
                  <a:pt x="10095" y="8647"/>
                  <a:pt x="10104" y="8678"/>
                  <a:pt x="10104" y="8709"/>
                </a:cubicBezTo>
                <a:cubicBezTo>
                  <a:pt x="10104" y="8771"/>
                  <a:pt x="10095" y="8849"/>
                  <a:pt x="10095" y="8926"/>
                </a:cubicBezTo>
                <a:cubicBezTo>
                  <a:pt x="10095" y="8942"/>
                  <a:pt x="10086" y="8973"/>
                  <a:pt x="10086" y="9004"/>
                </a:cubicBezTo>
                <a:cubicBezTo>
                  <a:pt x="10077" y="9019"/>
                  <a:pt x="10059" y="9051"/>
                  <a:pt x="10040" y="9035"/>
                </a:cubicBezTo>
                <a:cubicBezTo>
                  <a:pt x="10013" y="9019"/>
                  <a:pt x="9985" y="9035"/>
                  <a:pt x="9958" y="9019"/>
                </a:cubicBezTo>
                <a:cubicBezTo>
                  <a:pt x="9949" y="9019"/>
                  <a:pt x="9940" y="9004"/>
                  <a:pt x="9940" y="9019"/>
                </a:cubicBezTo>
                <a:cubicBezTo>
                  <a:pt x="9912" y="9035"/>
                  <a:pt x="9885" y="9019"/>
                  <a:pt x="9857" y="9019"/>
                </a:cubicBezTo>
                <a:cubicBezTo>
                  <a:pt x="9830" y="9004"/>
                  <a:pt x="9802" y="8988"/>
                  <a:pt x="9775" y="9004"/>
                </a:cubicBezTo>
                <a:cubicBezTo>
                  <a:pt x="9766" y="9004"/>
                  <a:pt x="9757" y="9004"/>
                  <a:pt x="9747" y="9004"/>
                </a:cubicBezTo>
                <a:cubicBezTo>
                  <a:pt x="9711" y="8973"/>
                  <a:pt x="9683" y="8973"/>
                  <a:pt x="9665" y="9035"/>
                </a:cubicBezTo>
                <a:cubicBezTo>
                  <a:pt x="9656" y="9035"/>
                  <a:pt x="9647" y="9035"/>
                  <a:pt x="9638" y="9051"/>
                </a:cubicBezTo>
                <a:cubicBezTo>
                  <a:pt x="9638" y="9051"/>
                  <a:pt x="9628" y="9051"/>
                  <a:pt x="9628" y="9051"/>
                </a:cubicBezTo>
                <a:cubicBezTo>
                  <a:pt x="9619" y="9066"/>
                  <a:pt x="9610" y="9082"/>
                  <a:pt x="9610" y="9097"/>
                </a:cubicBezTo>
                <a:cubicBezTo>
                  <a:pt x="9628" y="9144"/>
                  <a:pt x="9638" y="9190"/>
                  <a:pt x="9628" y="9237"/>
                </a:cubicBezTo>
                <a:cubicBezTo>
                  <a:pt x="9628" y="9253"/>
                  <a:pt x="9628" y="9253"/>
                  <a:pt x="9628" y="9253"/>
                </a:cubicBezTo>
                <a:cubicBezTo>
                  <a:pt x="9647" y="9361"/>
                  <a:pt x="9628" y="9455"/>
                  <a:pt x="9610" y="9548"/>
                </a:cubicBezTo>
                <a:cubicBezTo>
                  <a:pt x="9601" y="9563"/>
                  <a:pt x="9592" y="9594"/>
                  <a:pt x="9592" y="9626"/>
                </a:cubicBezTo>
                <a:cubicBezTo>
                  <a:pt x="9583" y="9641"/>
                  <a:pt x="9583" y="9657"/>
                  <a:pt x="9592" y="9672"/>
                </a:cubicBezTo>
                <a:cubicBezTo>
                  <a:pt x="9619" y="9719"/>
                  <a:pt x="9628" y="9765"/>
                  <a:pt x="9619" y="9828"/>
                </a:cubicBezTo>
                <a:cubicBezTo>
                  <a:pt x="9619" y="9843"/>
                  <a:pt x="9619" y="9859"/>
                  <a:pt x="9628" y="9859"/>
                </a:cubicBezTo>
                <a:cubicBezTo>
                  <a:pt x="9628" y="9874"/>
                  <a:pt x="9628" y="9874"/>
                  <a:pt x="9628" y="9890"/>
                </a:cubicBezTo>
                <a:cubicBezTo>
                  <a:pt x="9656" y="9890"/>
                  <a:pt x="9674" y="9905"/>
                  <a:pt x="9693" y="9905"/>
                </a:cubicBezTo>
                <a:cubicBezTo>
                  <a:pt x="9702" y="9890"/>
                  <a:pt x="9720" y="9890"/>
                  <a:pt x="9729" y="9890"/>
                </a:cubicBezTo>
                <a:cubicBezTo>
                  <a:pt x="9738" y="9890"/>
                  <a:pt x="9757" y="9905"/>
                  <a:pt x="9757" y="9921"/>
                </a:cubicBezTo>
                <a:cubicBezTo>
                  <a:pt x="9775" y="9952"/>
                  <a:pt x="9784" y="9983"/>
                  <a:pt x="9793" y="9998"/>
                </a:cubicBezTo>
                <a:cubicBezTo>
                  <a:pt x="9802" y="10030"/>
                  <a:pt x="9830" y="10030"/>
                  <a:pt x="9839" y="10014"/>
                </a:cubicBezTo>
                <a:cubicBezTo>
                  <a:pt x="9857" y="10014"/>
                  <a:pt x="9866" y="9998"/>
                  <a:pt x="9876" y="9983"/>
                </a:cubicBezTo>
                <a:cubicBezTo>
                  <a:pt x="9903" y="9952"/>
                  <a:pt x="9931" y="9936"/>
                  <a:pt x="9967" y="9952"/>
                </a:cubicBezTo>
                <a:cubicBezTo>
                  <a:pt x="9985" y="9952"/>
                  <a:pt x="10013" y="9936"/>
                  <a:pt x="10040" y="9936"/>
                </a:cubicBezTo>
                <a:cubicBezTo>
                  <a:pt x="10049" y="9936"/>
                  <a:pt x="10068" y="9921"/>
                  <a:pt x="10068" y="9905"/>
                </a:cubicBezTo>
                <a:cubicBezTo>
                  <a:pt x="10077" y="9890"/>
                  <a:pt x="10095" y="9874"/>
                  <a:pt x="10104" y="9859"/>
                </a:cubicBezTo>
                <a:cubicBezTo>
                  <a:pt x="10123" y="9859"/>
                  <a:pt x="10132" y="9828"/>
                  <a:pt x="10141" y="9812"/>
                </a:cubicBezTo>
                <a:cubicBezTo>
                  <a:pt x="10150" y="9765"/>
                  <a:pt x="10159" y="9734"/>
                  <a:pt x="10178" y="9703"/>
                </a:cubicBezTo>
                <a:cubicBezTo>
                  <a:pt x="10187" y="9688"/>
                  <a:pt x="10187" y="9672"/>
                  <a:pt x="10187" y="9657"/>
                </a:cubicBezTo>
                <a:cubicBezTo>
                  <a:pt x="10150" y="9594"/>
                  <a:pt x="10168" y="9532"/>
                  <a:pt x="10196" y="9486"/>
                </a:cubicBezTo>
                <a:cubicBezTo>
                  <a:pt x="10205" y="9470"/>
                  <a:pt x="10214" y="9455"/>
                  <a:pt x="10214" y="9439"/>
                </a:cubicBezTo>
                <a:cubicBezTo>
                  <a:pt x="10242" y="9408"/>
                  <a:pt x="10260" y="9361"/>
                  <a:pt x="10297" y="9361"/>
                </a:cubicBezTo>
                <a:cubicBezTo>
                  <a:pt x="10324" y="9330"/>
                  <a:pt x="10352" y="9284"/>
                  <a:pt x="10361" y="9206"/>
                </a:cubicBezTo>
                <a:cubicBezTo>
                  <a:pt x="10361" y="9190"/>
                  <a:pt x="10361" y="9159"/>
                  <a:pt x="10361" y="9128"/>
                </a:cubicBezTo>
                <a:cubicBezTo>
                  <a:pt x="10361" y="9113"/>
                  <a:pt x="10361" y="9113"/>
                  <a:pt x="10370" y="9097"/>
                </a:cubicBezTo>
                <a:cubicBezTo>
                  <a:pt x="10370" y="9066"/>
                  <a:pt x="10397" y="9035"/>
                  <a:pt x="10416" y="9035"/>
                </a:cubicBezTo>
                <a:cubicBezTo>
                  <a:pt x="10452" y="9051"/>
                  <a:pt x="10489" y="9051"/>
                  <a:pt x="10525" y="9082"/>
                </a:cubicBezTo>
                <a:cubicBezTo>
                  <a:pt x="10535" y="9097"/>
                  <a:pt x="10553" y="9097"/>
                  <a:pt x="10562" y="9082"/>
                </a:cubicBezTo>
                <a:cubicBezTo>
                  <a:pt x="10589" y="9035"/>
                  <a:pt x="10608" y="9004"/>
                  <a:pt x="10644" y="8988"/>
                </a:cubicBezTo>
                <a:cubicBezTo>
                  <a:pt x="10654" y="8973"/>
                  <a:pt x="10663" y="8957"/>
                  <a:pt x="10663" y="8942"/>
                </a:cubicBezTo>
                <a:cubicBezTo>
                  <a:pt x="10681" y="8911"/>
                  <a:pt x="10708" y="8911"/>
                  <a:pt x="10736" y="8926"/>
                </a:cubicBezTo>
                <a:cubicBezTo>
                  <a:pt x="10754" y="8942"/>
                  <a:pt x="10773" y="8957"/>
                  <a:pt x="10782" y="9004"/>
                </a:cubicBezTo>
                <a:cubicBezTo>
                  <a:pt x="10791" y="9035"/>
                  <a:pt x="10800" y="9066"/>
                  <a:pt x="10809" y="9097"/>
                </a:cubicBezTo>
                <a:cubicBezTo>
                  <a:pt x="10846" y="9144"/>
                  <a:pt x="10882" y="9206"/>
                  <a:pt x="10910" y="9253"/>
                </a:cubicBezTo>
                <a:cubicBezTo>
                  <a:pt x="10928" y="9299"/>
                  <a:pt x="10956" y="9330"/>
                  <a:pt x="10992" y="9346"/>
                </a:cubicBezTo>
                <a:cubicBezTo>
                  <a:pt x="11029" y="9361"/>
                  <a:pt x="11047" y="9408"/>
                  <a:pt x="11084" y="9439"/>
                </a:cubicBezTo>
                <a:cubicBezTo>
                  <a:pt x="11093" y="9470"/>
                  <a:pt x="11111" y="9501"/>
                  <a:pt x="11129" y="9517"/>
                </a:cubicBezTo>
                <a:cubicBezTo>
                  <a:pt x="11139" y="9517"/>
                  <a:pt x="11139" y="9532"/>
                  <a:pt x="11148" y="9532"/>
                </a:cubicBezTo>
                <a:cubicBezTo>
                  <a:pt x="11157" y="9579"/>
                  <a:pt x="11157" y="9610"/>
                  <a:pt x="11166" y="9641"/>
                </a:cubicBezTo>
                <a:cubicBezTo>
                  <a:pt x="11166" y="9641"/>
                  <a:pt x="11166" y="9657"/>
                  <a:pt x="11166" y="9672"/>
                </a:cubicBezTo>
                <a:cubicBezTo>
                  <a:pt x="11157" y="9703"/>
                  <a:pt x="11157" y="9734"/>
                  <a:pt x="11120" y="9750"/>
                </a:cubicBezTo>
                <a:cubicBezTo>
                  <a:pt x="11075" y="9765"/>
                  <a:pt x="11029" y="9781"/>
                  <a:pt x="10983" y="9765"/>
                </a:cubicBezTo>
                <a:cubicBezTo>
                  <a:pt x="10974" y="9765"/>
                  <a:pt x="10965" y="9781"/>
                  <a:pt x="10956" y="9781"/>
                </a:cubicBezTo>
                <a:cubicBezTo>
                  <a:pt x="10956" y="9781"/>
                  <a:pt x="10946" y="9796"/>
                  <a:pt x="10946" y="9796"/>
                </a:cubicBezTo>
                <a:cubicBezTo>
                  <a:pt x="10946" y="9812"/>
                  <a:pt x="10946" y="9828"/>
                  <a:pt x="10956" y="9828"/>
                </a:cubicBezTo>
                <a:cubicBezTo>
                  <a:pt x="10965" y="9843"/>
                  <a:pt x="10983" y="9859"/>
                  <a:pt x="11001" y="9874"/>
                </a:cubicBezTo>
                <a:cubicBezTo>
                  <a:pt x="11029" y="9905"/>
                  <a:pt x="11065" y="9936"/>
                  <a:pt x="11102" y="9967"/>
                </a:cubicBezTo>
                <a:cubicBezTo>
                  <a:pt x="11102" y="9967"/>
                  <a:pt x="11120" y="9952"/>
                  <a:pt x="11120" y="9952"/>
                </a:cubicBezTo>
                <a:cubicBezTo>
                  <a:pt x="11120" y="9936"/>
                  <a:pt x="11129" y="9921"/>
                  <a:pt x="11129" y="9905"/>
                </a:cubicBezTo>
                <a:cubicBezTo>
                  <a:pt x="11129" y="9890"/>
                  <a:pt x="11120" y="9874"/>
                  <a:pt x="11120" y="9859"/>
                </a:cubicBezTo>
                <a:cubicBezTo>
                  <a:pt x="11120" y="9828"/>
                  <a:pt x="11139" y="9796"/>
                  <a:pt x="11157" y="9812"/>
                </a:cubicBezTo>
                <a:cubicBezTo>
                  <a:pt x="11175" y="9812"/>
                  <a:pt x="11184" y="9796"/>
                  <a:pt x="11194" y="9765"/>
                </a:cubicBezTo>
                <a:cubicBezTo>
                  <a:pt x="11203" y="9734"/>
                  <a:pt x="11221" y="9688"/>
                  <a:pt x="11230" y="9657"/>
                </a:cubicBezTo>
                <a:cubicBezTo>
                  <a:pt x="11239" y="9626"/>
                  <a:pt x="11239" y="9594"/>
                  <a:pt x="11230" y="9579"/>
                </a:cubicBezTo>
                <a:cubicBezTo>
                  <a:pt x="11221" y="9563"/>
                  <a:pt x="11221" y="9548"/>
                  <a:pt x="11212" y="9548"/>
                </a:cubicBezTo>
                <a:cubicBezTo>
                  <a:pt x="11212" y="9517"/>
                  <a:pt x="11212" y="9501"/>
                  <a:pt x="11221" y="9486"/>
                </a:cubicBezTo>
                <a:cubicBezTo>
                  <a:pt x="11221" y="9455"/>
                  <a:pt x="11239" y="9455"/>
                  <a:pt x="11258" y="9470"/>
                </a:cubicBezTo>
                <a:cubicBezTo>
                  <a:pt x="11267" y="9470"/>
                  <a:pt x="11285" y="9501"/>
                  <a:pt x="11294" y="9517"/>
                </a:cubicBezTo>
                <a:cubicBezTo>
                  <a:pt x="11294" y="9517"/>
                  <a:pt x="11303" y="9517"/>
                  <a:pt x="11303" y="9501"/>
                </a:cubicBezTo>
                <a:cubicBezTo>
                  <a:pt x="11322" y="9486"/>
                  <a:pt x="11313" y="9439"/>
                  <a:pt x="11303" y="9439"/>
                </a:cubicBezTo>
                <a:cubicBezTo>
                  <a:pt x="11267" y="9392"/>
                  <a:pt x="11230" y="9330"/>
                  <a:pt x="11184" y="9315"/>
                </a:cubicBezTo>
                <a:cubicBezTo>
                  <a:pt x="11166" y="9299"/>
                  <a:pt x="11166" y="9284"/>
                  <a:pt x="11157" y="9268"/>
                </a:cubicBezTo>
                <a:cubicBezTo>
                  <a:pt x="11157" y="9253"/>
                  <a:pt x="11157" y="9237"/>
                  <a:pt x="11148" y="9237"/>
                </a:cubicBezTo>
                <a:cubicBezTo>
                  <a:pt x="11139" y="9237"/>
                  <a:pt x="11129" y="9237"/>
                  <a:pt x="11120" y="9237"/>
                </a:cubicBezTo>
                <a:cubicBezTo>
                  <a:pt x="11093" y="9237"/>
                  <a:pt x="11075" y="9206"/>
                  <a:pt x="11056" y="9175"/>
                </a:cubicBezTo>
                <a:cubicBezTo>
                  <a:pt x="11047" y="9159"/>
                  <a:pt x="11038" y="9128"/>
                  <a:pt x="11029" y="9097"/>
                </a:cubicBezTo>
                <a:cubicBezTo>
                  <a:pt x="11011" y="9051"/>
                  <a:pt x="10992" y="9004"/>
                  <a:pt x="10965" y="8973"/>
                </a:cubicBezTo>
                <a:cubicBezTo>
                  <a:pt x="10956" y="8957"/>
                  <a:pt x="10946" y="8942"/>
                  <a:pt x="10937" y="8942"/>
                </a:cubicBezTo>
                <a:cubicBezTo>
                  <a:pt x="10919" y="8911"/>
                  <a:pt x="10919" y="8895"/>
                  <a:pt x="10919" y="8864"/>
                </a:cubicBezTo>
                <a:cubicBezTo>
                  <a:pt x="10919" y="8833"/>
                  <a:pt x="10919" y="8817"/>
                  <a:pt x="10919" y="8802"/>
                </a:cubicBezTo>
                <a:cubicBezTo>
                  <a:pt x="10919" y="8786"/>
                  <a:pt x="10928" y="8771"/>
                  <a:pt x="10928" y="8771"/>
                </a:cubicBezTo>
                <a:cubicBezTo>
                  <a:pt x="10946" y="8755"/>
                  <a:pt x="10956" y="8740"/>
                  <a:pt x="10965" y="8740"/>
                </a:cubicBezTo>
                <a:cubicBezTo>
                  <a:pt x="10974" y="8740"/>
                  <a:pt x="10983" y="8740"/>
                  <a:pt x="10983" y="8755"/>
                </a:cubicBezTo>
                <a:cubicBezTo>
                  <a:pt x="10983" y="8771"/>
                  <a:pt x="10983" y="8786"/>
                  <a:pt x="10992" y="8817"/>
                </a:cubicBezTo>
                <a:cubicBezTo>
                  <a:pt x="10992" y="8833"/>
                  <a:pt x="11001" y="8849"/>
                  <a:pt x="11011" y="8849"/>
                </a:cubicBezTo>
                <a:cubicBezTo>
                  <a:pt x="11029" y="8833"/>
                  <a:pt x="11038" y="8864"/>
                  <a:pt x="11056" y="8864"/>
                </a:cubicBezTo>
                <a:cubicBezTo>
                  <a:pt x="11065" y="8864"/>
                  <a:pt x="11075" y="8880"/>
                  <a:pt x="11084" y="8895"/>
                </a:cubicBezTo>
                <a:cubicBezTo>
                  <a:pt x="11093" y="8957"/>
                  <a:pt x="11120" y="8988"/>
                  <a:pt x="11148" y="9019"/>
                </a:cubicBezTo>
                <a:cubicBezTo>
                  <a:pt x="11175" y="9051"/>
                  <a:pt x="11194" y="9082"/>
                  <a:pt x="11221" y="9082"/>
                </a:cubicBezTo>
                <a:cubicBezTo>
                  <a:pt x="11239" y="9097"/>
                  <a:pt x="11248" y="9128"/>
                  <a:pt x="11267" y="9128"/>
                </a:cubicBezTo>
                <a:cubicBezTo>
                  <a:pt x="11285" y="9128"/>
                  <a:pt x="11303" y="9159"/>
                  <a:pt x="11313" y="9175"/>
                </a:cubicBezTo>
                <a:cubicBezTo>
                  <a:pt x="11331" y="9206"/>
                  <a:pt x="11340" y="9237"/>
                  <a:pt x="11358" y="9253"/>
                </a:cubicBezTo>
                <a:cubicBezTo>
                  <a:pt x="11367" y="9268"/>
                  <a:pt x="11367" y="9284"/>
                  <a:pt x="11367" y="9299"/>
                </a:cubicBezTo>
                <a:cubicBezTo>
                  <a:pt x="11367" y="9330"/>
                  <a:pt x="11367" y="9361"/>
                  <a:pt x="11367" y="9392"/>
                </a:cubicBezTo>
                <a:cubicBezTo>
                  <a:pt x="11367" y="9439"/>
                  <a:pt x="11367" y="9470"/>
                  <a:pt x="11395" y="9501"/>
                </a:cubicBezTo>
                <a:cubicBezTo>
                  <a:pt x="11395" y="9501"/>
                  <a:pt x="11395" y="9517"/>
                  <a:pt x="11395" y="9517"/>
                </a:cubicBezTo>
                <a:cubicBezTo>
                  <a:pt x="11386" y="9563"/>
                  <a:pt x="11404" y="9579"/>
                  <a:pt x="11422" y="9594"/>
                </a:cubicBezTo>
                <a:cubicBezTo>
                  <a:pt x="11432" y="9610"/>
                  <a:pt x="11441" y="9626"/>
                  <a:pt x="11459" y="9641"/>
                </a:cubicBezTo>
                <a:cubicBezTo>
                  <a:pt x="11459" y="9688"/>
                  <a:pt x="11486" y="9703"/>
                  <a:pt x="11486" y="9750"/>
                </a:cubicBezTo>
                <a:cubicBezTo>
                  <a:pt x="11496" y="9765"/>
                  <a:pt x="11496" y="9765"/>
                  <a:pt x="11486" y="9781"/>
                </a:cubicBezTo>
                <a:cubicBezTo>
                  <a:pt x="11486" y="9781"/>
                  <a:pt x="11486" y="9796"/>
                  <a:pt x="11486" y="9812"/>
                </a:cubicBezTo>
                <a:cubicBezTo>
                  <a:pt x="11505" y="9828"/>
                  <a:pt x="11532" y="9859"/>
                  <a:pt x="11532" y="9905"/>
                </a:cubicBezTo>
                <a:cubicBezTo>
                  <a:pt x="11532" y="9921"/>
                  <a:pt x="11541" y="9936"/>
                  <a:pt x="11551" y="9936"/>
                </a:cubicBezTo>
                <a:cubicBezTo>
                  <a:pt x="11569" y="9952"/>
                  <a:pt x="11587" y="9952"/>
                  <a:pt x="11615" y="9952"/>
                </a:cubicBezTo>
                <a:cubicBezTo>
                  <a:pt x="11624" y="9952"/>
                  <a:pt x="11624" y="9952"/>
                  <a:pt x="11624" y="9936"/>
                </a:cubicBezTo>
                <a:cubicBezTo>
                  <a:pt x="11615" y="9890"/>
                  <a:pt x="11642" y="9859"/>
                  <a:pt x="11642" y="9812"/>
                </a:cubicBezTo>
                <a:cubicBezTo>
                  <a:pt x="11642" y="9812"/>
                  <a:pt x="11642" y="9812"/>
                  <a:pt x="11642" y="9812"/>
                </a:cubicBezTo>
                <a:cubicBezTo>
                  <a:pt x="11669" y="9828"/>
                  <a:pt x="11679" y="9796"/>
                  <a:pt x="11697" y="9781"/>
                </a:cubicBezTo>
                <a:cubicBezTo>
                  <a:pt x="11706" y="9781"/>
                  <a:pt x="11706" y="9781"/>
                  <a:pt x="11706" y="9765"/>
                </a:cubicBezTo>
                <a:cubicBezTo>
                  <a:pt x="11697" y="9734"/>
                  <a:pt x="11688" y="9703"/>
                  <a:pt x="11669" y="9672"/>
                </a:cubicBezTo>
                <a:cubicBezTo>
                  <a:pt x="11660" y="9672"/>
                  <a:pt x="11651" y="9657"/>
                  <a:pt x="11642" y="9641"/>
                </a:cubicBezTo>
                <a:cubicBezTo>
                  <a:pt x="11624" y="9594"/>
                  <a:pt x="11605" y="9548"/>
                  <a:pt x="11587" y="9501"/>
                </a:cubicBezTo>
                <a:cubicBezTo>
                  <a:pt x="11578" y="9501"/>
                  <a:pt x="11578" y="9486"/>
                  <a:pt x="11578" y="9470"/>
                </a:cubicBezTo>
                <a:cubicBezTo>
                  <a:pt x="11578" y="9470"/>
                  <a:pt x="11587" y="9470"/>
                  <a:pt x="11587" y="9455"/>
                </a:cubicBezTo>
                <a:cubicBezTo>
                  <a:pt x="11587" y="9455"/>
                  <a:pt x="11596" y="9455"/>
                  <a:pt x="11596" y="9455"/>
                </a:cubicBezTo>
                <a:cubicBezTo>
                  <a:pt x="11605" y="9470"/>
                  <a:pt x="11605" y="9470"/>
                  <a:pt x="11605" y="9470"/>
                </a:cubicBezTo>
                <a:cubicBezTo>
                  <a:pt x="11633" y="9517"/>
                  <a:pt x="11651" y="9501"/>
                  <a:pt x="11660" y="9455"/>
                </a:cubicBezTo>
                <a:cubicBezTo>
                  <a:pt x="11669" y="9439"/>
                  <a:pt x="11669" y="9424"/>
                  <a:pt x="11679" y="9408"/>
                </a:cubicBezTo>
                <a:cubicBezTo>
                  <a:pt x="11679" y="9392"/>
                  <a:pt x="11688" y="9392"/>
                  <a:pt x="11688" y="9392"/>
                </a:cubicBezTo>
                <a:cubicBezTo>
                  <a:pt x="11697" y="9408"/>
                  <a:pt x="11706" y="9408"/>
                  <a:pt x="11715" y="9392"/>
                </a:cubicBezTo>
                <a:cubicBezTo>
                  <a:pt x="11734" y="9377"/>
                  <a:pt x="11752" y="9377"/>
                  <a:pt x="11761" y="9377"/>
                </a:cubicBezTo>
                <a:cubicBezTo>
                  <a:pt x="11788" y="9377"/>
                  <a:pt x="11807" y="9408"/>
                  <a:pt x="11807" y="9455"/>
                </a:cubicBezTo>
                <a:cubicBezTo>
                  <a:pt x="11807" y="9501"/>
                  <a:pt x="11807" y="9563"/>
                  <a:pt x="11798" y="9610"/>
                </a:cubicBezTo>
                <a:cubicBezTo>
                  <a:pt x="11788" y="9626"/>
                  <a:pt x="11798" y="9641"/>
                  <a:pt x="11807" y="9641"/>
                </a:cubicBezTo>
                <a:cubicBezTo>
                  <a:pt x="11816" y="9641"/>
                  <a:pt x="11825" y="9641"/>
                  <a:pt x="11834" y="9641"/>
                </a:cubicBezTo>
                <a:cubicBezTo>
                  <a:pt x="11834" y="9641"/>
                  <a:pt x="11834" y="9641"/>
                  <a:pt x="11843" y="9641"/>
                </a:cubicBezTo>
                <a:cubicBezTo>
                  <a:pt x="11843" y="9641"/>
                  <a:pt x="11843" y="9641"/>
                  <a:pt x="11843" y="9641"/>
                </a:cubicBezTo>
                <a:cubicBezTo>
                  <a:pt x="11843" y="9657"/>
                  <a:pt x="11843" y="9672"/>
                  <a:pt x="11843" y="9672"/>
                </a:cubicBezTo>
                <a:cubicBezTo>
                  <a:pt x="11834" y="9703"/>
                  <a:pt x="11816" y="9688"/>
                  <a:pt x="11807" y="9703"/>
                </a:cubicBezTo>
                <a:cubicBezTo>
                  <a:pt x="11798" y="9703"/>
                  <a:pt x="11798" y="9719"/>
                  <a:pt x="11798" y="9719"/>
                </a:cubicBezTo>
                <a:cubicBezTo>
                  <a:pt x="11798" y="9719"/>
                  <a:pt x="11798" y="9734"/>
                  <a:pt x="11807" y="9734"/>
                </a:cubicBezTo>
                <a:cubicBezTo>
                  <a:pt x="11816" y="9750"/>
                  <a:pt x="11825" y="9750"/>
                  <a:pt x="11834" y="9765"/>
                </a:cubicBezTo>
                <a:cubicBezTo>
                  <a:pt x="11834" y="9765"/>
                  <a:pt x="11843" y="9781"/>
                  <a:pt x="11853" y="9781"/>
                </a:cubicBezTo>
                <a:cubicBezTo>
                  <a:pt x="11862" y="9796"/>
                  <a:pt x="11843" y="9812"/>
                  <a:pt x="11853" y="9828"/>
                </a:cubicBezTo>
                <a:cubicBezTo>
                  <a:pt x="11862" y="9843"/>
                  <a:pt x="11880" y="9859"/>
                  <a:pt x="11889" y="9874"/>
                </a:cubicBezTo>
                <a:cubicBezTo>
                  <a:pt x="11889" y="9905"/>
                  <a:pt x="11907" y="9921"/>
                  <a:pt x="11917" y="9936"/>
                </a:cubicBezTo>
                <a:cubicBezTo>
                  <a:pt x="11926" y="9952"/>
                  <a:pt x="11935" y="9952"/>
                  <a:pt x="11944" y="9952"/>
                </a:cubicBezTo>
                <a:cubicBezTo>
                  <a:pt x="11972" y="9936"/>
                  <a:pt x="11990" y="9952"/>
                  <a:pt x="11999" y="9983"/>
                </a:cubicBezTo>
                <a:cubicBezTo>
                  <a:pt x="12008" y="9998"/>
                  <a:pt x="12017" y="9998"/>
                  <a:pt x="12026" y="10014"/>
                </a:cubicBezTo>
                <a:cubicBezTo>
                  <a:pt x="12026" y="10014"/>
                  <a:pt x="12036" y="10014"/>
                  <a:pt x="12036" y="10014"/>
                </a:cubicBezTo>
                <a:cubicBezTo>
                  <a:pt x="12063" y="10014"/>
                  <a:pt x="12091" y="10014"/>
                  <a:pt x="12109" y="9967"/>
                </a:cubicBezTo>
                <a:cubicBezTo>
                  <a:pt x="12127" y="9936"/>
                  <a:pt x="12136" y="9936"/>
                  <a:pt x="12155" y="9952"/>
                </a:cubicBezTo>
                <a:cubicBezTo>
                  <a:pt x="12182" y="9952"/>
                  <a:pt x="12191" y="9967"/>
                  <a:pt x="12209" y="9998"/>
                </a:cubicBezTo>
                <a:cubicBezTo>
                  <a:pt x="12228" y="10030"/>
                  <a:pt x="12255" y="10030"/>
                  <a:pt x="12283" y="10014"/>
                </a:cubicBezTo>
                <a:cubicBezTo>
                  <a:pt x="12310" y="10014"/>
                  <a:pt x="12338" y="9983"/>
                  <a:pt x="12356" y="9952"/>
                </a:cubicBezTo>
                <a:cubicBezTo>
                  <a:pt x="12365" y="9936"/>
                  <a:pt x="12374" y="9921"/>
                  <a:pt x="12383" y="9936"/>
                </a:cubicBezTo>
                <a:cubicBezTo>
                  <a:pt x="12402" y="9952"/>
                  <a:pt x="12429" y="9936"/>
                  <a:pt x="12447" y="9952"/>
                </a:cubicBezTo>
                <a:cubicBezTo>
                  <a:pt x="12447" y="9952"/>
                  <a:pt x="12447" y="9952"/>
                  <a:pt x="12447" y="9936"/>
                </a:cubicBezTo>
                <a:cubicBezTo>
                  <a:pt x="12447" y="9936"/>
                  <a:pt x="12447" y="9936"/>
                  <a:pt x="12447" y="9936"/>
                </a:cubicBezTo>
                <a:cubicBezTo>
                  <a:pt x="12447" y="9952"/>
                  <a:pt x="12447" y="9952"/>
                  <a:pt x="12447" y="9952"/>
                </a:cubicBezTo>
                <a:cubicBezTo>
                  <a:pt x="12447" y="9952"/>
                  <a:pt x="12447" y="9952"/>
                  <a:pt x="12447" y="9952"/>
                </a:cubicBezTo>
                <a:cubicBezTo>
                  <a:pt x="12438" y="9998"/>
                  <a:pt x="12438" y="10045"/>
                  <a:pt x="12447" y="10092"/>
                </a:cubicBezTo>
                <a:cubicBezTo>
                  <a:pt x="12447" y="10138"/>
                  <a:pt x="12447" y="10185"/>
                  <a:pt x="12438" y="10232"/>
                </a:cubicBezTo>
                <a:cubicBezTo>
                  <a:pt x="12438" y="10263"/>
                  <a:pt x="12429" y="10294"/>
                  <a:pt x="12420" y="10325"/>
                </a:cubicBezTo>
                <a:cubicBezTo>
                  <a:pt x="12411" y="10371"/>
                  <a:pt x="12402" y="10418"/>
                  <a:pt x="12393" y="10465"/>
                </a:cubicBezTo>
                <a:cubicBezTo>
                  <a:pt x="12393" y="10511"/>
                  <a:pt x="12374" y="10558"/>
                  <a:pt x="12356" y="10589"/>
                </a:cubicBezTo>
                <a:cubicBezTo>
                  <a:pt x="12347" y="10605"/>
                  <a:pt x="12338" y="10620"/>
                  <a:pt x="12328" y="10620"/>
                </a:cubicBezTo>
                <a:cubicBezTo>
                  <a:pt x="12292" y="10620"/>
                  <a:pt x="12246" y="10636"/>
                  <a:pt x="12209" y="10605"/>
                </a:cubicBezTo>
                <a:cubicBezTo>
                  <a:pt x="12200" y="10589"/>
                  <a:pt x="12182" y="10589"/>
                  <a:pt x="12164" y="10589"/>
                </a:cubicBezTo>
                <a:cubicBezTo>
                  <a:pt x="12127" y="10589"/>
                  <a:pt x="12100" y="10605"/>
                  <a:pt x="12063" y="10636"/>
                </a:cubicBezTo>
                <a:cubicBezTo>
                  <a:pt x="12054" y="10651"/>
                  <a:pt x="12036" y="10651"/>
                  <a:pt x="12017" y="10636"/>
                </a:cubicBezTo>
                <a:cubicBezTo>
                  <a:pt x="11962" y="10620"/>
                  <a:pt x="11907" y="10589"/>
                  <a:pt x="11843" y="10589"/>
                </a:cubicBezTo>
                <a:cubicBezTo>
                  <a:pt x="11825" y="10573"/>
                  <a:pt x="11807" y="10573"/>
                  <a:pt x="11788" y="10558"/>
                </a:cubicBezTo>
                <a:cubicBezTo>
                  <a:pt x="11761" y="10527"/>
                  <a:pt x="11734" y="10527"/>
                  <a:pt x="11706" y="10511"/>
                </a:cubicBezTo>
                <a:cubicBezTo>
                  <a:pt x="11679" y="10511"/>
                  <a:pt x="11660" y="10496"/>
                  <a:pt x="11642" y="10465"/>
                </a:cubicBezTo>
                <a:cubicBezTo>
                  <a:pt x="11633" y="10449"/>
                  <a:pt x="11624" y="10434"/>
                  <a:pt x="11615" y="10434"/>
                </a:cubicBezTo>
                <a:cubicBezTo>
                  <a:pt x="11569" y="10418"/>
                  <a:pt x="11523" y="10418"/>
                  <a:pt x="11477" y="10449"/>
                </a:cubicBezTo>
                <a:cubicBezTo>
                  <a:pt x="11450" y="10480"/>
                  <a:pt x="11422" y="10542"/>
                  <a:pt x="11441" y="10605"/>
                </a:cubicBezTo>
                <a:cubicBezTo>
                  <a:pt x="11441" y="10620"/>
                  <a:pt x="11441" y="10636"/>
                  <a:pt x="11450" y="10651"/>
                </a:cubicBezTo>
                <a:cubicBezTo>
                  <a:pt x="11450" y="10667"/>
                  <a:pt x="11441" y="10682"/>
                  <a:pt x="11441" y="10698"/>
                </a:cubicBezTo>
                <a:cubicBezTo>
                  <a:pt x="11432" y="10713"/>
                  <a:pt x="11432" y="10729"/>
                  <a:pt x="11422" y="10729"/>
                </a:cubicBezTo>
                <a:cubicBezTo>
                  <a:pt x="11404" y="10760"/>
                  <a:pt x="11386" y="10760"/>
                  <a:pt x="11367" y="10744"/>
                </a:cubicBezTo>
                <a:cubicBezTo>
                  <a:pt x="11358" y="10744"/>
                  <a:pt x="11349" y="10729"/>
                  <a:pt x="11340" y="10713"/>
                </a:cubicBezTo>
                <a:cubicBezTo>
                  <a:pt x="11331" y="10698"/>
                  <a:pt x="11322" y="10682"/>
                  <a:pt x="11303" y="10667"/>
                </a:cubicBezTo>
                <a:cubicBezTo>
                  <a:pt x="11267" y="10636"/>
                  <a:pt x="11239" y="10620"/>
                  <a:pt x="11194" y="10620"/>
                </a:cubicBezTo>
                <a:cubicBezTo>
                  <a:pt x="11184" y="10620"/>
                  <a:pt x="11166" y="10605"/>
                  <a:pt x="11157" y="10573"/>
                </a:cubicBezTo>
                <a:cubicBezTo>
                  <a:pt x="11157" y="10558"/>
                  <a:pt x="11157" y="10542"/>
                  <a:pt x="11148" y="10527"/>
                </a:cubicBezTo>
                <a:cubicBezTo>
                  <a:pt x="11148" y="10496"/>
                  <a:pt x="11129" y="10480"/>
                  <a:pt x="11120" y="10465"/>
                </a:cubicBezTo>
                <a:cubicBezTo>
                  <a:pt x="11075" y="10449"/>
                  <a:pt x="11029" y="10418"/>
                  <a:pt x="10974" y="10434"/>
                </a:cubicBezTo>
                <a:cubicBezTo>
                  <a:pt x="10946" y="10434"/>
                  <a:pt x="10928" y="10418"/>
                  <a:pt x="10901" y="10403"/>
                </a:cubicBezTo>
                <a:cubicBezTo>
                  <a:pt x="10901" y="10387"/>
                  <a:pt x="10892" y="10387"/>
                  <a:pt x="10892" y="10387"/>
                </a:cubicBezTo>
                <a:cubicBezTo>
                  <a:pt x="10873" y="10356"/>
                  <a:pt x="10855" y="10340"/>
                  <a:pt x="10827" y="10325"/>
                </a:cubicBezTo>
                <a:cubicBezTo>
                  <a:pt x="10818" y="10309"/>
                  <a:pt x="10809" y="10278"/>
                  <a:pt x="10818" y="10263"/>
                </a:cubicBezTo>
                <a:cubicBezTo>
                  <a:pt x="10827" y="10247"/>
                  <a:pt x="10837" y="10232"/>
                  <a:pt x="10855" y="10200"/>
                </a:cubicBezTo>
                <a:cubicBezTo>
                  <a:pt x="10864" y="10169"/>
                  <a:pt x="10864" y="10138"/>
                  <a:pt x="10855" y="10107"/>
                </a:cubicBezTo>
                <a:cubicBezTo>
                  <a:pt x="10855" y="10076"/>
                  <a:pt x="10846" y="10061"/>
                  <a:pt x="10837" y="10045"/>
                </a:cubicBezTo>
                <a:cubicBezTo>
                  <a:pt x="10837" y="10045"/>
                  <a:pt x="10837" y="10030"/>
                  <a:pt x="10837" y="10030"/>
                </a:cubicBezTo>
                <a:cubicBezTo>
                  <a:pt x="10837" y="9998"/>
                  <a:pt x="10846" y="9967"/>
                  <a:pt x="10855" y="9952"/>
                </a:cubicBezTo>
                <a:cubicBezTo>
                  <a:pt x="10855" y="9936"/>
                  <a:pt x="10846" y="9921"/>
                  <a:pt x="10837" y="9921"/>
                </a:cubicBezTo>
                <a:cubicBezTo>
                  <a:pt x="10827" y="9936"/>
                  <a:pt x="10818" y="9936"/>
                  <a:pt x="10800" y="9905"/>
                </a:cubicBezTo>
                <a:cubicBezTo>
                  <a:pt x="10791" y="9874"/>
                  <a:pt x="10763" y="9874"/>
                  <a:pt x="10745" y="9890"/>
                </a:cubicBezTo>
                <a:cubicBezTo>
                  <a:pt x="10727" y="9890"/>
                  <a:pt x="10708" y="9905"/>
                  <a:pt x="10681" y="9921"/>
                </a:cubicBezTo>
                <a:cubicBezTo>
                  <a:pt x="10672" y="9921"/>
                  <a:pt x="10663" y="9921"/>
                  <a:pt x="10644" y="9921"/>
                </a:cubicBezTo>
                <a:cubicBezTo>
                  <a:pt x="10626" y="9905"/>
                  <a:pt x="10608" y="9936"/>
                  <a:pt x="10580" y="9921"/>
                </a:cubicBezTo>
                <a:cubicBezTo>
                  <a:pt x="10562" y="9905"/>
                  <a:pt x="10544" y="9936"/>
                  <a:pt x="10525" y="9936"/>
                </a:cubicBezTo>
                <a:cubicBezTo>
                  <a:pt x="10507" y="9936"/>
                  <a:pt x="10489" y="9936"/>
                  <a:pt x="10480" y="9936"/>
                </a:cubicBezTo>
                <a:cubicBezTo>
                  <a:pt x="10434" y="9921"/>
                  <a:pt x="10397" y="9936"/>
                  <a:pt x="10361" y="9952"/>
                </a:cubicBezTo>
                <a:cubicBezTo>
                  <a:pt x="10333" y="9967"/>
                  <a:pt x="10315" y="9967"/>
                  <a:pt x="10297" y="9967"/>
                </a:cubicBezTo>
                <a:cubicBezTo>
                  <a:pt x="10278" y="9967"/>
                  <a:pt x="10260" y="9967"/>
                  <a:pt x="10242" y="9983"/>
                </a:cubicBezTo>
                <a:cubicBezTo>
                  <a:pt x="10214" y="10014"/>
                  <a:pt x="10187" y="10045"/>
                  <a:pt x="10150" y="10061"/>
                </a:cubicBezTo>
                <a:cubicBezTo>
                  <a:pt x="10132" y="10076"/>
                  <a:pt x="10114" y="10092"/>
                  <a:pt x="10095" y="10123"/>
                </a:cubicBezTo>
                <a:cubicBezTo>
                  <a:pt x="10068" y="10154"/>
                  <a:pt x="10040" y="10154"/>
                  <a:pt x="10022" y="10138"/>
                </a:cubicBezTo>
                <a:cubicBezTo>
                  <a:pt x="9995" y="10123"/>
                  <a:pt x="9976" y="10123"/>
                  <a:pt x="9958" y="10123"/>
                </a:cubicBezTo>
                <a:cubicBezTo>
                  <a:pt x="9940" y="10138"/>
                  <a:pt x="9912" y="10138"/>
                  <a:pt x="9894" y="10123"/>
                </a:cubicBezTo>
                <a:cubicBezTo>
                  <a:pt x="9885" y="10123"/>
                  <a:pt x="9876" y="10123"/>
                  <a:pt x="9866" y="10107"/>
                </a:cubicBezTo>
                <a:cubicBezTo>
                  <a:pt x="9857" y="10107"/>
                  <a:pt x="9857" y="10092"/>
                  <a:pt x="9857" y="10092"/>
                </a:cubicBezTo>
                <a:cubicBezTo>
                  <a:pt x="9830" y="10045"/>
                  <a:pt x="9812" y="10061"/>
                  <a:pt x="9802" y="10107"/>
                </a:cubicBezTo>
                <a:cubicBezTo>
                  <a:pt x="9793" y="10138"/>
                  <a:pt x="9793" y="10154"/>
                  <a:pt x="9784" y="10185"/>
                </a:cubicBezTo>
                <a:cubicBezTo>
                  <a:pt x="9775" y="10247"/>
                  <a:pt x="9757" y="10294"/>
                  <a:pt x="9720" y="10325"/>
                </a:cubicBezTo>
                <a:cubicBezTo>
                  <a:pt x="9693" y="10340"/>
                  <a:pt x="9665" y="10371"/>
                  <a:pt x="9638" y="10403"/>
                </a:cubicBezTo>
                <a:cubicBezTo>
                  <a:pt x="9619" y="10434"/>
                  <a:pt x="9592" y="10465"/>
                  <a:pt x="9592" y="10511"/>
                </a:cubicBezTo>
                <a:cubicBezTo>
                  <a:pt x="9592" y="10542"/>
                  <a:pt x="9583" y="10558"/>
                  <a:pt x="9574" y="10573"/>
                </a:cubicBezTo>
                <a:cubicBezTo>
                  <a:pt x="9564" y="10605"/>
                  <a:pt x="9555" y="10636"/>
                  <a:pt x="9555" y="10682"/>
                </a:cubicBezTo>
                <a:cubicBezTo>
                  <a:pt x="9555" y="10713"/>
                  <a:pt x="9555" y="10729"/>
                  <a:pt x="9555" y="10760"/>
                </a:cubicBezTo>
                <a:cubicBezTo>
                  <a:pt x="9564" y="10791"/>
                  <a:pt x="9555" y="10807"/>
                  <a:pt x="9546" y="10822"/>
                </a:cubicBezTo>
                <a:cubicBezTo>
                  <a:pt x="9537" y="10853"/>
                  <a:pt x="9528" y="10884"/>
                  <a:pt x="9519" y="10900"/>
                </a:cubicBezTo>
                <a:cubicBezTo>
                  <a:pt x="9509" y="10915"/>
                  <a:pt x="9500" y="10931"/>
                  <a:pt x="9491" y="10946"/>
                </a:cubicBezTo>
                <a:cubicBezTo>
                  <a:pt x="9482" y="10962"/>
                  <a:pt x="9464" y="10962"/>
                  <a:pt x="9455" y="10977"/>
                </a:cubicBezTo>
                <a:cubicBezTo>
                  <a:pt x="9436" y="11009"/>
                  <a:pt x="9418" y="11024"/>
                  <a:pt x="9400" y="11024"/>
                </a:cubicBezTo>
                <a:cubicBezTo>
                  <a:pt x="9372" y="11024"/>
                  <a:pt x="9363" y="11055"/>
                  <a:pt x="9354" y="11086"/>
                </a:cubicBezTo>
                <a:cubicBezTo>
                  <a:pt x="9345" y="11086"/>
                  <a:pt x="9336" y="11102"/>
                  <a:pt x="9336" y="11117"/>
                </a:cubicBezTo>
                <a:cubicBezTo>
                  <a:pt x="9326" y="11164"/>
                  <a:pt x="9308" y="11179"/>
                  <a:pt x="9290" y="11195"/>
                </a:cubicBezTo>
                <a:cubicBezTo>
                  <a:pt x="9272" y="11226"/>
                  <a:pt x="9253" y="11257"/>
                  <a:pt x="9244" y="11288"/>
                </a:cubicBezTo>
                <a:cubicBezTo>
                  <a:pt x="9226" y="11350"/>
                  <a:pt x="9207" y="11428"/>
                  <a:pt x="9180" y="11475"/>
                </a:cubicBezTo>
                <a:cubicBezTo>
                  <a:pt x="9171" y="11490"/>
                  <a:pt x="9162" y="11506"/>
                  <a:pt x="9162" y="11521"/>
                </a:cubicBezTo>
                <a:cubicBezTo>
                  <a:pt x="9143" y="11584"/>
                  <a:pt x="9116" y="11661"/>
                  <a:pt x="9098" y="11723"/>
                </a:cubicBezTo>
                <a:cubicBezTo>
                  <a:pt x="9079" y="11754"/>
                  <a:pt x="9079" y="11786"/>
                  <a:pt x="9079" y="11817"/>
                </a:cubicBezTo>
                <a:cubicBezTo>
                  <a:pt x="9070" y="11848"/>
                  <a:pt x="9079" y="11879"/>
                  <a:pt x="9098" y="11910"/>
                </a:cubicBezTo>
                <a:cubicBezTo>
                  <a:pt x="9116" y="11925"/>
                  <a:pt x="9125" y="11956"/>
                  <a:pt x="9116" y="11988"/>
                </a:cubicBezTo>
                <a:cubicBezTo>
                  <a:pt x="9116" y="12019"/>
                  <a:pt x="9116" y="12050"/>
                  <a:pt x="9116" y="12081"/>
                </a:cubicBezTo>
                <a:cubicBezTo>
                  <a:pt x="9134" y="12158"/>
                  <a:pt x="9134" y="12236"/>
                  <a:pt x="9116" y="12314"/>
                </a:cubicBezTo>
                <a:cubicBezTo>
                  <a:pt x="9107" y="12329"/>
                  <a:pt x="9107" y="12329"/>
                  <a:pt x="9107" y="12345"/>
                </a:cubicBezTo>
                <a:cubicBezTo>
                  <a:pt x="9098" y="12423"/>
                  <a:pt x="9088" y="12500"/>
                  <a:pt x="9052" y="12563"/>
                </a:cubicBezTo>
                <a:cubicBezTo>
                  <a:pt x="9052" y="12563"/>
                  <a:pt x="9052" y="12578"/>
                  <a:pt x="9052" y="12594"/>
                </a:cubicBezTo>
                <a:cubicBezTo>
                  <a:pt x="9061" y="12609"/>
                  <a:pt x="9070" y="12640"/>
                  <a:pt x="9079" y="12656"/>
                </a:cubicBezTo>
                <a:cubicBezTo>
                  <a:pt x="9088" y="12687"/>
                  <a:pt x="9088" y="12702"/>
                  <a:pt x="9088" y="12733"/>
                </a:cubicBezTo>
                <a:cubicBezTo>
                  <a:pt x="9070" y="12780"/>
                  <a:pt x="9079" y="12811"/>
                  <a:pt x="9088" y="12842"/>
                </a:cubicBezTo>
                <a:cubicBezTo>
                  <a:pt x="9098" y="12873"/>
                  <a:pt x="9116" y="12904"/>
                  <a:pt x="9134" y="12920"/>
                </a:cubicBezTo>
                <a:cubicBezTo>
                  <a:pt x="9143" y="12920"/>
                  <a:pt x="9162" y="12935"/>
                  <a:pt x="9180" y="12935"/>
                </a:cubicBezTo>
                <a:cubicBezTo>
                  <a:pt x="9180" y="12935"/>
                  <a:pt x="9180" y="12935"/>
                  <a:pt x="9180" y="12935"/>
                </a:cubicBezTo>
                <a:cubicBezTo>
                  <a:pt x="9180" y="12935"/>
                  <a:pt x="9180" y="12935"/>
                  <a:pt x="9180" y="12935"/>
                </a:cubicBezTo>
                <a:cubicBezTo>
                  <a:pt x="9180" y="12935"/>
                  <a:pt x="9180" y="12935"/>
                  <a:pt x="9180" y="12935"/>
                </a:cubicBezTo>
                <a:cubicBezTo>
                  <a:pt x="9180" y="12935"/>
                  <a:pt x="9180" y="12935"/>
                  <a:pt x="9180" y="12935"/>
                </a:cubicBezTo>
                <a:cubicBezTo>
                  <a:pt x="9180" y="12967"/>
                  <a:pt x="9180" y="12998"/>
                  <a:pt x="9198" y="13013"/>
                </a:cubicBezTo>
                <a:cubicBezTo>
                  <a:pt x="9207" y="13029"/>
                  <a:pt x="9217" y="13044"/>
                  <a:pt x="9226" y="13075"/>
                </a:cubicBezTo>
                <a:cubicBezTo>
                  <a:pt x="9226" y="13091"/>
                  <a:pt x="9235" y="13106"/>
                  <a:pt x="9244" y="13106"/>
                </a:cubicBezTo>
                <a:cubicBezTo>
                  <a:pt x="9272" y="13122"/>
                  <a:pt x="9290" y="13153"/>
                  <a:pt x="9299" y="13184"/>
                </a:cubicBezTo>
                <a:cubicBezTo>
                  <a:pt x="9308" y="13200"/>
                  <a:pt x="9317" y="13215"/>
                  <a:pt x="9317" y="13231"/>
                </a:cubicBezTo>
                <a:cubicBezTo>
                  <a:pt x="9317" y="13293"/>
                  <a:pt x="9336" y="13339"/>
                  <a:pt x="9354" y="13386"/>
                </a:cubicBezTo>
                <a:cubicBezTo>
                  <a:pt x="9363" y="13433"/>
                  <a:pt x="9391" y="13464"/>
                  <a:pt x="9418" y="13495"/>
                </a:cubicBezTo>
                <a:cubicBezTo>
                  <a:pt x="9445" y="13510"/>
                  <a:pt x="9464" y="13526"/>
                  <a:pt x="9482" y="13557"/>
                </a:cubicBezTo>
                <a:cubicBezTo>
                  <a:pt x="9528" y="13604"/>
                  <a:pt x="9564" y="13666"/>
                  <a:pt x="9619" y="13728"/>
                </a:cubicBezTo>
                <a:cubicBezTo>
                  <a:pt x="9638" y="13744"/>
                  <a:pt x="9665" y="13759"/>
                  <a:pt x="9693" y="13775"/>
                </a:cubicBezTo>
                <a:cubicBezTo>
                  <a:pt x="9693" y="13775"/>
                  <a:pt x="9702" y="13775"/>
                  <a:pt x="9711" y="13775"/>
                </a:cubicBezTo>
                <a:cubicBezTo>
                  <a:pt x="9729" y="13759"/>
                  <a:pt x="9747" y="13744"/>
                  <a:pt x="9766" y="13728"/>
                </a:cubicBezTo>
                <a:cubicBezTo>
                  <a:pt x="9793" y="13712"/>
                  <a:pt x="9821" y="13697"/>
                  <a:pt x="9857" y="13697"/>
                </a:cubicBezTo>
                <a:cubicBezTo>
                  <a:pt x="9876" y="13697"/>
                  <a:pt x="9894" y="13697"/>
                  <a:pt x="9921" y="13697"/>
                </a:cubicBezTo>
                <a:cubicBezTo>
                  <a:pt x="9949" y="13681"/>
                  <a:pt x="9985" y="13681"/>
                  <a:pt x="10013" y="13712"/>
                </a:cubicBezTo>
                <a:cubicBezTo>
                  <a:pt x="10022" y="13712"/>
                  <a:pt x="10031" y="13712"/>
                  <a:pt x="10031" y="13728"/>
                </a:cubicBezTo>
                <a:cubicBezTo>
                  <a:pt x="10049" y="13728"/>
                  <a:pt x="10068" y="13728"/>
                  <a:pt x="10086" y="13728"/>
                </a:cubicBezTo>
                <a:cubicBezTo>
                  <a:pt x="10095" y="13712"/>
                  <a:pt x="10114" y="13697"/>
                  <a:pt x="10132" y="13697"/>
                </a:cubicBezTo>
                <a:cubicBezTo>
                  <a:pt x="10150" y="13681"/>
                  <a:pt x="10168" y="13666"/>
                  <a:pt x="10178" y="13650"/>
                </a:cubicBezTo>
                <a:cubicBezTo>
                  <a:pt x="10196" y="13635"/>
                  <a:pt x="10223" y="13619"/>
                  <a:pt x="10242" y="13604"/>
                </a:cubicBezTo>
                <a:cubicBezTo>
                  <a:pt x="10269" y="13588"/>
                  <a:pt x="10287" y="13573"/>
                  <a:pt x="10315" y="13573"/>
                </a:cubicBezTo>
                <a:cubicBezTo>
                  <a:pt x="10342" y="13573"/>
                  <a:pt x="10379" y="13542"/>
                  <a:pt x="10416" y="13542"/>
                </a:cubicBezTo>
                <a:cubicBezTo>
                  <a:pt x="10425" y="13557"/>
                  <a:pt x="10434" y="13557"/>
                  <a:pt x="10434" y="13557"/>
                </a:cubicBezTo>
                <a:cubicBezTo>
                  <a:pt x="10471" y="13573"/>
                  <a:pt x="10489" y="13604"/>
                  <a:pt x="10507" y="13666"/>
                </a:cubicBezTo>
                <a:cubicBezTo>
                  <a:pt x="10516" y="13681"/>
                  <a:pt x="10516" y="13712"/>
                  <a:pt x="10525" y="13744"/>
                </a:cubicBezTo>
                <a:cubicBezTo>
                  <a:pt x="10535" y="13790"/>
                  <a:pt x="10562" y="13806"/>
                  <a:pt x="10589" y="13806"/>
                </a:cubicBezTo>
                <a:cubicBezTo>
                  <a:pt x="10599" y="13806"/>
                  <a:pt x="10608" y="13806"/>
                  <a:pt x="10617" y="13806"/>
                </a:cubicBezTo>
                <a:cubicBezTo>
                  <a:pt x="10644" y="13790"/>
                  <a:pt x="10681" y="13790"/>
                  <a:pt x="10718" y="13775"/>
                </a:cubicBezTo>
                <a:cubicBezTo>
                  <a:pt x="10736" y="13759"/>
                  <a:pt x="10754" y="13759"/>
                  <a:pt x="10763" y="13790"/>
                </a:cubicBezTo>
                <a:cubicBezTo>
                  <a:pt x="10773" y="13806"/>
                  <a:pt x="10782" y="13821"/>
                  <a:pt x="10782" y="13837"/>
                </a:cubicBezTo>
                <a:cubicBezTo>
                  <a:pt x="10818" y="13868"/>
                  <a:pt x="10818" y="13914"/>
                  <a:pt x="10818" y="13961"/>
                </a:cubicBezTo>
                <a:cubicBezTo>
                  <a:pt x="10818" y="13992"/>
                  <a:pt x="10809" y="14023"/>
                  <a:pt x="10809" y="14054"/>
                </a:cubicBezTo>
                <a:cubicBezTo>
                  <a:pt x="10800" y="14085"/>
                  <a:pt x="10791" y="14101"/>
                  <a:pt x="10791" y="14132"/>
                </a:cubicBezTo>
                <a:cubicBezTo>
                  <a:pt x="10782" y="14163"/>
                  <a:pt x="10791" y="14194"/>
                  <a:pt x="10782" y="14225"/>
                </a:cubicBezTo>
                <a:cubicBezTo>
                  <a:pt x="10782" y="14272"/>
                  <a:pt x="10773" y="14318"/>
                  <a:pt x="10754" y="14365"/>
                </a:cubicBezTo>
                <a:cubicBezTo>
                  <a:pt x="10754" y="14365"/>
                  <a:pt x="10754" y="14381"/>
                  <a:pt x="10754" y="14381"/>
                </a:cubicBezTo>
                <a:cubicBezTo>
                  <a:pt x="10754" y="14381"/>
                  <a:pt x="10754" y="14396"/>
                  <a:pt x="10754" y="14396"/>
                </a:cubicBezTo>
                <a:cubicBezTo>
                  <a:pt x="10791" y="14536"/>
                  <a:pt x="10800" y="14567"/>
                  <a:pt x="10873" y="14676"/>
                </a:cubicBezTo>
                <a:cubicBezTo>
                  <a:pt x="10882" y="14707"/>
                  <a:pt x="10892" y="14723"/>
                  <a:pt x="10901" y="14738"/>
                </a:cubicBezTo>
                <a:cubicBezTo>
                  <a:pt x="10928" y="14769"/>
                  <a:pt x="10937" y="14800"/>
                  <a:pt x="10946" y="14847"/>
                </a:cubicBezTo>
                <a:cubicBezTo>
                  <a:pt x="10956" y="14862"/>
                  <a:pt x="10965" y="14893"/>
                  <a:pt x="10965" y="14909"/>
                </a:cubicBezTo>
                <a:cubicBezTo>
                  <a:pt x="10974" y="14956"/>
                  <a:pt x="10983" y="15018"/>
                  <a:pt x="11001" y="15064"/>
                </a:cubicBezTo>
                <a:cubicBezTo>
                  <a:pt x="11020" y="15111"/>
                  <a:pt x="11020" y="15173"/>
                  <a:pt x="11029" y="15235"/>
                </a:cubicBezTo>
                <a:cubicBezTo>
                  <a:pt x="11038" y="15251"/>
                  <a:pt x="11029" y="15266"/>
                  <a:pt x="11029" y="15282"/>
                </a:cubicBezTo>
                <a:cubicBezTo>
                  <a:pt x="11029" y="15297"/>
                  <a:pt x="11020" y="15313"/>
                  <a:pt x="11029" y="15329"/>
                </a:cubicBezTo>
                <a:cubicBezTo>
                  <a:pt x="11029" y="15375"/>
                  <a:pt x="11038" y="15406"/>
                  <a:pt x="11047" y="15453"/>
                </a:cubicBezTo>
                <a:cubicBezTo>
                  <a:pt x="11056" y="15468"/>
                  <a:pt x="11056" y="15484"/>
                  <a:pt x="11065" y="15499"/>
                </a:cubicBezTo>
                <a:cubicBezTo>
                  <a:pt x="11075" y="15562"/>
                  <a:pt x="11075" y="15639"/>
                  <a:pt x="11029" y="15702"/>
                </a:cubicBezTo>
                <a:cubicBezTo>
                  <a:pt x="11020" y="15717"/>
                  <a:pt x="11001" y="15748"/>
                  <a:pt x="10992" y="15779"/>
                </a:cubicBezTo>
                <a:cubicBezTo>
                  <a:pt x="10974" y="15810"/>
                  <a:pt x="10965" y="15841"/>
                  <a:pt x="10965" y="15872"/>
                </a:cubicBezTo>
                <a:cubicBezTo>
                  <a:pt x="10956" y="15935"/>
                  <a:pt x="10946" y="15981"/>
                  <a:pt x="10937" y="16043"/>
                </a:cubicBezTo>
                <a:cubicBezTo>
                  <a:pt x="10928" y="16074"/>
                  <a:pt x="10919" y="16106"/>
                  <a:pt x="10919" y="16137"/>
                </a:cubicBezTo>
                <a:cubicBezTo>
                  <a:pt x="10919" y="16183"/>
                  <a:pt x="10919" y="16245"/>
                  <a:pt x="10919" y="16292"/>
                </a:cubicBezTo>
                <a:cubicBezTo>
                  <a:pt x="10919" y="16323"/>
                  <a:pt x="10928" y="16354"/>
                  <a:pt x="10937" y="16370"/>
                </a:cubicBezTo>
                <a:cubicBezTo>
                  <a:pt x="10965" y="16416"/>
                  <a:pt x="10992" y="16478"/>
                  <a:pt x="11001" y="16556"/>
                </a:cubicBezTo>
                <a:cubicBezTo>
                  <a:pt x="11020" y="16634"/>
                  <a:pt x="11038" y="16696"/>
                  <a:pt x="11056" y="16758"/>
                </a:cubicBezTo>
                <a:cubicBezTo>
                  <a:pt x="11075" y="16820"/>
                  <a:pt x="11084" y="16867"/>
                  <a:pt x="11084" y="16914"/>
                </a:cubicBezTo>
                <a:cubicBezTo>
                  <a:pt x="11084" y="16976"/>
                  <a:pt x="11093" y="17038"/>
                  <a:pt x="11102" y="17085"/>
                </a:cubicBezTo>
                <a:cubicBezTo>
                  <a:pt x="11102" y="17116"/>
                  <a:pt x="11111" y="17131"/>
                  <a:pt x="11111" y="17162"/>
                </a:cubicBezTo>
                <a:cubicBezTo>
                  <a:pt x="11111" y="17224"/>
                  <a:pt x="11120" y="17287"/>
                  <a:pt x="11129" y="17349"/>
                </a:cubicBezTo>
                <a:cubicBezTo>
                  <a:pt x="11139" y="17411"/>
                  <a:pt x="11157" y="17473"/>
                  <a:pt x="11175" y="17520"/>
                </a:cubicBezTo>
                <a:cubicBezTo>
                  <a:pt x="11194" y="17551"/>
                  <a:pt x="11203" y="17582"/>
                  <a:pt x="11221" y="17613"/>
                </a:cubicBezTo>
                <a:cubicBezTo>
                  <a:pt x="11230" y="17644"/>
                  <a:pt x="11239" y="17675"/>
                  <a:pt x="11248" y="17706"/>
                </a:cubicBezTo>
                <a:cubicBezTo>
                  <a:pt x="11258" y="17784"/>
                  <a:pt x="11267" y="17846"/>
                  <a:pt x="11285" y="17908"/>
                </a:cubicBezTo>
                <a:cubicBezTo>
                  <a:pt x="11294" y="17924"/>
                  <a:pt x="11294" y="17955"/>
                  <a:pt x="11303" y="17970"/>
                </a:cubicBezTo>
                <a:cubicBezTo>
                  <a:pt x="11313" y="18001"/>
                  <a:pt x="11313" y="18048"/>
                  <a:pt x="11294" y="18079"/>
                </a:cubicBezTo>
                <a:cubicBezTo>
                  <a:pt x="11285" y="18095"/>
                  <a:pt x="11285" y="18110"/>
                  <a:pt x="11294" y="18126"/>
                </a:cubicBezTo>
                <a:cubicBezTo>
                  <a:pt x="11303" y="18157"/>
                  <a:pt x="11303" y="18203"/>
                  <a:pt x="11313" y="18250"/>
                </a:cubicBezTo>
                <a:cubicBezTo>
                  <a:pt x="11313" y="18250"/>
                  <a:pt x="11313" y="18266"/>
                  <a:pt x="11313" y="18266"/>
                </a:cubicBezTo>
                <a:cubicBezTo>
                  <a:pt x="11340" y="18297"/>
                  <a:pt x="11377" y="18328"/>
                  <a:pt x="11404" y="18343"/>
                </a:cubicBezTo>
                <a:cubicBezTo>
                  <a:pt x="11404" y="18359"/>
                  <a:pt x="11413" y="18343"/>
                  <a:pt x="11422" y="18343"/>
                </a:cubicBezTo>
                <a:cubicBezTo>
                  <a:pt x="11450" y="18328"/>
                  <a:pt x="11477" y="18297"/>
                  <a:pt x="11505" y="18312"/>
                </a:cubicBezTo>
                <a:cubicBezTo>
                  <a:pt x="11523" y="18312"/>
                  <a:pt x="11532" y="18297"/>
                  <a:pt x="11551" y="18297"/>
                </a:cubicBezTo>
                <a:cubicBezTo>
                  <a:pt x="11569" y="18281"/>
                  <a:pt x="11587" y="18266"/>
                  <a:pt x="11615" y="18266"/>
                </a:cubicBezTo>
                <a:cubicBezTo>
                  <a:pt x="11642" y="18266"/>
                  <a:pt x="11669" y="18250"/>
                  <a:pt x="11697" y="18281"/>
                </a:cubicBezTo>
                <a:cubicBezTo>
                  <a:pt x="11697" y="18281"/>
                  <a:pt x="11715" y="18281"/>
                  <a:pt x="11715" y="18281"/>
                </a:cubicBezTo>
                <a:cubicBezTo>
                  <a:pt x="11743" y="18250"/>
                  <a:pt x="11770" y="18281"/>
                  <a:pt x="11788" y="18234"/>
                </a:cubicBezTo>
                <a:cubicBezTo>
                  <a:pt x="11798" y="18234"/>
                  <a:pt x="11807" y="18219"/>
                  <a:pt x="11816" y="18219"/>
                </a:cubicBezTo>
                <a:cubicBezTo>
                  <a:pt x="11853" y="18219"/>
                  <a:pt x="11889" y="18188"/>
                  <a:pt x="11917" y="18157"/>
                </a:cubicBezTo>
                <a:cubicBezTo>
                  <a:pt x="11962" y="18110"/>
                  <a:pt x="11999" y="18048"/>
                  <a:pt x="12036" y="17986"/>
                </a:cubicBezTo>
                <a:cubicBezTo>
                  <a:pt x="12063" y="17939"/>
                  <a:pt x="12091" y="17893"/>
                  <a:pt x="12109" y="17846"/>
                </a:cubicBezTo>
                <a:cubicBezTo>
                  <a:pt x="12127" y="17799"/>
                  <a:pt x="12145" y="17753"/>
                  <a:pt x="12164" y="17706"/>
                </a:cubicBezTo>
                <a:cubicBezTo>
                  <a:pt x="12173" y="17675"/>
                  <a:pt x="12191" y="17644"/>
                  <a:pt x="12200" y="17628"/>
                </a:cubicBezTo>
                <a:cubicBezTo>
                  <a:pt x="12237" y="17597"/>
                  <a:pt x="12255" y="17551"/>
                  <a:pt x="12264" y="17489"/>
                </a:cubicBezTo>
                <a:cubicBezTo>
                  <a:pt x="12274" y="17442"/>
                  <a:pt x="12283" y="17395"/>
                  <a:pt x="12292" y="17349"/>
                </a:cubicBezTo>
                <a:cubicBezTo>
                  <a:pt x="12292" y="17333"/>
                  <a:pt x="12292" y="17302"/>
                  <a:pt x="12283" y="17287"/>
                </a:cubicBezTo>
                <a:cubicBezTo>
                  <a:pt x="12274" y="17255"/>
                  <a:pt x="12283" y="17240"/>
                  <a:pt x="12292" y="17209"/>
                </a:cubicBezTo>
                <a:cubicBezTo>
                  <a:pt x="12310" y="17193"/>
                  <a:pt x="12328" y="17162"/>
                  <a:pt x="12356" y="17162"/>
                </a:cubicBezTo>
                <a:cubicBezTo>
                  <a:pt x="12383" y="17147"/>
                  <a:pt x="12411" y="17131"/>
                  <a:pt x="12429" y="17100"/>
                </a:cubicBezTo>
                <a:cubicBezTo>
                  <a:pt x="12447" y="17085"/>
                  <a:pt x="12466" y="17053"/>
                  <a:pt x="12466" y="17022"/>
                </a:cubicBezTo>
                <a:cubicBezTo>
                  <a:pt x="12466" y="16976"/>
                  <a:pt x="12475" y="16929"/>
                  <a:pt x="12475" y="16883"/>
                </a:cubicBezTo>
                <a:cubicBezTo>
                  <a:pt x="12475" y="16867"/>
                  <a:pt x="12475" y="16836"/>
                  <a:pt x="12475" y="16820"/>
                </a:cubicBezTo>
                <a:cubicBezTo>
                  <a:pt x="12466" y="16743"/>
                  <a:pt x="12447" y="16680"/>
                  <a:pt x="12438" y="16603"/>
                </a:cubicBezTo>
                <a:cubicBezTo>
                  <a:pt x="12438" y="16587"/>
                  <a:pt x="12438" y="16556"/>
                  <a:pt x="12447" y="16541"/>
                </a:cubicBezTo>
                <a:cubicBezTo>
                  <a:pt x="12502" y="16463"/>
                  <a:pt x="12566" y="16385"/>
                  <a:pt x="12621" y="16308"/>
                </a:cubicBezTo>
                <a:cubicBezTo>
                  <a:pt x="12640" y="16276"/>
                  <a:pt x="12658" y="16261"/>
                  <a:pt x="12676" y="16245"/>
                </a:cubicBezTo>
                <a:cubicBezTo>
                  <a:pt x="12695" y="16230"/>
                  <a:pt x="12722" y="16214"/>
                  <a:pt x="12740" y="16199"/>
                </a:cubicBezTo>
                <a:cubicBezTo>
                  <a:pt x="12786" y="16152"/>
                  <a:pt x="12814" y="16090"/>
                  <a:pt x="12832" y="15997"/>
                </a:cubicBezTo>
                <a:cubicBezTo>
                  <a:pt x="12841" y="15966"/>
                  <a:pt x="12850" y="15935"/>
                  <a:pt x="12850" y="15888"/>
                </a:cubicBezTo>
                <a:cubicBezTo>
                  <a:pt x="12841" y="15841"/>
                  <a:pt x="12850" y="15810"/>
                  <a:pt x="12850" y="15764"/>
                </a:cubicBezTo>
                <a:cubicBezTo>
                  <a:pt x="12850" y="15733"/>
                  <a:pt x="12850" y="15702"/>
                  <a:pt x="12850" y="15670"/>
                </a:cubicBezTo>
                <a:cubicBezTo>
                  <a:pt x="12841" y="15608"/>
                  <a:pt x="12841" y="15562"/>
                  <a:pt x="12850" y="15499"/>
                </a:cubicBezTo>
                <a:cubicBezTo>
                  <a:pt x="12859" y="15484"/>
                  <a:pt x="12850" y="15453"/>
                  <a:pt x="12832" y="15437"/>
                </a:cubicBezTo>
                <a:cubicBezTo>
                  <a:pt x="12804" y="15406"/>
                  <a:pt x="12795" y="15360"/>
                  <a:pt x="12786" y="15313"/>
                </a:cubicBezTo>
                <a:cubicBezTo>
                  <a:pt x="12777" y="15251"/>
                  <a:pt x="12777" y="15189"/>
                  <a:pt x="12777" y="15127"/>
                </a:cubicBezTo>
                <a:cubicBezTo>
                  <a:pt x="12777" y="15111"/>
                  <a:pt x="12777" y="15095"/>
                  <a:pt x="12777" y="15095"/>
                </a:cubicBezTo>
                <a:cubicBezTo>
                  <a:pt x="12786" y="15064"/>
                  <a:pt x="12786" y="15033"/>
                  <a:pt x="12777" y="15018"/>
                </a:cubicBezTo>
                <a:cubicBezTo>
                  <a:pt x="12740" y="14987"/>
                  <a:pt x="12740" y="14940"/>
                  <a:pt x="12759" y="14878"/>
                </a:cubicBezTo>
                <a:cubicBezTo>
                  <a:pt x="12768" y="14847"/>
                  <a:pt x="12777" y="14800"/>
                  <a:pt x="12795" y="14769"/>
                </a:cubicBezTo>
                <a:cubicBezTo>
                  <a:pt x="12814" y="14723"/>
                  <a:pt x="12823" y="14676"/>
                  <a:pt x="12841" y="14629"/>
                </a:cubicBezTo>
                <a:cubicBezTo>
                  <a:pt x="12850" y="14598"/>
                  <a:pt x="12850" y="14583"/>
                  <a:pt x="12868" y="14567"/>
                </a:cubicBezTo>
                <a:cubicBezTo>
                  <a:pt x="12896" y="14536"/>
                  <a:pt x="12914" y="14505"/>
                  <a:pt x="12933" y="14458"/>
                </a:cubicBezTo>
                <a:cubicBezTo>
                  <a:pt x="12978" y="14365"/>
                  <a:pt x="13033" y="14272"/>
                  <a:pt x="13097" y="14179"/>
                </a:cubicBezTo>
                <a:cubicBezTo>
                  <a:pt x="13125" y="14132"/>
                  <a:pt x="13152" y="14070"/>
                  <a:pt x="13198" y="14039"/>
                </a:cubicBezTo>
                <a:cubicBezTo>
                  <a:pt x="13207" y="14039"/>
                  <a:pt x="13207" y="14023"/>
                  <a:pt x="13216" y="14023"/>
                </a:cubicBezTo>
                <a:cubicBezTo>
                  <a:pt x="13317" y="13883"/>
                  <a:pt x="13390" y="13728"/>
                  <a:pt x="13445" y="13526"/>
                </a:cubicBezTo>
                <a:cubicBezTo>
                  <a:pt x="13463" y="13448"/>
                  <a:pt x="13482" y="13386"/>
                  <a:pt x="13509" y="13308"/>
                </a:cubicBezTo>
                <a:cubicBezTo>
                  <a:pt x="13527" y="13277"/>
                  <a:pt x="13546" y="13215"/>
                  <a:pt x="13555" y="13169"/>
                </a:cubicBezTo>
                <a:cubicBezTo>
                  <a:pt x="13564" y="13091"/>
                  <a:pt x="13564" y="13029"/>
                  <a:pt x="13564" y="12951"/>
                </a:cubicBezTo>
                <a:cubicBezTo>
                  <a:pt x="13564" y="12935"/>
                  <a:pt x="13546" y="12904"/>
                  <a:pt x="13537" y="12920"/>
                </a:cubicBezTo>
                <a:cubicBezTo>
                  <a:pt x="13527" y="12920"/>
                  <a:pt x="13527" y="12920"/>
                  <a:pt x="13527" y="12920"/>
                </a:cubicBezTo>
                <a:cubicBezTo>
                  <a:pt x="13491" y="12967"/>
                  <a:pt x="13454" y="12982"/>
                  <a:pt x="13418" y="12982"/>
                </a:cubicBezTo>
                <a:cubicBezTo>
                  <a:pt x="13372" y="12998"/>
                  <a:pt x="13317" y="12998"/>
                  <a:pt x="13262" y="13044"/>
                </a:cubicBezTo>
                <a:cubicBezTo>
                  <a:pt x="13262" y="13044"/>
                  <a:pt x="13253" y="13044"/>
                  <a:pt x="13244" y="13044"/>
                </a:cubicBezTo>
                <a:cubicBezTo>
                  <a:pt x="13207" y="13044"/>
                  <a:pt x="13180" y="13060"/>
                  <a:pt x="13161" y="13075"/>
                </a:cubicBezTo>
                <a:cubicBezTo>
                  <a:pt x="13152" y="13091"/>
                  <a:pt x="13143" y="13091"/>
                  <a:pt x="13134" y="13091"/>
                </a:cubicBezTo>
                <a:cubicBezTo>
                  <a:pt x="13125" y="13091"/>
                  <a:pt x="13116" y="13091"/>
                  <a:pt x="13106" y="13091"/>
                </a:cubicBezTo>
                <a:cubicBezTo>
                  <a:pt x="13097" y="13075"/>
                  <a:pt x="13088" y="13075"/>
                  <a:pt x="13088" y="13060"/>
                </a:cubicBezTo>
                <a:cubicBezTo>
                  <a:pt x="13070" y="13029"/>
                  <a:pt x="13052" y="12998"/>
                  <a:pt x="13033" y="12967"/>
                </a:cubicBezTo>
                <a:cubicBezTo>
                  <a:pt x="13024" y="12951"/>
                  <a:pt x="13024" y="12935"/>
                  <a:pt x="13024" y="12935"/>
                </a:cubicBezTo>
                <a:cubicBezTo>
                  <a:pt x="13042" y="12873"/>
                  <a:pt x="13042" y="12858"/>
                  <a:pt x="13024" y="12842"/>
                </a:cubicBezTo>
                <a:cubicBezTo>
                  <a:pt x="13006" y="12811"/>
                  <a:pt x="12997" y="12796"/>
                  <a:pt x="12978" y="12765"/>
                </a:cubicBezTo>
                <a:cubicBezTo>
                  <a:pt x="12960" y="12718"/>
                  <a:pt x="12923" y="12671"/>
                  <a:pt x="12896" y="12625"/>
                </a:cubicBezTo>
                <a:cubicBezTo>
                  <a:pt x="12887" y="12594"/>
                  <a:pt x="12859" y="12578"/>
                  <a:pt x="12841" y="12547"/>
                </a:cubicBezTo>
                <a:cubicBezTo>
                  <a:pt x="12804" y="12516"/>
                  <a:pt x="12768" y="12469"/>
                  <a:pt x="12759" y="12392"/>
                </a:cubicBezTo>
                <a:cubicBezTo>
                  <a:pt x="12749" y="12360"/>
                  <a:pt x="12749" y="12314"/>
                  <a:pt x="12740" y="12283"/>
                </a:cubicBezTo>
                <a:cubicBezTo>
                  <a:pt x="12731" y="12236"/>
                  <a:pt x="12713" y="12205"/>
                  <a:pt x="12695" y="12190"/>
                </a:cubicBezTo>
                <a:cubicBezTo>
                  <a:pt x="12676" y="12158"/>
                  <a:pt x="12667" y="12143"/>
                  <a:pt x="12649" y="12112"/>
                </a:cubicBezTo>
                <a:cubicBezTo>
                  <a:pt x="12631" y="12096"/>
                  <a:pt x="12621" y="12065"/>
                  <a:pt x="12621" y="12050"/>
                </a:cubicBezTo>
                <a:cubicBezTo>
                  <a:pt x="12621" y="11972"/>
                  <a:pt x="12612" y="11894"/>
                  <a:pt x="12603" y="11817"/>
                </a:cubicBezTo>
                <a:cubicBezTo>
                  <a:pt x="12594" y="11739"/>
                  <a:pt x="12566" y="11692"/>
                  <a:pt x="12530" y="11661"/>
                </a:cubicBezTo>
                <a:cubicBezTo>
                  <a:pt x="12521" y="11646"/>
                  <a:pt x="12521" y="11646"/>
                  <a:pt x="12512" y="11646"/>
                </a:cubicBezTo>
                <a:cubicBezTo>
                  <a:pt x="12502" y="11630"/>
                  <a:pt x="12502" y="11615"/>
                  <a:pt x="12493" y="11615"/>
                </a:cubicBezTo>
                <a:cubicBezTo>
                  <a:pt x="12493" y="11599"/>
                  <a:pt x="12493" y="11584"/>
                  <a:pt x="12493" y="11568"/>
                </a:cubicBezTo>
                <a:cubicBezTo>
                  <a:pt x="12493" y="11521"/>
                  <a:pt x="12484" y="11475"/>
                  <a:pt x="12466" y="11444"/>
                </a:cubicBezTo>
                <a:cubicBezTo>
                  <a:pt x="12466" y="11428"/>
                  <a:pt x="12457" y="11413"/>
                  <a:pt x="12447" y="11382"/>
                </a:cubicBezTo>
                <a:cubicBezTo>
                  <a:pt x="12420" y="11304"/>
                  <a:pt x="12383" y="11226"/>
                  <a:pt x="12374" y="11117"/>
                </a:cubicBezTo>
                <a:cubicBezTo>
                  <a:pt x="12365" y="11102"/>
                  <a:pt x="12365" y="11086"/>
                  <a:pt x="12356" y="11071"/>
                </a:cubicBezTo>
                <a:cubicBezTo>
                  <a:pt x="12356" y="11055"/>
                  <a:pt x="12356" y="11040"/>
                  <a:pt x="12365" y="11040"/>
                </a:cubicBezTo>
                <a:cubicBezTo>
                  <a:pt x="12374" y="11040"/>
                  <a:pt x="12393" y="11055"/>
                  <a:pt x="12402" y="11040"/>
                </a:cubicBezTo>
                <a:cubicBezTo>
                  <a:pt x="12402" y="11024"/>
                  <a:pt x="12411" y="11009"/>
                  <a:pt x="12429" y="11009"/>
                </a:cubicBezTo>
                <a:cubicBezTo>
                  <a:pt x="12438" y="11009"/>
                  <a:pt x="12447" y="11024"/>
                  <a:pt x="12457" y="11040"/>
                </a:cubicBezTo>
                <a:cubicBezTo>
                  <a:pt x="12466" y="11055"/>
                  <a:pt x="12466" y="11071"/>
                  <a:pt x="12475" y="11086"/>
                </a:cubicBezTo>
                <a:cubicBezTo>
                  <a:pt x="12512" y="11148"/>
                  <a:pt x="12530" y="11226"/>
                  <a:pt x="12557" y="11288"/>
                </a:cubicBezTo>
                <a:cubicBezTo>
                  <a:pt x="12576" y="11335"/>
                  <a:pt x="12585" y="11366"/>
                  <a:pt x="12594" y="11413"/>
                </a:cubicBezTo>
                <a:cubicBezTo>
                  <a:pt x="12594" y="11444"/>
                  <a:pt x="12603" y="11459"/>
                  <a:pt x="12621" y="11475"/>
                </a:cubicBezTo>
                <a:cubicBezTo>
                  <a:pt x="12658" y="11490"/>
                  <a:pt x="12676" y="11521"/>
                  <a:pt x="12685" y="11584"/>
                </a:cubicBezTo>
                <a:cubicBezTo>
                  <a:pt x="12695" y="11599"/>
                  <a:pt x="12695" y="11615"/>
                  <a:pt x="12704" y="11630"/>
                </a:cubicBezTo>
                <a:cubicBezTo>
                  <a:pt x="12713" y="11661"/>
                  <a:pt x="12713" y="11692"/>
                  <a:pt x="12713" y="11723"/>
                </a:cubicBezTo>
                <a:cubicBezTo>
                  <a:pt x="12713" y="11739"/>
                  <a:pt x="12713" y="11754"/>
                  <a:pt x="12713" y="11770"/>
                </a:cubicBezTo>
                <a:cubicBezTo>
                  <a:pt x="12722" y="11832"/>
                  <a:pt x="12740" y="11894"/>
                  <a:pt x="12777" y="11941"/>
                </a:cubicBezTo>
                <a:cubicBezTo>
                  <a:pt x="12786" y="11956"/>
                  <a:pt x="12804" y="11956"/>
                  <a:pt x="12814" y="11972"/>
                </a:cubicBezTo>
                <a:cubicBezTo>
                  <a:pt x="12832" y="12003"/>
                  <a:pt x="12850" y="12034"/>
                  <a:pt x="12859" y="12081"/>
                </a:cubicBezTo>
                <a:cubicBezTo>
                  <a:pt x="12868" y="12143"/>
                  <a:pt x="12887" y="12190"/>
                  <a:pt x="12905" y="12221"/>
                </a:cubicBezTo>
                <a:cubicBezTo>
                  <a:pt x="12923" y="12252"/>
                  <a:pt x="12942" y="12298"/>
                  <a:pt x="12960" y="12329"/>
                </a:cubicBezTo>
                <a:cubicBezTo>
                  <a:pt x="12978" y="12376"/>
                  <a:pt x="12987" y="12423"/>
                  <a:pt x="12987" y="12485"/>
                </a:cubicBezTo>
                <a:cubicBezTo>
                  <a:pt x="12978" y="12500"/>
                  <a:pt x="12978" y="12516"/>
                  <a:pt x="12987" y="12531"/>
                </a:cubicBezTo>
                <a:cubicBezTo>
                  <a:pt x="13006" y="12594"/>
                  <a:pt x="13006" y="12671"/>
                  <a:pt x="13024" y="12733"/>
                </a:cubicBezTo>
                <a:cubicBezTo>
                  <a:pt x="13024" y="12749"/>
                  <a:pt x="13033" y="12780"/>
                  <a:pt x="13042" y="12796"/>
                </a:cubicBezTo>
                <a:cubicBezTo>
                  <a:pt x="13042" y="12827"/>
                  <a:pt x="13061" y="12827"/>
                  <a:pt x="13070" y="12827"/>
                </a:cubicBezTo>
                <a:cubicBezTo>
                  <a:pt x="13088" y="12827"/>
                  <a:pt x="13097" y="12827"/>
                  <a:pt x="13116" y="12827"/>
                </a:cubicBezTo>
                <a:cubicBezTo>
                  <a:pt x="13134" y="12827"/>
                  <a:pt x="13152" y="12811"/>
                  <a:pt x="13161" y="12796"/>
                </a:cubicBezTo>
                <a:cubicBezTo>
                  <a:pt x="13180" y="12749"/>
                  <a:pt x="13198" y="12749"/>
                  <a:pt x="13225" y="12749"/>
                </a:cubicBezTo>
                <a:cubicBezTo>
                  <a:pt x="13253" y="12749"/>
                  <a:pt x="13280" y="12749"/>
                  <a:pt x="13308" y="12718"/>
                </a:cubicBezTo>
                <a:cubicBezTo>
                  <a:pt x="13326" y="12702"/>
                  <a:pt x="13344" y="12687"/>
                  <a:pt x="13363" y="12687"/>
                </a:cubicBezTo>
                <a:cubicBezTo>
                  <a:pt x="13381" y="12687"/>
                  <a:pt x="13390" y="12671"/>
                  <a:pt x="13399" y="12656"/>
                </a:cubicBezTo>
                <a:cubicBezTo>
                  <a:pt x="13418" y="12625"/>
                  <a:pt x="13436" y="12609"/>
                  <a:pt x="13454" y="12594"/>
                </a:cubicBezTo>
                <a:cubicBezTo>
                  <a:pt x="13482" y="12578"/>
                  <a:pt x="13509" y="12578"/>
                  <a:pt x="13537" y="12547"/>
                </a:cubicBezTo>
                <a:cubicBezTo>
                  <a:pt x="13555" y="12547"/>
                  <a:pt x="13573" y="12516"/>
                  <a:pt x="13601" y="12500"/>
                </a:cubicBezTo>
                <a:cubicBezTo>
                  <a:pt x="13610" y="12500"/>
                  <a:pt x="13619" y="12485"/>
                  <a:pt x="13619" y="12469"/>
                </a:cubicBezTo>
                <a:cubicBezTo>
                  <a:pt x="13628" y="12423"/>
                  <a:pt x="13646" y="12392"/>
                  <a:pt x="13665" y="12376"/>
                </a:cubicBezTo>
                <a:cubicBezTo>
                  <a:pt x="13701" y="12360"/>
                  <a:pt x="13729" y="12345"/>
                  <a:pt x="13765" y="12345"/>
                </a:cubicBezTo>
                <a:cubicBezTo>
                  <a:pt x="13793" y="12329"/>
                  <a:pt x="13811" y="12314"/>
                  <a:pt x="13811" y="12267"/>
                </a:cubicBezTo>
                <a:cubicBezTo>
                  <a:pt x="13820" y="12252"/>
                  <a:pt x="13820" y="12236"/>
                  <a:pt x="13839" y="12236"/>
                </a:cubicBezTo>
                <a:cubicBezTo>
                  <a:pt x="13866" y="12221"/>
                  <a:pt x="13884" y="12205"/>
                  <a:pt x="13894" y="12143"/>
                </a:cubicBezTo>
                <a:cubicBezTo>
                  <a:pt x="13903" y="12127"/>
                  <a:pt x="13912" y="12112"/>
                  <a:pt x="13930" y="12112"/>
                </a:cubicBezTo>
                <a:cubicBezTo>
                  <a:pt x="13939" y="12096"/>
                  <a:pt x="13948" y="12096"/>
                  <a:pt x="13958" y="12096"/>
                </a:cubicBezTo>
                <a:cubicBezTo>
                  <a:pt x="13967" y="12081"/>
                  <a:pt x="13967" y="12065"/>
                  <a:pt x="13967" y="12065"/>
                </a:cubicBezTo>
                <a:cubicBezTo>
                  <a:pt x="13976" y="12034"/>
                  <a:pt x="13967" y="12003"/>
                  <a:pt x="13976" y="11972"/>
                </a:cubicBezTo>
                <a:cubicBezTo>
                  <a:pt x="13976" y="11956"/>
                  <a:pt x="13976" y="11941"/>
                  <a:pt x="13994" y="11925"/>
                </a:cubicBezTo>
                <a:cubicBezTo>
                  <a:pt x="14031" y="11879"/>
                  <a:pt x="14058" y="11817"/>
                  <a:pt x="14077" y="11739"/>
                </a:cubicBezTo>
                <a:cubicBezTo>
                  <a:pt x="14086" y="11708"/>
                  <a:pt x="14086" y="11677"/>
                  <a:pt x="14058" y="11646"/>
                </a:cubicBezTo>
                <a:cubicBezTo>
                  <a:pt x="14049" y="11615"/>
                  <a:pt x="14031" y="11584"/>
                  <a:pt x="14022" y="11552"/>
                </a:cubicBezTo>
                <a:cubicBezTo>
                  <a:pt x="14013" y="11537"/>
                  <a:pt x="14003" y="11521"/>
                  <a:pt x="13985" y="11506"/>
                </a:cubicBezTo>
                <a:cubicBezTo>
                  <a:pt x="13958" y="11506"/>
                  <a:pt x="13939" y="11506"/>
                  <a:pt x="13921" y="11490"/>
                </a:cubicBezTo>
                <a:cubicBezTo>
                  <a:pt x="13912" y="11490"/>
                  <a:pt x="13894" y="11475"/>
                  <a:pt x="13884" y="11459"/>
                </a:cubicBezTo>
                <a:cubicBezTo>
                  <a:pt x="13866" y="11428"/>
                  <a:pt x="13848" y="11397"/>
                  <a:pt x="13848" y="11350"/>
                </a:cubicBezTo>
                <a:cubicBezTo>
                  <a:pt x="13848" y="11304"/>
                  <a:pt x="13839" y="11257"/>
                  <a:pt x="13839" y="11226"/>
                </a:cubicBezTo>
                <a:cubicBezTo>
                  <a:pt x="13839" y="11226"/>
                  <a:pt x="13839" y="11211"/>
                  <a:pt x="13839" y="11211"/>
                </a:cubicBezTo>
                <a:cubicBezTo>
                  <a:pt x="13829" y="11211"/>
                  <a:pt x="13820" y="11211"/>
                  <a:pt x="13820" y="11226"/>
                </a:cubicBezTo>
                <a:cubicBezTo>
                  <a:pt x="13793" y="11273"/>
                  <a:pt x="13756" y="11335"/>
                  <a:pt x="13729" y="11397"/>
                </a:cubicBezTo>
                <a:cubicBezTo>
                  <a:pt x="13711" y="11444"/>
                  <a:pt x="13683" y="11475"/>
                  <a:pt x="13656" y="11459"/>
                </a:cubicBezTo>
                <a:cubicBezTo>
                  <a:pt x="13628" y="11459"/>
                  <a:pt x="13601" y="11459"/>
                  <a:pt x="13573" y="11475"/>
                </a:cubicBezTo>
                <a:cubicBezTo>
                  <a:pt x="13564" y="11490"/>
                  <a:pt x="13555" y="11475"/>
                  <a:pt x="13546" y="11459"/>
                </a:cubicBezTo>
                <a:cubicBezTo>
                  <a:pt x="13537" y="11444"/>
                  <a:pt x="13527" y="11428"/>
                  <a:pt x="13527" y="11413"/>
                </a:cubicBezTo>
                <a:cubicBezTo>
                  <a:pt x="13527" y="11366"/>
                  <a:pt x="13518" y="11319"/>
                  <a:pt x="13518" y="11273"/>
                </a:cubicBezTo>
                <a:cubicBezTo>
                  <a:pt x="13518" y="11257"/>
                  <a:pt x="13518" y="11257"/>
                  <a:pt x="13509" y="11242"/>
                </a:cubicBezTo>
                <a:cubicBezTo>
                  <a:pt x="13509" y="11242"/>
                  <a:pt x="13509" y="11226"/>
                  <a:pt x="13500" y="11226"/>
                </a:cubicBezTo>
                <a:cubicBezTo>
                  <a:pt x="13500" y="11226"/>
                  <a:pt x="13491" y="11242"/>
                  <a:pt x="13491" y="11242"/>
                </a:cubicBezTo>
                <a:cubicBezTo>
                  <a:pt x="13482" y="11257"/>
                  <a:pt x="13482" y="11273"/>
                  <a:pt x="13473" y="11288"/>
                </a:cubicBezTo>
                <a:cubicBezTo>
                  <a:pt x="13463" y="11304"/>
                  <a:pt x="13454" y="11304"/>
                  <a:pt x="13445" y="11288"/>
                </a:cubicBezTo>
                <a:cubicBezTo>
                  <a:pt x="13436" y="11273"/>
                  <a:pt x="13427" y="11242"/>
                  <a:pt x="13427" y="11211"/>
                </a:cubicBezTo>
                <a:cubicBezTo>
                  <a:pt x="13427" y="11164"/>
                  <a:pt x="13408" y="11133"/>
                  <a:pt x="13390" y="11102"/>
                </a:cubicBezTo>
                <a:cubicBezTo>
                  <a:pt x="13381" y="11071"/>
                  <a:pt x="13363" y="11055"/>
                  <a:pt x="13354" y="11024"/>
                </a:cubicBezTo>
                <a:cubicBezTo>
                  <a:pt x="13344" y="11024"/>
                  <a:pt x="13335" y="11009"/>
                  <a:pt x="13335" y="11009"/>
                </a:cubicBezTo>
                <a:cubicBezTo>
                  <a:pt x="13317" y="10962"/>
                  <a:pt x="13299" y="10915"/>
                  <a:pt x="13289" y="10869"/>
                </a:cubicBezTo>
                <a:cubicBezTo>
                  <a:pt x="13280" y="10853"/>
                  <a:pt x="13289" y="10838"/>
                  <a:pt x="13289" y="10822"/>
                </a:cubicBezTo>
                <a:cubicBezTo>
                  <a:pt x="13289" y="10807"/>
                  <a:pt x="13289" y="10791"/>
                  <a:pt x="13289" y="10775"/>
                </a:cubicBezTo>
                <a:cubicBezTo>
                  <a:pt x="13299" y="10760"/>
                  <a:pt x="13299" y="10760"/>
                  <a:pt x="13308" y="10760"/>
                </a:cubicBezTo>
                <a:cubicBezTo>
                  <a:pt x="13317" y="10744"/>
                  <a:pt x="13335" y="10744"/>
                  <a:pt x="13354" y="10744"/>
                </a:cubicBezTo>
                <a:cubicBezTo>
                  <a:pt x="13363" y="10744"/>
                  <a:pt x="13381" y="10744"/>
                  <a:pt x="13399" y="10760"/>
                </a:cubicBezTo>
                <a:cubicBezTo>
                  <a:pt x="13408" y="10775"/>
                  <a:pt x="13408" y="10791"/>
                  <a:pt x="13418" y="10807"/>
                </a:cubicBezTo>
                <a:cubicBezTo>
                  <a:pt x="13436" y="10869"/>
                  <a:pt x="13463" y="10915"/>
                  <a:pt x="13482" y="10977"/>
                </a:cubicBezTo>
                <a:cubicBezTo>
                  <a:pt x="13491" y="10993"/>
                  <a:pt x="13500" y="11009"/>
                  <a:pt x="13518" y="11024"/>
                </a:cubicBezTo>
                <a:cubicBezTo>
                  <a:pt x="13527" y="11024"/>
                  <a:pt x="13527" y="11024"/>
                  <a:pt x="13537" y="11024"/>
                </a:cubicBezTo>
                <a:cubicBezTo>
                  <a:pt x="13555" y="11040"/>
                  <a:pt x="13573" y="11055"/>
                  <a:pt x="13582" y="11071"/>
                </a:cubicBezTo>
                <a:cubicBezTo>
                  <a:pt x="13592" y="11102"/>
                  <a:pt x="13610" y="11102"/>
                  <a:pt x="13619" y="11117"/>
                </a:cubicBezTo>
                <a:cubicBezTo>
                  <a:pt x="13646" y="11148"/>
                  <a:pt x="13683" y="11164"/>
                  <a:pt x="13720" y="11179"/>
                </a:cubicBezTo>
                <a:cubicBezTo>
                  <a:pt x="13729" y="11179"/>
                  <a:pt x="13738" y="11179"/>
                  <a:pt x="13756" y="11164"/>
                </a:cubicBezTo>
                <a:cubicBezTo>
                  <a:pt x="13775" y="11148"/>
                  <a:pt x="13793" y="11133"/>
                  <a:pt x="13811" y="11117"/>
                </a:cubicBezTo>
                <a:cubicBezTo>
                  <a:pt x="13839" y="11102"/>
                  <a:pt x="13857" y="11117"/>
                  <a:pt x="13866" y="11148"/>
                </a:cubicBezTo>
                <a:cubicBezTo>
                  <a:pt x="13875" y="11179"/>
                  <a:pt x="13884" y="11211"/>
                  <a:pt x="13884" y="11242"/>
                </a:cubicBezTo>
                <a:cubicBezTo>
                  <a:pt x="13894" y="11273"/>
                  <a:pt x="13912" y="11273"/>
                  <a:pt x="13921" y="11288"/>
                </a:cubicBezTo>
                <a:cubicBezTo>
                  <a:pt x="14003" y="11288"/>
                  <a:pt x="14077" y="11319"/>
                  <a:pt x="14150" y="11335"/>
                </a:cubicBezTo>
                <a:cubicBezTo>
                  <a:pt x="14177" y="11350"/>
                  <a:pt x="14196" y="11350"/>
                  <a:pt x="14223" y="11350"/>
                </a:cubicBezTo>
                <a:cubicBezTo>
                  <a:pt x="14269" y="11335"/>
                  <a:pt x="14315" y="11319"/>
                  <a:pt x="14360" y="11335"/>
                </a:cubicBezTo>
                <a:cubicBezTo>
                  <a:pt x="14369" y="11335"/>
                  <a:pt x="14379" y="11335"/>
                  <a:pt x="14388" y="11319"/>
                </a:cubicBezTo>
                <a:cubicBezTo>
                  <a:pt x="14424" y="11304"/>
                  <a:pt x="14452" y="11304"/>
                  <a:pt x="14488" y="11304"/>
                </a:cubicBezTo>
                <a:cubicBezTo>
                  <a:pt x="14498" y="11304"/>
                  <a:pt x="14507" y="11319"/>
                  <a:pt x="14516" y="11335"/>
                </a:cubicBezTo>
                <a:cubicBezTo>
                  <a:pt x="14516" y="11350"/>
                  <a:pt x="14525" y="11366"/>
                  <a:pt x="14534" y="11382"/>
                </a:cubicBezTo>
                <a:cubicBezTo>
                  <a:pt x="14543" y="11382"/>
                  <a:pt x="14553" y="11413"/>
                  <a:pt x="14553" y="11428"/>
                </a:cubicBezTo>
                <a:cubicBezTo>
                  <a:pt x="14562" y="11475"/>
                  <a:pt x="14580" y="11506"/>
                  <a:pt x="14607" y="11506"/>
                </a:cubicBezTo>
                <a:cubicBezTo>
                  <a:pt x="14626" y="11506"/>
                  <a:pt x="14635" y="11537"/>
                  <a:pt x="14653" y="11568"/>
                </a:cubicBezTo>
                <a:cubicBezTo>
                  <a:pt x="14672" y="11615"/>
                  <a:pt x="14699" y="11630"/>
                  <a:pt x="14736" y="11630"/>
                </a:cubicBezTo>
                <a:cubicBezTo>
                  <a:pt x="14736" y="11630"/>
                  <a:pt x="14745" y="11630"/>
                  <a:pt x="14754" y="11630"/>
                </a:cubicBezTo>
                <a:cubicBezTo>
                  <a:pt x="14754" y="11630"/>
                  <a:pt x="14754" y="11630"/>
                  <a:pt x="14754" y="11630"/>
                </a:cubicBezTo>
                <a:cubicBezTo>
                  <a:pt x="14754" y="11630"/>
                  <a:pt x="14754" y="11630"/>
                  <a:pt x="14754" y="11630"/>
                </a:cubicBezTo>
                <a:cubicBezTo>
                  <a:pt x="14754" y="11630"/>
                  <a:pt x="14754" y="11630"/>
                  <a:pt x="14754" y="11630"/>
                </a:cubicBezTo>
                <a:cubicBezTo>
                  <a:pt x="14754" y="11630"/>
                  <a:pt x="14754" y="11630"/>
                  <a:pt x="14754" y="11630"/>
                </a:cubicBezTo>
                <a:cubicBezTo>
                  <a:pt x="14745" y="11661"/>
                  <a:pt x="14726" y="11677"/>
                  <a:pt x="14699" y="11661"/>
                </a:cubicBezTo>
                <a:cubicBezTo>
                  <a:pt x="14699" y="11661"/>
                  <a:pt x="14690" y="11677"/>
                  <a:pt x="14690" y="11677"/>
                </a:cubicBezTo>
                <a:cubicBezTo>
                  <a:pt x="14690" y="11677"/>
                  <a:pt x="14690" y="11692"/>
                  <a:pt x="14690" y="11692"/>
                </a:cubicBezTo>
                <a:cubicBezTo>
                  <a:pt x="14717" y="11739"/>
                  <a:pt x="14736" y="11786"/>
                  <a:pt x="14763" y="11817"/>
                </a:cubicBezTo>
                <a:cubicBezTo>
                  <a:pt x="14809" y="11894"/>
                  <a:pt x="14827" y="11894"/>
                  <a:pt x="14882" y="11832"/>
                </a:cubicBezTo>
                <a:cubicBezTo>
                  <a:pt x="14900" y="11817"/>
                  <a:pt x="14919" y="11786"/>
                  <a:pt x="14919" y="11739"/>
                </a:cubicBezTo>
                <a:cubicBezTo>
                  <a:pt x="14919" y="11739"/>
                  <a:pt x="14919" y="11739"/>
                  <a:pt x="14919" y="11739"/>
                </a:cubicBezTo>
                <a:cubicBezTo>
                  <a:pt x="14919" y="11739"/>
                  <a:pt x="14919" y="11739"/>
                  <a:pt x="14919" y="11739"/>
                </a:cubicBezTo>
                <a:cubicBezTo>
                  <a:pt x="14919" y="11739"/>
                  <a:pt x="14919" y="11739"/>
                  <a:pt x="14919" y="11739"/>
                </a:cubicBezTo>
                <a:cubicBezTo>
                  <a:pt x="14919" y="11739"/>
                  <a:pt x="14919" y="11739"/>
                  <a:pt x="14919" y="11739"/>
                </a:cubicBezTo>
                <a:cubicBezTo>
                  <a:pt x="14919" y="11739"/>
                  <a:pt x="14919" y="11754"/>
                  <a:pt x="14919" y="11754"/>
                </a:cubicBezTo>
                <a:cubicBezTo>
                  <a:pt x="14937" y="11817"/>
                  <a:pt x="14946" y="11863"/>
                  <a:pt x="14946" y="11925"/>
                </a:cubicBezTo>
                <a:cubicBezTo>
                  <a:pt x="14946" y="11956"/>
                  <a:pt x="14946" y="11988"/>
                  <a:pt x="14946" y="12019"/>
                </a:cubicBezTo>
                <a:cubicBezTo>
                  <a:pt x="14964" y="12081"/>
                  <a:pt x="14974" y="12143"/>
                  <a:pt x="14983" y="12205"/>
                </a:cubicBezTo>
                <a:cubicBezTo>
                  <a:pt x="14992" y="12283"/>
                  <a:pt x="15010" y="12329"/>
                  <a:pt x="15010" y="12407"/>
                </a:cubicBezTo>
                <a:cubicBezTo>
                  <a:pt x="15010" y="12423"/>
                  <a:pt x="15019" y="12423"/>
                  <a:pt x="15019" y="12438"/>
                </a:cubicBezTo>
                <a:cubicBezTo>
                  <a:pt x="15038" y="12485"/>
                  <a:pt x="15047" y="12516"/>
                  <a:pt x="15065" y="12563"/>
                </a:cubicBezTo>
                <a:cubicBezTo>
                  <a:pt x="15083" y="12609"/>
                  <a:pt x="15093" y="12656"/>
                  <a:pt x="15102" y="12702"/>
                </a:cubicBezTo>
                <a:cubicBezTo>
                  <a:pt x="15111" y="12733"/>
                  <a:pt x="15111" y="12765"/>
                  <a:pt x="15120" y="12780"/>
                </a:cubicBezTo>
                <a:cubicBezTo>
                  <a:pt x="15129" y="12842"/>
                  <a:pt x="15138" y="12889"/>
                  <a:pt x="15166" y="12920"/>
                </a:cubicBezTo>
                <a:cubicBezTo>
                  <a:pt x="15175" y="12951"/>
                  <a:pt x="15184" y="12982"/>
                  <a:pt x="15193" y="12998"/>
                </a:cubicBezTo>
                <a:cubicBezTo>
                  <a:pt x="15212" y="13060"/>
                  <a:pt x="15230" y="13122"/>
                  <a:pt x="15239" y="13200"/>
                </a:cubicBezTo>
                <a:cubicBezTo>
                  <a:pt x="15239" y="13231"/>
                  <a:pt x="15248" y="13277"/>
                  <a:pt x="15266" y="13308"/>
                </a:cubicBezTo>
                <a:cubicBezTo>
                  <a:pt x="15276" y="13324"/>
                  <a:pt x="15276" y="13324"/>
                  <a:pt x="15285" y="13339"/>
                </a:cubicBezTo>
                <a:cubicBezTo>
                  <a:pt x="15303" y="13371"/>
                  <a:pt x="15340" y="13371"/>
                  <a:pt x="15349" y="13324"/>
                </a:cubicBezTo>
                <a:cubicBezTo>
                  <a:pt x="15358" y="13324"/>
                  <a:pt x="15358" y="13308"/>
                  <a:pt x="15367" y="13293"/>
                </a:cubicBezTo>
                <a:cubicBezTo>
                  <a:pt x="15367" y="13277"/>
                  <a:pt x="15376" y="13262"/>
                  <a:pt x="15395" y="13246"/>
                </a:cubicBezTo>
                <a:cubicBezTo>
                  <a:pt x="15404" y="13231"/>
                  <a:pt x="15413" y="13215"/>
                  <a:pt x="15422" y="13184"/>
                </a:cubicBezTo>
                <a:cubicBezTo>
                  <a:pt x="15431" y="13153"/>
                  <a:pt x="15440" y="13122"/>
                  <a:pt x="15459" y="13106"/>
                </a:cubicBezTo>
                <a:cubicBezTo>
                  <a:pt x="15477" y="13091"/>
                  <a:pt x="15477" y="13075"/>
                  <a:pt x="15477" y="13044"/>
                </a:cubicBezTo>
                <a:cubicBezTo>
                  <a:pt x="15477" y="13029"/>
                  <a:pt x="15468" y="12998"/>
                  <a:pt x="15468" y="12982"/>
                </a:cubicBezTo>
                <a:cubicBezTo>
                  <a:pt x="15468" y="12951"/>
                  <a:pt x="15468" y="12920"/>
                  <a:pt x="15477" y="12904"/>
                </a:cubicBezTo>
                <a:cubicBezTo>
                  <a:pt x="15477" y="12889"/>
                  <a:pt x="15477" y="12873"/>
                  <a:pt x="15486" y="12858"/>
                </a:cubicBezTo>
                <a:cubicBezTo>
                  <a:pt x="15495" y="12811"/>
                  <a:pt x="15495" y="12780"/>
                  <a:pt x="15486" y="12733"/>
                </a:cubicBezTo>
                <a:cubicBezTo>
                  <a:pt x="15477" y="12718"/>
                  <a:pt x="15477" y="12687"/>
                  <a:pt x="15477" y="12671"/>
                </a:cubicBezTo>
                <a:cubicBezTo>
                  <a:pt x="15477" y="12625"/>
                  <a:pt x="15477" y="12563"/>
                  <a:pt x="15477" y="12516"/>
                </a:cubicBezTo>
                <a:cubicBezTo>
                  <a:pt x="15477" y="12485"/>
                  <a:pt x="15486" y="12469"/>
                  <a:pt x="15504" y="12454"/>
                </a:cubicBezTo>
                <a:cubicBezTo>
                  <a:pt x="15514" y="12454"/>
                  <a:pt x="15523" y="12454"/>
                  <a:pt x="15532" y="12454"/>
                </a:cubicBezTo>
                <a:cubicBezTo>
                  <a:pt x="15541" y="12407"/>
                  <a:pt x="15568" y="12392"/>
                  <a:pt x="15587" y="12376"/>
                </a:cubicBezTo>
                <a:cubicBezTo>
                  <a:pt x="15596" y="12376"/>
                  <a:pt x="15605" y="12360"/>
                  <a:pt x="15605" y="12345"/>
                </a:cubicBezTo>
                <a:cubicBezTo>
                  <a:pt x="15614" y="12314"/>
                  <a:pt x="15614" y="12298"/>
                  <a:pt x="15623" y="12283"/>
                </a:cubicBezTo>
                <a:cubicBezTo>
                  <a:pt x="15660" y="12252"/>
                  <a:pt x="15678" y="12190"/>
                  <a:pt x="15706" y="12158"/>
                </a:cubicBezTo>
                <a:cubicBezTo>
                  <a:pt x="15724" y="12143"/>
                  <a:pt x="15733" y="12127"/>
                  <a:pt x="15742" y="12096"/>
                </a:cubicBezTo>
                <a:cubicBezTo>
                  <a:pt x="15752" y="12065"/>
                  <a:pt x="15761" y="12050"/>
                  <a:pt x="15779" y="12019"/>
                </a:cubicBezTo>
                <a:cubicBezTo>
                  <a:pt x="15788" y="12003"/>
                  <a:pt x="15797" y="12003"/>
                  <a:pt x="15806" y="11988"/>
                </a:cubicBezTo>
                <a:cubicBezTo>
                  <a:pt x="15852" y="11956"/>
                  <a:pt x="15880" y="11894"/>
                  <a:pt x="15880" y="11817"/>
                </a:cubicBezTo>
                <a:cubicBezTo>
                  <a:pt x="15880" y="11786"/>
                  <a:pt x="15898" y="11770"/>
                  <a:pt x="15907" y="11754"/>
                </a:cubicBezTo>
                <a:cubicBezTo>
                  <a:pt x="15925" y="11739"/>
                  <a:pt x="15944" y="11739"/>
                  <a:pt x="15971" y="11739"/>
                </a:cubicBezTo>
                <a:cubicBezTo>
                  <a:pt x="16017" y="11739"/>
                  <a:pt x="16063" y="11723"/>
                  <a:pt x="16108" y="11677"/>
                </a:cubicBezTo>
                <a:cubicBezTo>
                  <a:pt x="16118" y="11661"/>
                  <a:pt x="16145" y="11661"/>
                  <a:pt x="16163" y="11630"/>
                </a:cubicBezTo>
                <a:cubicBezTo>
                  <a:pt x="16163" y="11630"/>
                  <a:pt x="16173" y="11630"/>
                  <a:pt x="16173" y="11646"/>
                </a:cubicBezTo>
                <a:cubicBezTo>
                  <a:pt x="16182" y="11661"/>
                  <a:pt x="16182" y="11692"/>
                  <a:pt x="16191" y="11723"/>
                </a:cubicBezTo>
                <a:cubicBezTo>
                  <a:pt x="16209" y="11817"/>
                  <a:pt x="16237" y="11879"/>
                  <a:pt x="16282" y="11925"/>
                </a:cubicBezTo>
                <a:cubicBezTo>
                  <a:pt x="16292" y="11925"/>
                  <a:pt x="16301" y="11941"/>
                  <a:pt x="16310" y="11941"/>
                </a:cubicBezTo>
                <a:cubicBezTo>
                  <a:pt x="16319" y="11956"/>
                  <a:pt x="16319" y="11972"/>
                  <a:pt x="16319" y="12003"/>
                </a:cubicBezTo>
                <a:cubicBezTo>
                  <a:pt x="16310" y="12050"/>
                  <a:pt x="16319" y="12050"/>
                  <a:pt x="16337" y="12081"/>
                </a:cubicBezTo>
                <a:cubicBezTo>
                  <a:pt x="16356" y="12081"/>
                  <a:pt x="16365" y="12096"/>
                  <a:pt x="16374" y="12127"/>
                </a:cubicBezTo>
                <a:cubicBezTo>
                  <a:pt x="16374" y="12127"/>
                  <a:pt x="16374" y="12127"/>
                  <a:pt x="16374" y="12143"/>
                </a:cubicBezTo>
                <a:cubicBezTo>
                  <a:pt x="16392" y="12190"/>
                  <a:pt x="16401" y="12252"/>
                  <a:pt x="16392" y="12314"/>
                </a:cubicBezTo>
                <a:cubicBezTo>
                  <a:pt x="16383" y="12345"/>
                  <a:pt x="16392" y="12360"/>
                  <a:pt x="16392" y="12392"/>
                </a:cubicBezTo>
                <a:cubicBezTo>
                  <a:pt x="16392" y="12407"/>
                  <a:pt x="16411" y="12438"/>
                  <a:pt x="16420" y="12438"/>
                </a:cubicBezTo>
                <a:cubicBezTo>
                  <a:pt x="16447" y="12423"/>
                  <a:pt x="16475" y="12423"/>
                  <a:pt x="16502" y="12392"/>
                </a:cubicBezTo>
                <a:cubicBezTo>
                  <a:pt x="16520" y="12376"/>
                  <a:pt x="16539" y="12345"/>
                  <a:pt x="16557" y="12329"/>
                </a:cubicBezTo>
                <a:close/>
                <a:moveTo>
                  <a:pt x="17939" y="10371"/>
                </a:moveTo>
                <a:cubicBezTo>
                  <a:pt x="17948" y="10371"/>
                  <a:pt x="17948" y="10371"/>
                  <a:pt x="17948" y="10387"/>
                </a:cubicBezTo>
                <a:cubicBezTo>
                  <a:pt x="17948" y="10387"/>
                  <a:pt x="17948" y="10387"/>
                  <a:pt x="17948" y="10403"/>
                </a:cubicBezTo>
                <a:cubicBezTo>
                  <a:pt x="17948" y="10403"/>
                  <a:pt x="17948" y="10403"/>
                  <a:pt x="17948" y="10403"/>
                </a:cubicBezTo>
                <a:cubicBezTo>
                  <a:pt x="17948" y="10403"/>
                  <a:pt x="17948" y="10403"/>
                  <a:pt x="17948" y="10403"/>
                </a:cubicBezTo>
                <a:cubicBezTo>
                  <a:pt x="17948" y="10403"/>
                  <a:pt x="17948" y="10403"/>
                  <a:pt x="17948" y="10403"/>
                </a:cubicBezTo>
                <a:cubicBezTo>
                  <a:pt x="17948" y="10403"/>
                  <a:pt x="17948" y="10403"/>
                  <a:pt x="17948" y="10403"/>
                </a:cubicBezTo>
                <a:cubicBezTo>
                  <a:pt x="17939" y="10403"/>
                  <a:pt x="17939" y="10387"/>
                  <a:pt x="17939" y="10387"/>
                </a:cubicBezTo>
                <a:cubicBezTo>
                  <a:pt x="17930" y="10387"/>
                  <a:pt x="17939" y="10371"/>
                  <a:pt x="17939" y="10371"/>
                </a:cubicBezTo>
                <a:close/>
                <a:moveTo>
                  <a:pt x="17802" y="10076"/>
                </a:moveTo>
                <a:cubicBezTo>
                  <a:pt x="17811" y="10092"/>
                  <a:pt x="17811" y="10092"/>
                  <a:pt x="17811" y="10092"/>
                </a:cubicBezTo>
                <a:cubicBezTo>
                  <a:pt x="17811" y="10092"/>
                  <a:pt x="17811" y="10092"/>
                  <a:pt x="17802" y="10092"/>
                </a:cubicBezTo>
                <a:cubicBezTo>
                  <a:pt x="17802" y="10092"/>
                  <a:pt x="17802" y="10092"/>
                  <a:pt x="17802" y="10092"/>
                </a:cubicBezTo>
                <a:cubicBezTo>
                  <a:pt x="17793" y="10092"/>
                  <a:pt x="17802" y="10076"/>
                  <a:pt x="17802" y="10076"/>
                </a:cubicBezTo>
                <a:close/>
                <a:moveTo>
                  <a:pt x="17728" y="10698"/>
                </a:moveTo>
                <a:cubicBezTo>
                  <a:pt x="17728" y="10698"/>
                  <a:pt x="17728" y="10698"/>
                  <a:pt x="17728" y="10698"/>
                </a:cubicBezTo>
                <a:cubicBezTo>
                  <a:pt x="17738" y="10698"/>
                  <a:pt x="17738" y="10713"/>
                  <a:pt x="17738" y="10729"/>
                </a:cubicBezTo>
                <a:cubicBezTo>
                  <a:pt x="17738" y="10729"/>
                  <a:pt x="17728" y="10729"/>
                  <a:pt x="17728" y="10729"/>
                </a:cubicBezTo>
                <a:cubicBezTo>
                  <a:pt x="17728" y="10713"/>
                  <a:pt x="17728" y="10713"/>
                  <a:pt x="17719" y="10698"/>
                </a:cubicBezTo>
                <a:cubicBezTo>
                  <a:pt x="17719" y="10698"/>
                  <a:pt x="17728" y="10698"/>
                  <a:pt x="17728" y="10698"/>
                </a:cubicBezTo>
                <a:close/>
                <a:moveTo>
                  <a:pt x="18424" y="8087"/>
                </a:moveTo>
                <a:cubicBezTo>
                  <a:pt x="18424" y="8087"/>
                  <a:pt x="18442" y="8103"/>
                  <a:pt x="18442" y="8103"/>
                </a:cubicBezTo>
                <a:cubicBezTo>
                  <a:pt x="18442" y="8118"/>
                  <a:pt x="18442" y="8134"/>
                  <a:pt x="18442" y="8149"/>
                </a:cubicBezTo>
                <a:cubicBezTo>
                  <a:pt x="18442" y="8149"/>
                  <a:pt x="18433" y="8165"/>
                  <a:pt x="18433" y="8180"/>
                </a:cubicBezTo>
                <a:cubicBezTo>
                  <a:pt x="18433" y="8180"/>
                  <a:pt x="18424" y="8180"/>
                  <a:pt x="18424" y="8180"/>
                </a:cubicBezTo>
                <a:cubicBezTo>
                  <a:pt x="18415" y="8165"/>
                  <a:pt x="18406" y="8149"/>
                  <a:pt x="18406" y="8118"/>
                </a:cubicBezTo>
                <a:cubicBezTo>
                  <a:pt x="18406" y="8103"/>
                  <a:pt x="18415" y="8087"/>
                  <a:pt x="18424" y="8087"/>
                </a:cubicBezTo>
                <a:close/>
                <a:moveTo>
                  <a:pt x="19843" y="3006"/>
                </a:moveTo>
                <a:cubicBezTo>
                  <a:pt x="19852" y="3006"/>
                  <a:pt x="19861" y="2990"/>
                  <a:pt x="19870" y="2990"/>
                </a:cubicBezTo>
                <a:cubicBezTo>
                  <a:pt x="19870" y="2990"/>
                  <a:pt x="19879" y="2990"/>
                  <a:pt x="19879" y="2990"/>
                </a:cubicBezTo>
                <a:cubicBezTo>
                  <a:pt x="19879" y="3006"/>
                  <a:pt x="19879" y="3006"/>
                  <a:pt x="19879" y="3006"/>
                </a:cubicBezTo>
                <a:cubicBezTo>
                  <a:pt x="19870" y="3021"/>
                  <a:pt x="19861" y="3037"/>
                  <a:pt x="19852" y="3037"/>
                </a:cubicBezTo>
                <a:cubicBezTo>
                  <a:pt x="19852" y="3037"/>
                  <a:pt x="19843" y="3037"/>
                  <a:pt x="19834" y="3021"/>
                </a:cubicBezTo>
                <a:cubicBezTo>
                  <a:pt x="19834" y="3006"/>
                  <a:pt x="19834" y="3006"/>
                  <a:pt x="19843" y="3006"/>
                </a:cubicBezTo>
                <a:close/>
                <a:moveTo>
                  <a:pt x="18497" y="2213"/>
                </a:moveTo>
                <a:cubicBezTo>
                  <a:pt x="18497" y="2213"/>
                  <a:pt x="18497" y="2213"/>
                  <a:pt x="18497" y="2213"/>
                </a:cubicBezTo>
                <a:cubicBezTo>
                  <a:pt x="18506" y="2213"/>
                  <a:pt x="18506" y="2213"/>
                  <a:pt x="18506" y="2229"/>
                </a:cubicBezTo>
                <a:cubicBezTo>
                  <a:pt x="18506" y="2229"/>
                  <a:pt x="18506" y="2229"/>
                  <a:pt x="18506" y="2229"/>
                </a:cubicBezTo>
                <a:cubicBezTo>
                  <a:pt x="18497" y="2229"/>
                  <a:pt x="18497" y="2213"/>
                  <a:pt x="18497" y="2213"/>
                </a:cubicBezTo>
                <a:cubicBezTo>
                  <a:pt x="18497" y="2213"/>
                  <a:pt x="18497" y="2213"/>
                  <a:pt x="18497" y="2213"/>
                </a:cubicBezTo>
                <a:cubicBezTo>
                  <a:pt x="18488" y="2213"/>
                  <a:pt x="18488" y="2213"/>
                  <a:pt x="18488" y="2198"/>
                </a:cubicBezTo>
                <a:cubicBezTo>
                  <a:pt x="18488" y="2198"/>
                  <a:pt x="18497" y="2213"/>
                  <a:pt x="18497" y="2213"/>
                </a:cubicBezTo>
                <a:close/>
                <a:moveTo>
                  <a:pt x="17774" y="6487"/>
                </a:moveTo>
                <a:cubicBezTo>
                  <a:pt x="17774" y="6471"/>
                  <a:pt x="17774" y="6471"/>
                  <a:pt x="17774" y="6471"/>
                </a:cubicBezTo>
                <a:cubicBezTo>
                  <a:pt x="17783" y="6471"/>
                  <a:pt x="17783" y="6471"/>
                  <a:pt x="17783" y="6471"/>
                </a:cubicBezTo>
                <a:cubicBezTo>
                  <a:pt x="17783" y="6471"/>
                  <a:pt x="17783" y="6471"/>
                  <a:pt x="17783" y="6471"/>
                </a:cubicBezTo>
                <a:cubicBezTo>
                  <a:pt x="17783" y="6471"/>
                  <a:pt x="17783" y="6471"/>
                  <a:pt x="17774" y="6471"/>
                </a:cubicBezTo>
                <a:cubicBezTo>
                  <a:pt x="17774" y="6487"/>
                  <a:pt x="17774" y="6487"/>
                  <a:pt x="17774" y="6487"/>
                </a:cubicBezTo>
                <a:cubicBezTo>
                  <a:pt x="17765" y="6487"/>
                  <a:pt x="17765" y="6487"/>
                  <a:pt x="17765" y="6487"/>
                </a:cubicBezTo>
                <a:lnTo>
                  <a:pt x="17774" y="6487"/>
                </a:lnTo>
                <a:close/>
                <a:moveTo>
                  <a:pt x="17454" y="10729"/>
                </a:moveTo>
                <a:cubicBezTo>
                  <a:pt x="17454" y="10729"/>
                  <a:pt x="17454" y="10729"/>
                  <a:pt x="17454" y="10729"/>
                </a:cubicBezTo>
                <a:cubicBezTo>
                  <a:pt x="17463" y="10729"/>
                  <a:pt x="17472" y="10729"/>
                  <a:pt x="17481" y="10713"/>
                </a:cubicBezTo>
                <a:cubicBezTo>
                  <a:pt x="17491" y="10713"/>
                  <a:pt x="17491" y="10713"/>
                  <a:pt x="17491" y="10729"/>
                </a:cubicBezTo>
                <a:cubicBezTo>
                  <a:pt x="17491" y="10729"/>
                  <a:pt x="17491" y="10744"/>
                  <a:pt x="17481" y="10744"/>
                </a:cubicBezTo>
                <a:cubicBezTo>
                  <a:pt x="17472" y="10760"/>
                  <a:pt x="17463" y="10744"/>
                  <a:pt x="17454" y="10729"/>
                </a:cubicBezTo>
                <a:cubicBezTo>
                  <a:pt x="17454" y="10729"/>
                  <a:pt x="17454" y="10729"/>
                  <a:pt x="17445" y="10729"/>
                </a:cubicBezTo>
                <a:cubicBezTo>
                  <a:pt x="17445" y="10729"/>
                  <a:pt x="17445" y="10729"/>
                  <a:pt x="17445" y="10729"/>
                </a:cubicBezTo>
                <a:cubicBezTo>
                  <a:pt x="17454" y="10729"/>
                  <a:pt x="17454" y="10729"/>
                  <a:pt x="17454" y="10729"/>
                </a:cubicBezTo>
                <a:close/>
                <a:moveTo>
                  <a:pt x="17417" y="1965"/>
                </a:moveTo>
                <a:cubicBezTo>
                  <a:pt x="17417" y="1949"/>
                  <a:pt x="17417" y="1949"/>
                  <a:pt x="17417" y="1949"/>
                </a:cubicBezTo>
                <a:cubicBezTo>
                  <a:pt x="17417" y="1965"/>
                  <a:pt x="17417" y="1965"/>
                  <a:pt x="17417" y="1965"/>
                </a:cubicBezTo>
                <a:cubicBezTo>
                  <a:pt x="17417" y="1965"/>
                  <a:pt x="17417" y="1965"/>
                  <a:pt x="17417" y="1965"/>
                </a:cubicBezTo>
                <a:cubicBezTo>
                  <a:pt x="17436" y="1980"/>
                  <a:pt x="17436" y="1996"/>
                  <a:pt x="17436" y="2011"/>
                </a:cubicBezTo>
                <a:cubicBezTo>
                  <a:pt x="17436" y="2027"/>
                  <a:pt x="17426" y="2042"/>
                  <a:pt x="17426" y="2058"/>
                </a:cubicBezTo>
                <a:cubicBezTo>
                  <a:pt x="17426" y="2058"/>
                  <a:pt x="17417" y="2058"/>
                  <a:pt x="17417" y="2058"/>
                </a:cubicBezTo>
                <a:cubicBezTo>
                  <a:pt x="17417" y="2058"/>
                  <a:pt x="17417" y="2058"/>
                  <a:pt x="17417" y="2058"/>
                </a:cubicBezTo>
                <a:cubicBezTo>
                  <a:pt x="17417" y="2027"/>
                  <a:pt x="17417" y="1996"/>
                  <a:pt x="17417" y="1965"/>
                </a:cubicBezTo>
                <a:cubicBezTo>
                  <a:pt x="17417" y="1965"/>
                  <a:pt x="17417" y="1965"/>
                  <a:pt x="17417" y="1965"/>
                </a:cubicBezTo>
                <a:close/>
                <a:moveTo>
                  <a:pt x="17344" y="7621"/>
                </a:moveTo>
                <a:cubicBezTo>
                  <a:pt x="17344" y="7621"/>
                  <a:pt x="17344" y="7621"/>
                  <a:pt x="17344" y="7621"/>
                </a:cubicBezTo>
                <a:cubicBezTo>
                  <a:pt x="17344" y="7605"/>
                  <a:pt x="17344" y="7605"/>
                  <a:pt x="17344" y="7590"/>
                </a:cubicBezTo>
                <a:cubicBezTo>
                  <a:pt x="17344" y="7590"/>
                  <a:pt x="17353" y="7605"/>
                  <a:pt x="17353" y="7605"/>
                </a:cubicBezTo>
                <a:cubicBezTo>
                  <a:pt x="17353" y="7605"/>
                  <a:pt x="17344" y="7621"/>
                  <a:pt x="17344" y="7621"/>
                </a:cubicBezTo>
                <a:close/>
                <a:moveTo>
                  <a:pt x="17353" y="1887"/>
                </a:moveTo>
                <a:cubicBezTo>
                  <a:pt x="17353" y="1887"/>
                  <a:pt x="17362" y="1902"/>
                  <a:pt x="17362" y="1902"/>
                </a:cubicBezTo>
                <a:cubicBezTo>
                  <a:pt x="17362" y="1902"/>
                  <a:pt x="17362" y="1902"/>
                  <a:pt x="17362" y="1902"/>
                </a:cubicBezTo>
                <a:cubicBezTo>
                  <a:pt x="17353" y="1918"/>
                  <a:pt x="17353" y="1933"/>
                  <a:pt x="17344" y="1933"/>
                </a:cubicBezTo>
                <a:cubicBezTo>
                  <a:pt x="17344" y="1933"/>
                  <a:pt x="17344" y="1933"/>
                  <a:pt x="17335" y="1949"/>
                </a:cubicBezTo>
                <a:cubicBezTo>
                  <a:pt x="17335" y="1949"/>
                  <a:pt x="17326" y="1933"/>
                  <a:pt x="17326" y="1933"/>
                </a:cubicBezTo>
                <a:cubicBezTo>
                  <a:pt x="17326" y="1902"/>
                  <a:pt x="17335" y="1887"/>
                  <a:pt x="17353" y="1887"/>
                </a:cubicBezTo>
                <a:close/>
                <a:moveTo>
                  <a:pt x="17088" y="2369"/>
                </a:moveTo>
                <a:cubicBezTo>
                  <a:pt x="17097" y="2369"/>
                  <a:pt x="17106" y="2384"/>
                  <a:pt x="17115" y="2384"/>
                </a:cubicBezTo>
                <a:cubicBezTo>
                  <a:pt x="17115" y="2384"/>
                  <a:pt x="17115" y="2384"/>
                  <a:pt x="17115" y="2400"/>
                </a:cubicBezTo>
                <a:cubicBezTo>
                  <a:pt x="17115" y="2400"/>
                  <a:pt x="17115" y="2415"/>
                  <a:pt x="17106" y="2415"/>
                </a:cubicBezTo>
                <a:cubicBezTo>
                  <a:pt x="17097" y="2415"/>
                  <a:pt x="17088" y="2415"/>
                  <a:pt x="17079" y="2384"/>
                </a:cubicBezTo>
                <a:cubicBezTo>
                  <a:pt x="17079" y="2384"/>
                  <a:pt x="17079" y="2369"/>
                  <a:pt x="17088" y="2369"/>
                </a:cubicBezTo>
                <a:close/>
                <a:moveTo>
                  <a:pt x="17060" y="12780"/>
                </a:moveTo>
                <a:cubicBezTo>
                  <a:pt x="17060" y="12780"/>
                  <a:pt x="17069" y="12780"/>
                  <a:pt x="17069" y="12780"/>
                </a:cubicBezTo>
                <a:cubicBezTo>
                  <a:pt x="17060" y="12780"/>
                  <a:pt x="17060" y="12780"/>
                  <a:pt x="17060" y="12780"/>
                </a:cubicBezTo>
                <a:cubicBezTo>
                  <a:pt x="17060" y="12780"/>
                  <a:pt x="17060" y="12780"/>
                  <a:pt x="17060" y="12780"/>
                </a:cubicBezTo>
                <a:close/>
                <a:moveTo>
                  <a:pt x="15413" y="1794"/>
                </a:moveTo>
                <a:cubicBezTo>
                  <a:pt x="15413" y="1794"/>
                  <a:pt x="15413" y="1809"/>
                  <a:pt x="15422" y="1809"/>
                </a:cubicBezTo>
                <a:cubicBezTo>
                  <a:pt x="15413" y="1809"/>
                  <a:pt x="15413" y="1809"/>
                  <a:pt x="15413" y="1794"/>
                </a:cubicBezTo>
                <a:cubicBezTo>
                  <a:pt x="15413" y="1794"/>
                  <a:pt x="15413" y="1794"/>
                  <a:pt x="15413" y="1794"/>
                </a:cubicBezTo>
                <a:close/>
                <a:moveTo>
                  <a:pt x="10727" y="5896"/>
                </a:moveTo>
                <a:cubicBezTo>
                  <a:pt x="10727" y="5896"/>
                  <a:pt x="10727" y="5896"/>
                  <a:pt x="10727" y="5896"/>
                </a:cubicBezTo>
                <a:cubicBezTo>
                  <a:pt x="10736" y="5896"/>
                  <a:pt x="10736" y="5896"/>
                  <a:pt x="10736" y="5896"/>
                </a:cubicBezTo>
                <a:lnTo>
                  <a:pt x="10727" y="5896"/>
                </a:lnTo>
                <a:close/>
                <a:moveTo>
                  <a:pt x="10937" y="6735"/>
                </a:moveTo>
                <a:cubicBezTo>
                  <a:pt x="10937" y="6751"/>
                  <a:pt x="10928" y="6766"/>
                  <a:pt x="10910" y="6782"/>
                </a:cubicBezTo>
                <a:cubicBezTo>
                  <a:pt x="10901" y="6782"/>
                  <a:pt x="10892" y="6782"/>
                  <a:pt x="10873" y="6782"/>
                </a:cubicBezTo>
                <a:cubicBezTo>
                  <a:pt x="10873" y="6782"/>
                  <a:pt x="10873" y="6782"/>
                  <a:pt x="10873" y="6782"/>
                </a:cubicBezTo>
                <a:cubicBezTo>
                  <a:pt x="10873" y="6782"/>
                  <a:pt x="10873" y="6782"/>
                  <a:pt x="10873" y="6782"/>
                </a:cubicBezTo>
                <a:cubicBezTo>
                  <a:pt x="10873" y="6782"/>
                  <a:pt x="10873" y="6782"/>
                  <a:pt x="10873" y="6782"/>
                </a:cubicBezTo>
                <a:cubicBezTo>
                  <a:pt x="10873" y="6782"/>
                  <a:pt x="10873" y="6782"/>
                  <a:pt x="10873" y="6782"/>
                </a:cubicBezTo>
                <a:cubicBezTo>
                  <a:pt x="10873" y="6751"/>
                  <a:pt x="10873" y="6720"/>
                  <a:pt x="10901" y="6704"/>
                </a:cubicBezTo>
                <a:cubicBezTo>
                  <a:pt x="10901" y="6704"/>
                  <a:pt x="10901" y="6689"/>
                  <a:pt x="10910" y="6673"/>
                </a:cubicBezTo>
                <a:cubicBezTo>
                  <a:pt x="10919" y="6657"/>
                  <a:pt x="10919" y="6657"/>
                  <a:pt x="10928" y="6657"/>
                </a:cubicBezTo>
                <a:cubicBezTo>
                  <a:pt x="10928" y="6673"/>
                  <a:pt x="10937" y="6673"/>
                  <a:pt x="10937" y="6689"/>
                </a:cubicBezTo>
                <a:cubicBezTo>
                  <a:pt x="10937" y="6704"/>
                  <a:pt x="10937" y="6720"/>
                  <a:pt x="10937" y="6735"/>
                </a:cubicBezTo>
                <a:close/>
                <a:moveTo>
                  <a:pt x="10992" y="6797"/>
                </a:moveTo>
                <a:cubicBezTo>
                  <a:pt x="10992" y="6797"/>
                  <a:pt x="10992" y="6813"/>
                  <a:pt x="10992" y="6813"/>
                </a:cubicBezTo>
                <a:cubicBezTo>
                  <a:pt x="10983" y="6813"/>
                  <a:pt x="10983" y="6813"/>
                  <a:pt x="10983" y="6813"/>
                </a:cubicBezTo>
                <a:cubicBezTo>
                  <a:pt x="10983" y="6813"/>
                  <a:pt x="10983" y="6828"/>
                  <a:pt x="10983" y="6828"/>
                </a:cubicBezTo>
                <a:cubicBezTo>
                  <a:pt x="10983" y="6813"/>
                  <a:pt x="10983" y="6813"/>
                  <a:pt x="10983" y="6797"/>
                </a:cubicBezTo>
                <a:cubicBezTo>
                  <a:pt x="10983" y="6797"/>
                  <a:pt x="10983" y="6797"/>
                  <a:pt x="10992" y="6797"/>
                </a:cubicBezTo>
                <a:cubicBezTo>
                  <a:pt x="10992" y="6797"/>
                  <a:pt x="10992" y="6782"/>
                  <a:pt x="10992" y="6782"/>
                </a:cubicBezTo>
                <a:cubicBezTo>
                  <a:pt x="10992" y="6782"/>
                  <a:pt x="10992" y="6782"/>
                  <a:pt x="10992" y="6782"/>
                </a:cubicBezTo>
                <a:cubicBezTo>
                  <a:pt x="10992" y="6797"/>
                  <a:pt x="10992" y="6797"/>
                  <a:pt x="10992" y="6797"/>
                </a:cubicBezTo>
                <a:close/>
                <a:moveTo>
                  <a:pt x="11120" y="6595"/>
                </a:moveTo>
                <a:cubicBezTo>
                  <a:pt x="11120" y="6595"/>
                  <a:pt x="11120" y="6595"/>
                  <a:pt x="11129" y="6595"/>
                </a:cubicBezTo>
                <a:cubicBezTo>
                  <a:pt x="11129" y="6595"/>
                  <a:pt x="11139" y="6595"/>
                  <a:pt x="11139" y="6611"/>
                </a:cubicBezTo>
                <a:cubicBezTo>
                  <a:pt x="11139" y="6611"/>
                  <a:pt x="11139" y="6611"/>
                  <a:pt x="11139" y="6611"/>
                </a:cubicBezTo>
                <a:cubicBezTo>
                  <a:pt x="11139" y="6611"/>
                  <a:pt x="11129" y="6611"/>
                  <a:pt x="11120" y="6611"/>
                </a:cubicBezTo>
                <a:cubicBezTo>
                  <a:pt x="11120" y="6611"/>
                  <a:pt x="11111" y="6611"/>
                  <a:pt x="11120" y="6595"/>
                </a:cubicBezTo>
                <a:close/>
                <a:moveTo>
                  <a:pt x="11239" y="4560"/>
                </a:moveTo>
                <a:cubicBezTo>
                  <a:pt x="11239" y="4560"/>
                  <a:pt x="11239" y="4560"/>
                  <a:pt x="11230" y="4560"/>
                </a:cubicBezTo>
                <a:cubicBezTo>
                  <a:pt x="11230" y="4575"/>
                  <a:pt x="11221" y="4575"/>
                  <a:pt x="11221" y="4560"/>
                </a:cubicBezTo>
                <a:cubicBezTo>
                  <a:pt x="11221" y="4560"/>
                  <a:pt x="11221" y="4544"/>
                  <a:pt x="11221" y="4544"/>
                </a:cubicBezTo>
                <a:cubicBezTo>
                  <a:pt x="11221" y="4544"/>
                  <a:pt x="11230" y="4529"/>
                  <a:pt x="11230" y="4529"/>
                </a:cubicBezTo>
                <a:cubicBezTo>
                  <a:pt x="11239" y="4529"/>
                  <a:pt x="11248" y="4560"/>
                  <a:pt x="11239" y="4560"/>
                </a:cubicBezTo>
                <a:close/>
                <a:moveTo>
                  <a:pt x="11322" y="4466"/>
                </a:moveTo>
                <a:cubicBezTo>
                  <a:pt x="11322" y="4482"/>
                  <a:pt x="11322" y="4482"/>
                  <a:pt x="11322" y="4482"/>
                </a:cubicBezTo>
                <a:cubicBezTo>
                  <a:pt x="11322" y="4482"/>
                  <a:pt x="11322" y="4497"/>
                  <a:pt x="11313" y="4497"/>
                </a:cubicBezTo>
                <a:cubicBezTo>
                  <a:pt x="11313" y="4497"/>
                  <a:pt x="11313" y="4482"/>
                  <a:pt x="11313" y="4482"/>
                </a:cubicBezTo>
                <a:cubicBezTo>
                  <a:pt x="11313" y="4482"/>
                  <a:pt x="11322" y="4482"/>
                  <a:pt x="11322" y="4482"/>
                </a:cubicBezTo>
                <a:cubicBezTo>
                  <a:pt x="11322" y="4466"/>
                  <a:pt x="11322" y="4466"/>
                  <a:pt x="11322" y="4466"/>
                </a:cubicBezTo>
                <a:cubicBezTo>
                  <a:pt x="11331" y="4466"/>
                  <a:pt x="11331" y="4466"/>
                  <a:pt x="11331" y="4466"/>
                </a:cubicBezTo>
                <a:lnTo>
                  <a:pt x="11322" y="4466"/>
                </a:lnTo>
                <a:close/>
                <a:moveTo>
                  <a:pt x="11441" y="4404"/>
                </a:moveTo>
                <a:cubicBezTo>
                  <a:pt x="11441" y="4404"/>
                  <a:pt x="11441" y="4420"/>
                  <a:pt x="11441" y="4420"/>
                </a:cubicBezTo>
                <a:cubicBezTo>
                  <a:pt x="11432" y="4420"/>
                  <a:pt x="11432" y="4420"/>
                  <a:pt x="11432" y="4420"/>
                </a:cubicBezTo>
                <a:cubicBezTo>
                  <a:pt x="11432" y="4435"/>
                  <a:pt x="11432" y="4466"/>
                  <a:pt x="11432" y="4482"/>
                </a:cubicBezTo>
                <a:cubicBezTo>
                  <a:pt x="11432" y="4482"/>
                  <a:pt x="11432" y="4482"/>
                  <a:pt x="11432" y="4482"/>
                </a:cubicBezTo>
                <a:cubicBezTo>
                  <a:pt x="11432" y="4482"/>
                  <a:pt x="11422" y="4482"/>
                  <a:pt x="11422" y="4482"/>
                </a:cubicBezTo>
                <a:cubicBezTo>
                  <a:pt x="11422" y="4451"/>
                  <a:pt x="11432" y="4435"/>
                  <a:pt x="11432" y="4420"/>
                </a:cubicBezTo>
                <a:cubicBezTo>
                  <a:pt x="11432" y="4420"/>
                  <a:pt x="11432" y="4420"/>
                  <a:pt x="11432" y="4404"/>
                </a:cubicBezTo>
                <a:cubicBezTo>
                  <a:pt x="11441" y="4404"/>
                  <a:pt x="11441" y="4404"/>
                  <a:pt x="11441" y="4404"/>
                </a:cubicBezTo>
                <a:cubicBezTo>
                  <a:pt x="11441" y="4404"/>
                  <a:pt x="11441" y="4404"/>
                  <a:pt x="11441" y="4404"/>
                </a:cubicBezTo>
                <a:cubicBezTo>
                  <a:pt x="11441" y="4404"/>
                  <a:pt x="11441" y="4404"/>
                  <a:pt x="11441" y="4404"/>
                </a:cubicBezTo>
                <a:close/>
                <a:moveTo>
                  <a:pt x="11569" y="6191"/>
                </a:moveTo>
                <a:cubicBezTo>
                  <a:pt x="11578" y="6176"/>
                  <a:pt x="11578" y="6176"/>
                  <a:pt x="11578" y="6176"/>
                </a:cubicBezTo>
                <a:cubicBezTo>
                  <a:pt x="11578" y="6191"/>
                  <a:pt x="11578" y="6191"/>
                  <a:pt x="11578" y="6191"/>
                </a:cubicBezTo>
                <a:lnTo>
                  <a:pt x="11569" y="6191"/>
                </a:lnTo>
                <a:close/>
                <a:moveTo>
                  <a:pt x="11587" y="4746"/>
                </a:moveTo>
                <a:cubicBezTo>
                  <a:pt x="11587" y="4731"/>
                  <a:pt x="11596" y="4731"/>
                  <a:pt x="11596" y="4715"/>
                </a:cubicBezTo>
                <a:cubicBezTo>
                  <a:pt x="11596" y="4715"/>
                  <a:pt x="11596" y="4715"/>
                  <a:pt x="11596" y="4715"/>
                </a:cubicBezTo>
                <a:cubicBezTo>
                  <a:pt x="11596" y="4699"/>
                  <a:pt x="11596" y="4699"/>
                  <a:pt x="11596" y="4699"/>
                </a:cubicBezTo>
                <a:cubicBezTo>
                  <a:pt x="11596" y="4715"/>
                  <a:pt x="11596" y="4715"/>
                  <a:pt x="11596" y="4715"/>
                </a:cubicBezTo>
                <a:cubicBezTo>
                  <a:pt x="11596" y="4715"/>
                  <a:pt x="11596" y="4715"/>
                  <a:pt x="11596" y="4715"/>
                </a:cubicBezTo>
                <a:cubicBezTo>
                  <a:pt x="11596" y="4731"/>
                  <a:pt x="11605" y="4746"/>
                  <a:pt x="11605" y="4746"/>
                </a:cubicBezTo>
                <a:cubicBezTo>
                  <a:pt x="11605" y="4762"/>
                  <a:pt x="11596" y="4762"/>
                  <a:pt x="11596" y="4762"/>
                </a:cubicBezTo>
                <a:cubicBezTo>
                  <a:pt x="11596" y="4777"/>
                  <a:pt x="11587" y="4777"/>
                  <a:pt x="11587" y="4762"/>
                </a:cubicBezTo>
                <a:cubicBezTo>
                  <a:pt x="11587" y="4762"/>
                  <a:pt x="11578" y="4746"/>
                  <a:pt x="11587" y="4746"/>
                </a:cubicBezTo>
                <a:close/>
                <a:moveTo>
                  <a:pt x="11615" y="5989"/>
                </a:moveTo>
                <a:cubicBezTo>
                  <a:pt x="11615" y="5989"/>
                  <a:pt x="11605" y="5989"/>
                  <a:pt x="11605" y="5989"/>
                </a:cubicBezTo>
                <a:cubicBezTo>
                  <a:pt x="11596" y="5989"/>
                  <a:pt x="11587" y="5989"/>
                  <a:pt x="11587" y="5974"/>
                </a:cubicBezTo>
                <a:cubicBezTo>
                  <a:pt x="11587" y="5974"/>
                  <a:pt x="11596" y="5958"/>
                  <a:pt x="11596" y="5958"/>
                </a:cubicBezTo>
                <a:cubicBezTo>
                  <a:pt x="11596" y="5958"/>
                  <a:pt x="11605" y="5974"/>
                  <a:pt x="11605" y="5974"/>
                </a:cubicBezTo>
                <a:cubicBezTo>
                  <a:pt x="11615" y="5974"/>
                  <a:pt x="11615" y="5974"/>
                  <a:pt x="11615" y="5974"/>
                </a:cubicBezTo>
                <a:cubicBezTo>
                  <a:pt x="11615" y="5974"/>
                  <a:pt x="11615" y="5989"/>
                  <a:pt x="11624" y="5989"/>
                </a:cubicBezTo>
                <a:cubicBezTo>
                  <a:pt x="11615" y="5989"/>
                  <a:pt x="11615" y="5989"/>
                  <a:pt x="11615" y="5989"/>
                </a:cubicBezTo>
                <a:close/>
                <a:moveTo>
                  <a:pt x="11651" y="5694"/>
                </a:moveTo>
                <a:cubicBezTo>
                  <a:pt x="11651" y="5694"/>
                  <a:pt x="11642" y="5710"/>
                  <a:pt x="11642" y="5710"/>
                </a:cubicBezTo>
                <a:cubicBezTo>
                  <a:pt x="11633" y="5694"/>
                  <a:pt x="11633" y="5694"/>
                  <a:pt x="11624" y="5678"/>
                </a:cubicBezTo>
                <a:cubicBezTo>
                  <a:pt x="11624" y="5678"/>
                  <a:pt x="11633" y="5663"/>
                  <a:pt x="11633" y="5663"/>
                </a:cubicBezTo>
                <a:cubicBezTo>
                  <a:pt x="11642" y="5663"/>
                  <a:pt x="11651" y="5663"/>
                  <a:pt x="11651" y="5678"/>
                </a:cubicBezTo>
                <a:cubicBezTo>
                  <a:pt x="11651" y="5694"/>
                  <a:pt x="11651" y="5694"/>
                  <a:pt x="11651" y="5694"/>
                </a:cubicBezTo>
                <a:close/>
                <a:moveTo>
                  <a:pt x="11734" y="6083"/>
                </a:moveTo>
                <a:cubicBezTo>
                  <a:pt x="11734" y="6098"/>
                  <a:pt x="11734" y="6098"/>
                  <a:pt x="11734" y="6098"/>
                </a:cubicBezTo>
                <a:cubicBezTo>
                  <a:pt x="11724" y="6083"/>
                  <a:pt x="11724" y="6083"/>
                  <a:pt x="11724" y="6083"/>
                </a:cubicBezTo>
                <a:lnTo>
                  <a:pt x="11734" y="6083"/>
                </a:lnTo>
                <a:close/>
                <a:moveTo>
                  <a:pt x="11752" y="6207"/>
                </a:moveTo>
                <a:cubicBezTo>
                  <a:pt x="11752" y="6207"/>
                  <a:pt x="11743" y="6222"/>
                  <a:pt x="11752" y="6238"/>
                </a:cubicBezTo>
                <a:cubicBezTo>
                  <a:pt x="11752" y="6253"/>
                  <a:pt x="11752" y="6269"/>
                  <a:pt x="11743" y="6269"/>
                </a:cubicBezTo>
                <a:cubicBezTo>
                  <a:pt x="11743" y="6269"/>
                  <a:pt x="11734" y="6269"/>
                  <a:pt x="11724" y="6253"/>
                </a:cubicBezTo>
                <a:cubicBezTo>
                  <a:pt x="11715" y="6253"/>
                  <a:pt x="11715" y="6222"/>
                  <a:pt x="11715" y="6207"/>
                </a:cubicBezTo>
                <a:cubicBezTo>
                  <a:pt x="11724" y="6191"/>
                  <a:pt x="11743" y="6176"/>
                  <a:pt x="11752" y="6160"/>
                </a:cubicBezTo>
                <a:cubicBezTo>
                  <a:pt x="11752" y="6160"/>
                  <a:pt x="11752" y="6160"/>
                  <a:pt x="11752" y="6160"/>
                </a:cubicBezTo>
                <a:cubicBezTo>
                  <a:pt x="11761" y="6176"/>
                  <a:pt x="11761" y="6176"/>
                  <a:pt x="11761" y="6176"/>
                </a:cubicBezTo>
                <a:cubicBezTo>
                  <a:pt x="11761" y="6191"/>
                  <a:pt x="11761" y="6191"/>
                  <a:pt x="11752" y="6207"/>
                </a:cubicBezTo>
                <a:close/>
                <a:moveTo>
                  <a:pt x="11770" y="5880"/>
                </a:moveTo>
                <a:cubicBezTo>
                  <a:pt x="11779" y="5865"/>
                  <a:pt x="11779" y="5865"/>
                  <a:pt x="11779" y="5865"/>
                </a:cubicBezTo>
                <a:cubicBezTo>
                  <a:pt x="11779" y="5865"/>
                  <a:pt x="11788" y="5865"/>
                  <a:pt x="11788" y="5880"/>
                </a:cubicBezTo>
                <a:cubicBezTo>
                  <a:pt x="11798" y="5880"/>
                  <a:pt x="11798" y="5880"/>
                  <a:pt x="11798" y="5880"/>
                </a:cubicBezTo>
                <a:cubicBezTo>
                  <a:pt x="11798" y="5880"/>
                  <a:pt x="11788" y="5896"/>
                  <a:pt x="11788" y="5896"/>
                </a:cubicBezTo>
                <a:cubicBezTo>
                  <a:pt x="11788" y="5880"/>
                  <a:pt x="11779" y="5880"/>
                  <a:pt x="11770" y="5880"/>
                </a:cubicBezTo>
                <a:close/>
                <a:moveTo>
                  <a:pt x="11798" y="6051"/>
                </a:moveTo>
                <a:cubicBezTo>
                  <a:pt x="11798" y="6051"/>
                  <a:pt x="11798" y="6051"/>
                  <a:pt x="11798" y="6036"/>
                </a:cubicBezTo>
                <a:cubicBezTo>
                  <a:pt x="11798" y="6036"/>
                  <a:pt x="11798" y="6036"/>
                  <a:pt x="11798" y="6036"/>
                </a:cubicBezTo>
                <a:cubicBezTo>
                  <a:pt x="11798" y="6036"/>
                  <a:pt x="11798" y="6036"/>
                  <a:pt x="11798" y="6051"/>
                </a:cubicBezTo>
                <a:cubicBezTo>
                  <a:pt x="11798" y="6051"/>
                  <a:pt x="11798" y="6051"/>
                  <a:pt x="11798" y="6051"/>
                </a:cubicBezTo>
                <a:close/>
                <a:moveTo>
                  <a:pt x="11734" y="6735"/>
                </a:moveTo>
                <a:cubicBezTo>
                  <a:pt x="11734" y="6735"/>
                  <a:pt x="11724" y="6735"/>
                  <a:pt x="11724" y="6735"/>
                </a:cubicBezTo>
                <a:cubicBezTo>
                  <a:pt x="11715" y="6751"/>
                  <a:pt x="11715" y="6735"/>
                  <a:pt x="11715" y="6735"/>
                </a:cubicBezTo>
                <a:cubicBezTo>
                  <a:pt x="11706" y="6720"/>
                  <a:pt x="11706" y="6704"/>
                  <a:pt x="11715" y="6689"/>
                </a:cubicBezTo>
                <a:cubicBezTo>
                  <a:pt x="11715" y="6689"/>
                  <a:pt x="11724" y="6689"/>
                  <a:pt x="11724" y="6689"/>
                </a:cubicBezTo>
                <a:cubicBezTo>
                  <a:pt x="11734" y="6704"/>
                  <a:pt x="11734" y="6720"/>
                  <a:pt x="11734" y="6735"/>
                </a:cubicBezTo>
                <a:close/>
                <a:moveTo>
                  <a:pt x="11761" y="6844"/>
                </a:moveTo>
                <a:cubicBezTo>
                  <a:pt x="11752" y="6828"/>
                  <a:pt x="11752" y="6828"/>
                  <a:pt x="11752" y="6828"/>
                </a:cubicBezTo>
                <a:cubicBezTo>
                  <a:pt x="11761" y="6828"/>
                  <a:pt x="11761" y="6828"/>
                  <a:pt x="11761" y="6828"/>
                </a:cubicBezTo>
                <a:cubicBezTo>
                  <a:pt x="11761" y="6844"/>
                  <a:pt x="11761" y="6844"/>
                  <a:pt x="11761" y="6844"/>
                </a:cubicBezTo>
                <a:close/>
                <a:moveTo>
                  <a:pt x="10132" y="13293"/>
                </a:moveTo>
                <a:cubicBezTo>
                  <a:pt x="10141" y="13293"/>
                  <a:pt x="10141" y="13293"/>
                  <a:pt x="10141" y="13293"/>
                </a:cubicBezTo>
                <a:cubicBezTo>
                  <a:pt x="10141" y="13293"/>
                  <a:pt x="10141" y="13293"/>
                  <a:pt x="10141" y="13308"/>
                </a:cubicBezTo>
                <a:cubicBezTo>
                  <a:pt x="10141" y="13293"/>
                  <a:pt x="10141" y="13293"/>
                  <a:pt x="10132" y="13293"/>
                </a:cubicBezTo>
                <a:close/>
                <a:moveTo>
                  <a:pt x="10150" y="13308"/>
                </a:moveTo>
                <a:cubicBezTo>
                  <a:pt x="10150" y="13308"/>
                  <a:pt x="10150" y="13308"/>
                  <a:pt x="10150" y="13308"/>
                </a:cubicBezTo>
                <a:cubicBezTo>
                  <a:pt x="10150" y="13308"/>
                  <a:pt x="10150" y="13308"/>
                  <a:pt x="10159" y="13308"/>
                </a:cubicBezTo>
                <a:cubicBezTo>
                  <a:pt x="10159" y="13324"/>
                  <a:pt x="10159" y="13324"/>
                  <a:pt x="10159" y="13324"/>
                </a:cubicBezTo>
                <a:lnTo>
                  <a:pt x="10150" y="13308"/>
                </a:lnTo>
                <a:close/>
                <a:moveTo>
                  <a:pt x="10196" y="13417"/>
                </a:moveTo>
                <a:cubicBezTo>
                  <a:pt x="10196" y="13417"/>
                  <a:pt x="10196" y="13402"/>
                  <a:pt x="10196" y="13402"/>
                </a:cubicBezTo>
                <a:cubicBezTo>
                  <a:pt x="10196" y="13386"/>
                  <a:pt x="10196" y="13386"/>
                  <a:pt x="10205" y="13386"/>
                </a:cubicBezTo>
                <a:cubicBezTo>
                  <a:pt x="10205" y="13402"/>
                  <a:pt x="10205" y="13402"/>
                  <a:pt x="10205" y="13402"/>
                </a:cubicBezTo>
                <a:cubicBezTo>
                  <a:pt x="10205" y="13417"/>
                  <a:pt x="10205" y="13417"/>
                  <a:pt x="10196" y="13417"/>
                </a:cubicBezTo>
                <a:close/>
                <a:moveTo>
                  <a:pt x="11807" y="17830"/>
                </a:moveTo>
                <a:cubicBezTo>
                  <a:pt x="11807" y="17815"/>
                  <a:pt x="11807" y="17815"/>
                  <a:pt x="11807" y="17815"/>
                </a:cubicBezTo>
                <a:cubicBezTo>
                  <a:pt x="11807" y="17830"/>
                  <a:pt x="11807" y="17830"/>
                  <a:pt x="11807" y="17830"/>
                </a:cubicBezTo>
                <a:close/>
                <a:moveTo>
                  <a:pt x="12026" y="16168"/>
                </a:moveTo>
                <a:cubicBezTo>
                  <a:pt x="12026" y="16168"/>
                  <a:pt x="12026" y="16152"/>
                  <a:pt x="12026" y="16152"/>
                </a:cubicBezTo>
                <a:cubicBezTo>
                  <a:pt x="12036" y="16168"/>
                  <a:pt x="12036" y="16168"/>
                  <a:pt x="12036" y="16168"/>
                </a:cubicBezTo>
                <a:cubicBezTo>
                  <a:pt x="12026" y="16168"/>
                  <a:pt x="12026" y="16168"/>
                  <a:pt x="12026" y="16168"/>
                </a:cubicBezTo>
                <a:close/>
                <a:moveTo>
                  <a:pt x="12100" y="14489"/>
                </a:moveTo>
                <a:cubicBezTo>
                  <a:pt x="12100" y="14505"/>
                  <a:pt x="12100" y="14505"/>
                  <a:pt x="12100" y="14505"/>
                </a:cubicBezTo>
                <a:cubicBezTo>
                  <a:pt x="12100" y="14489"/>
                  <a:pt x="12100" y="14489"/>
                  <a:pt x="12100" y="14489"/>
                </a:cubicBezTo>
                <a:close/>
                <a:moveTo>
                  <a:pt x="12072" y="15297"/>
                </a:moveTo>
                <a:cubicBezTo>
                  <a:pt x="12063" y="15297"/>
                  <a:pt x="12063" y="15313"/>
                  <a:pt x="12054" y="15313"/>
                </a:cubicBezTo>
                <a:cubicBezTo>
                  <a:pt x="12054" y="15313"/>
                  <a:pt x="12054" y="15297"/>
                  <a:pt x="12054" y="15297"/>
                </a:cubicBezTo>
                <a:cubicBezTo>
                  <a:pt x="12054" y="15282"/>
                  <a:pt x="12063" y="15282"/>
                  <a:pt x="12072" y="15282"/>
                </a:cubicBezTo>
                <a:cubicBezTo>
                  <a:pt x="12072" y="15282"/>
                  <a:pt x="12072" y="15282"/>
                  <a:pt x="12072" y="15282"/>
                </a:cubicBezTo>
                <a:cubicBezTo>
                  <a:pt x="12072" y="15297"/>
                  <a:pt x="12072" y="15297"/>
                  <a:pt x="12072" y="15297"/>
                </a:cubicBezTo>
                <a:close/>
                <a:moveTo>
                  <a:pt x="12127" y="15531"/>
                </a:moveTo>
                <a:cubicBezTo>
                  <a:pt x="12127" y="15531"/>
                  <a:pt x="12127" y="15531"/>
                  <a:pt x="12127" y="15531"/>
                </a:cubicBezTo>
                <a:cubicBezTo>
                  <a:pt x="12118" y="15531"/>
                  <a:pt x="12118" y="15546"/>
                  <a:pt x="12118" y="15546"/>
                </a:cubicBezTo>
                <a:cubicBezTo>
                  <a:pt x="12118" y="15546"/>
                  <a:pt x="12118" y="15546"/>
                  <a:pt x="12118" y="15546"/>
                </a:cubicBezTo>
                <a:cubicBezTo>
                  <a:pt x="12118" y="15531"/>
                  <a:pt x="12118" y="15531"/>
                  <a:pt x="12127" y="15531"/>
                </a:cubicBezTo>
                <a:cubicBezTo>
                  <a:pt x="12127" y="15531"/>
                  <a:pt x="12127" y="15531"/>
                  <a:pt x="12127" y="15515"/>
                </a:cubicBezTo>
                <a:cubicBezTo>
                  <a:pt x="12127" y="15515"/>
                  <a:pt x="12127" y="15515"/>
                  <a:pt x="12127" y="15515"/>
                </a:cubicBezTo>
                <a:lnTo>
                  <a:pt x="12127" y="15531"/>
                </a:lnTo>
                <a:close/>
                <a:moveTo>
                  <a:pt x="12200" y="15235"/>
                </a:moveTo>
                <a:cubicBezTo>
                  <a:pt x="12200" y="15235"/>
                  <a:pt x="12200" y="15235"/>
                  <a:pt x="12200" y="15235"/>
                </a:cubicBezTo>
                <a:cubicBezTo>
                  <a:pt x="12191" y="15204"/>
                  <a:pt x="12191" y="15189"/>
                  <a:pt x="12191" y="15173"/>
                </a:cubicBezTo>
                <a:cubicBezTo>
                  <a:pt x="12191" y="15173"/>
                  <a:pt x="12191" y="15173"/>
                  <a:pt x="12191" y="15173"/>
                </a:cubicBezTo>
                <a:cubicBezTo>
                  <a:pt x="12191" y="15173"/>
                  <a:pt x="12191" y="15158"/>
                  <a:pt x="12191" y="15158"/>
                </a:cubicBezTo>
                <a:cubicBezTo>
                  <a:pt x="12173" y="15142"/>
                  <a:pt x="12173" y="15111"/>
                  <a:pt x="12164" y="15095"/>
                </a:cubicBezTo>
                <a:cubicBezTo>
                  <a:pt x="12155" y="15080"/>
                  <a:pt x="12145" y="15064"/>
                  <a:pt x="12136" y="15049"/>
                </a:cubicBezTo>
                <a:cubicBezTo>
                  <a:pt x="12127" y="15033"/>
                  <a:pt x="12118" y="15002"/>
                  <a:pt x="12118" y="14987"/>
                </a:cubicBezTo>
                <a:cubicBezTo>
                  <a:pt x="12109" y="14909"/>
                  <a:pt x="12091" y="14831"/>
                  <a:pt x="12100" y="14754"/>
                </a:cubicBezTo>
                <a:cubicBezTo>
                  <a:pt x="12100" y="14738"/>
                  <a:pt x="12100" y="14738"/>
                  <a:pt x="12109" y="14738"/>
                </a:cubicBezTo>
                <a:cubicBezTo>
                  <a:pt x="12109" y="14738"/>
                  <a:pt x="12118" y="14738"/>
                  <a:pt x="12118" y="14754"/>
                </a:cubicBezTo>
                <a:cubicBezTo>
                  <a:pt x="12127" y="14800"/>
                  <a:pt x="12127" y="14847"/>
                  <a:pt x="12136" y="14909"/>
                </a:cubicBezTo>
                <a:cubicBezTo>
                  <a:pt x="12127" y="14956"/>
                  <a:pt x="12136" y="15002"/>
                  <a:pt x="12164" y="15033"/>
                </a:cubicBezTo>
                <a:cubicBezTo>
                  <a:pt x="12182" y="15049"/>
                  <a:pt x="12182" y="15080"/>
                  <a:pt x="12182" y="15095"/>
                </a:cubicBezTo>
                <a:cubicBezTo>
                  <a:pt x="12191" y="15127"/>
                  <a:pt x="12191" y="15142"/>
                  <a:pt x="12191" y="15158"/>
                </a:cubicBezTo>
                <a:cubicBezTo>
                  <a:pt x="12191" y="15158"/>
                  <a:pt x="12191" y="15173"/>
                  <a:pt x="12191" y="15173"/>
                </a:cubicBezTo>
                <a:cubicBezTo>
                  <a:pt x="12191" y="15173"/>
                  <a:pt x="12191" y="15173"/>
                  <a:pt x="12191" y="15173"/>
                </a:cubicBezTo>
                <a:cubicBezTo>
                  <a:pt x="12200" y="15173"/>
                  <a:pt x="12209" y="15204"/>
                  <a:pt x="12209" y="15220"/>
                </a:cubicBezTo>
                <a:cubicBezTo>
                  <a:pt x="12209" y="15220"/>
                  <a:pt x="12209" y="15235"/>
                  <a:pt x="12200" y="15235"/>
                </a:cubicBezTo>
                <a:close/>
                <a:moveTo>
                  <a:pt x="12219" y="14070"/>
                </a:moveTo>
                <a:cubicBezTo>
                  <a:pt x="12219" y="14085"/>
                  <a:pt x="12219" y="14085"/>
                  <a:pt x="12219" y="14085"/>
                </a:cubicBezTo>
                <a:cubicBezTo>
                  <a:pt x="12219" y="14070"/>
                  <a:pt x="12219" y="14070"/>
                  <a:pt x="12219" y="14070"/>
                </a:cubicBezTo>
                <a:cubicBezTo>
                  <a:pt x="12228" y="14070"/>
                  <a:pt x="12228" y="14070"/>
                  <a:pt x="12228" y="14070"/>
                </a:cubicBezTo>
                <a:lnTo>
                  <a:pt x="12219" y="14070"/>
                </a:lnTo>
                <a:close/>
                <a:moveTo>
                  <a:pt x="12640" y="12889"/>
                </a:moveTo>
                <a:cubicBezTo>
                  <a:pt x="12640" y="12889"/>
                  <a:pt x="12649" y="12889"/>
                  <a:pt x="12649" y="12904"/>
                </a:cubicBezTo>
                <a:cubicBezTo>
                  <a:pt x="12649" y="12904"/>
                  <a:pt x="12649" y="12920"/>
                  <a:pt x="12640" y="12904"/>
                </a:cubicBezTo>
                <a:cubicBezTo>
                  <a:pt x="12640" y="12904"/>
                  <a:pt x="12640" y="12904"/>
                  <a:pt x="12631" y="12904"/>
                </a:cubicBezTo>
                <a:cubicBezTo>
                  <a:pt x="12631" y="12889"/>
                  <a:pt x="12640" y="12889"/>
                  <a:pt x="12640" y="12889"/>
                </a:cubicBezTo>
                <a:close/>
                <a:moveTo>
                  <a:pt x="12319" y="10962"/>
                </a:moveTo>
                <a:cubicBezTo>
                  <a:pt x="12319" y="10962"/>
                  <a:pt x="12328" y="10962"/>
                  <a:pt x="12328" y="10962"/>
                </a:cubicBezTo>
                <a:cubicBezTo>
                  <a:pt x="12328" y="10962"/>
                  <a:pt x="12328" y="10977"/>
                  <a:pt x="12319" y="10977"/>
                </a:cubicBezTo>
                <a:cubicBezTo>
                  <a:pt x="12319" y="10977"/>
                  <a:pt x="12319" y="10977"/>
                  <a:pt x="12319" y="10977"/>
                </a:cubicBezTo>
                <a:cubicBezTo>
                  <a:pt x="12319" y="10962"/>
                  <a:pt x="12319" y="10962"/>
                  <a:pt x="12319" y="10962"/>
                </a:cubicBezTo>
                <a:close/>
                <a:moveTo>
                  <a:pt x="12283" y="10900"/>
                </a:moveTo>
                <a:cubicBezTo>
                  <a:pt x="12283" y="10900"/>
                  <a:pt x="12292" y="10900"/>
                  <a:pt x="12292" y="10900"/>
                </a:cubicBezTo>
                <a:cubicBezTo>
                  <a:pt x="12292" y="10900"/>
                  <a:pt x="12292" y="10900"/>
                  <a:pt x="12292" y="10900"/>
                </a:cubicBezTo>
                <a:cubicBezTo>
                  <a:pt x="12292" y="10900"/>
                  <a:pt x="12292" y="10900"/>
                  <a:pt x="12292" y="10900"/>
                </a:cubicBezTo>
                <a:cubicBezTo>
                  <a:pt x="12283" y="10900"/>
                  <a:pt x="12283" y="10900"/>
                  <a:pt x="12283" y="10900"/>
                </a:cubicBezTo>
                <a:close/>
                <a:moveTo>
                  <a:pt x="12447" y="15468"/>
                </a:moveTo>
                <a:cubicBezTo>
                  <a:pt x="12447" y="15499"/>
                  <a:pt x="12447" y="15531"/>
                  <a:pt x="12457" y="15546"/>
                </a:cubicBezTo>
                <a:cubicBezTo>
                  <a:pt x="12466" y="15577"/>
                  <a:pt x="12466" y="15624"/>
                  <a:pt x="12457" y="15655"/>
                </a:cubicBezTo>
                <a:cubicBezTo>
                  <a:pt x="12447" y="15686"/>
                  <a:pt x="12447" y="15717"/>
                  <a:pt x="12457" y="15764"/>
                </a:cubicBezTo>
                <a:cubicBezTo>
                  <a:pt x="12457" y="15779"/>
                  <a:pt x="12457" y="15810"/>
                  <a:pt x="12466" y="15841"/>
                </a:cubicBezTo>
                <a:cubicBezTo>
                  <a:pt x="12466" y="15841"/>
                  <a:pt x="12466" y="15857"/>
                  <a:pt x="12457" y="15857"/>
                </a:cubicBezTo>
                <a:cubicBezTo>
                  <a:pt x="12457" y="15872"/>
                  <a:pt x="12447" y="15857"/>
                  <a:pt x="12447" y="15857"/>
                </a:cubicBezTo>
                <a:cubicBezTo>
                  <a:pt x="12429" y="15810"/>
                  <a:pt x="12420" y="15748"/>
                  <a:pt x="12420" y="15702"/>
                </a:cubicBezTo>
                <a:cubicBezTo>
                  <a:pt x="12411" y="15686"/>
                  <a:pt x="12411" y="15655"/>
                  <a:pt x="12420" y="15639"/>
                </a:cubicBezTo>
                <a:cubicBezTo>
                  <a:pt x="12429" y="15593"/>
                  <a:pt x="12429" y="15546"/>
                  <a:pt x="12420" y="15499"/>
                </a:cubicBezTo>
                <a:cubicBezTo>
                  <a:pt x="12420" y="15468"/>
                  <a:pt x="12420" y="15453"/>
                  <a:pt x="12420" y="15422"/>
                </a:cubicBezTo>
                <a:cubicBezTo>
                  <a:pt x="12420" y="15422"/>
                  <a:pt x="12420" y="15406"/>
                  <a:pt x="12420" y="15406"/>
                </a:cubicBezTo>
                <a:cubicBezTo>
                  <a:pt x="12429" y="15406"/>
                  <a:pt x="12438" y="15422"/>
                  <a:pt x="12438" y="15422"/>
                </a:cubicBezTo>
                <a:cubicBezTo>
                  <a:pt x="12438" y="15437"/>
                  <a:pt x="12438" y="15453"/>
                  <a:pt x="12447" y="15468"/>
                </a:cubicBezTo>
                <a:close/>
                <a:moveTo>
                  <a:pt x="12365" y="14116"/>
                </a:moveTo>
                <a:cubicBezTo>
                  <a:pt x="12374" y="14116"/>
                  <a:pt x="12374" y="14116"/>
                  <a:pt x="12374" y="14116"/>
                </a:cubicBezTo>
                <a:cubicBezTo>
                  <a:pt x="12365" y="14116"/>
                  <a:pt x="12365" y="14116"/>
                  <a:pt x="12365" y="14116"/>
                </a:cubicBezTo>
                <a:close/>
                <a:moveTo>
                  <a:pt x="12383" y="14256"/>
                </a:moveTo>
                <a:cubicBezTo>
                  <a:pt x="12402" y="14256"/>
                  <a:pt x="12420" y="14272"/>
                  <a:pt x="12429" y="14303"/>
                </a:cubicBezTo>
                <a:cubicBezTo>
                  <a:pt x="12429" y="14303"/>
                  <a:pt x="12438" y="14318"/>
                  <a:pt x="12429" y="14318"/>
                </a:cubicBezTo>
                <a:cubicBezTo>
                  <a:pt x="12420" y="14381"/>
                  <a:pt x="12402" y="14427"/>
                  <a:pt x="12383" y="14458"/>
                </a:cubicBezTo>
                <a:cubicBezTo>
                  <a:pt x="12374" y="14474"/>
                  <a:pt x="12374" y="14489"/>
                  <a:pt x="12374" y="14505"/>
                </a:cubicBezTo>
                <a:cubicBezTo>
                  <a:pt x="12374" y="14520"/>
                  <a:pt x="12374" y="14536"/>
                  <a:pt x="12365" y="14536"/>
                </a:cubicBezTo>
                <a:cubicBezTo>
                  <a:pt x="12365" y="14536"/>
                  <a:pt x="12356" y="14552"/>
                  <a:pt x="12347" y="14552"/>
                </a:cubicBezTo>
                <a:cubicBezTo>
                  <a:pt x="12347" y="14552"/>
                  <a:pt x="12338" y="14552"/>
                  <a:pt x="12338" y="14552"/>
                </a:cubicBezTo>
                <a:cubicBezTo>
                  <a:pt x="12328" y="14552"/>
                  <a:pt x="12319" y="14552"/>
                  <a:pt x="12319" y="14552"/>
                </a:cubicBezTo>
                <a:cubicBezTo>
                  <a:pt x="12310" y="14552"/>
                  <a:pt x="12301" y="14552"/>
                  <a:pt x="12283" y="14552"/>
                </a:cubicBezTo>
                <a:cubicBezTo>
                  <a:pt x="12283" y="14552"/>
                  <a:pt x="12283" y="14536"/>
                  <a:pt x="12274" y="14536"/>
                </a:cubicBezTo>
                <a:cubicBezTo>
                  <a:pt x="12274" y="14520"/>
                  <a:pt x="12274" y="14505"/>
                  <a:pt x="12274" y="14505"/>
                </a:cubicBezTo>
                <a:cubicBezTo>
                  <a:pt x="12283" y="14458"/>
                  <a:pt x="12292" y="14396"/>
                  <a:pt x="12283" y="14350"/>
                </a:cubicBezTo>
                <a:cubicBezTo>
                  <a:pt x="12283" y="14334"/>
                  <a:pt x="12292" y="14318"/>
                  <a:pt x="12292" y="14303"/>
                </a:cubicBezTo>
                <a:cubicBezTo>
                  <a:pt x="12292" y="14287"/>
                  <a:pt x="12301" y="14287"/>
                  <a:pt x="12310" y="14272"/>
                </a:cubicBezTo>
                <a:cubicBezTo>
                  <a:pt x="12328" y="14272"/>
                  <a:pt x="12356" y="14256"/>
                  <a:pt x="12383" y="14256"/>
                </a:cubicBezTo>
                <a:close/>
                <a:moveTo>
                  <a:pt x="12328" y="6642"/>
                </a:moveTo>
                <a:cubicBezTo>
                  <a:pt x="12328" y="6642"/>
                  <a:pt x="12328" y="6642"/>
                  <a:pt x="12328" y="6642"/>
                </a:cubicBezTo>
                <a:cubicBezTo>
                  <a:pt x="12338" y="6642"/>
                  <a:pt x="12338" y="6642"/>
                  <a:pt x="12338" y="6642"/>
                </a:cubicBezTo>
                <a:cubicBezTo>
                  <a:pt x="12338" y="6642"/>
                  <a:pt x="12338" y="6642"/>
                  <a:pt x="12338" y="6642"/>
                </a:cubicBezTo>
                <a:cubicBezTo>
                  <a:pt x="12347" y="6673"/>
                  <a:pt x="12365" y="6689"/>
                  <a:pt x="12374" y="6704"/>
                </a:cubicBezTo>
                <a:cubicBezTo>
                  <a:pt x="12383" y="6720"/>
                  <a:pt x="12374" y="6735"/>
                  <a:pt x="12374" y="6751"/>
                </a:cubicBezTo>
                <a:cubicBezTo>
                  <a:pt x="12356" y="6751"/>
                  <a:pt x="12347" y="6751"/>
                  <a:pt x="12338" y="6735"/>
                </a:cubicBezTo>
                <a:cubicBezTo>
                  <a:pt x="12328" y="6720"/>
                  <a:pt x="12328" y="6704"/>
                  <a:pt x="12328" y="6689"/>
                </a:cubicBezTo>
                <a:cubicBezTo>
                  <a:pt x="12338" y="6689"/>
                  <a:pt x="12338" y="6689"/>
                  <a:pt x="12338" y="6689"/>
                </a:cubicBezTo>
                <a:cubicBezTo>
                  <a:pt x="12338" y="6673"/>
                  <a:pt x="12338" y="6657"/>
                  <a:pt x="12338" y="6642"/>
                </a:cubicBezTo>
                <a:cubicBezTo>
                  <a:pt x="12338" y="6642"/>
                  <a:pt x="12338" y="6642"/>
                  <a:pt x="12338" y="6642"/>
                </a:cubicBezTo>
                <a:cubicBezTo>
                  <a:pt x="12338" y="6642"/>
                  <a:pt x="12338" y="6642"/>
                  <a:pt x="12328" y="6642"/>
                </a:cubicBezTo>
                <a:cubicBezTo>
                  <a:pt x="12328" y="6642"/>
                  <a:pt x="12328" y="6642"/>
                  <a:pt x="12319" y="6642"/>
                </a:cubicBezTo>
                <a:cubicBezTo>
                  <a:pt x="12319" y="6626"/>
                  <a:pt x="12319" y="6626"/>
                  <a:pt x="12328" y="6642"/>
                </a:cubicBezTo>
                <a:close/>
                <a:moveTo>
                  <a:pt x="12283" y="6393"/>
                </a:moveTo>
                <a:cubicBezTo>
                  <a:pt x="12283" y="6393"/>
                  <a:pt x="12283" y="6393"/>
                  <a:pt x="12292" y="6393"/>
                </a:cubicBezTo>
                <a:cubicBezTo>
                  <a:pt x="12292" y="6409"/>
                  <a:pt x="12292" y="6409"/>
                  <a:pt x="12283" y="6409"/>
                </a:cubicBezTo>
                <a:cubicBezTo>
                  <a:pt x="12283" y="6409"/>
                  <a:pt x="12283" y="6409"/>
                  <a:pt x="12283" y="6409"/>
                </a:cubicBezTo>
                <a:cubicBezTo>
                  <a:pt x="12283" y="6409"/>
                  <a:pt x="12283" y="6393"/>
                  <a:pt x="12283" y="6393"/>
                </a:cubicBezTo>
                <a:close/>
                <a:moveTo>
                  <a:pt x="12292" y="8398"/>
                </a:moveTo>
                <a:cubicBezTo>
                  <a:pt x="12292" y="8398"/>
                  <a:pt x="12292" y="8413"/>
                  <a:pt x="12292" y="8413"/>
                </a:cubicBezTo>
                <a:cubicBezTo>
                  <a:pt x="12292" y="8413"/>
                  <a:pt x="12292" y="8413"/>
                  <a:pt x="12283" y="8398"/>
                </a:cubicBezTo>
                <a:cubicBezTo>
                  <a:pt x="12283" y="8398"/>
                  <a:pt x="12283" y="8398"/>
                  <a:pt x="12292" y="8398"/>
                </a:cubicBezTo>
                <a:cubicBezTo>
                  <a:pt x="12292" y="8398"/>
                  <a:pt x="12292" y="8398"/>
                  <a:pt x="12292" y="8398"/>
                </a:cubicBezTo>
                <a:close/>
                <a:moveTo>
                  <a:pt x="12100" y="6067"/>
                </a:moveTo>
                <a:cubicBezTo>
                  <a:pt x="12109" y="6067"/>
                  <a:pt x="12118" y="6067"/>
                  <a:pt x="12127" y="6051"/>
                </a:cubicBezTo>
                <a:cubicBezTo>
                  <a:pt x="12127" y="6036"/>
                  <a:pt x="12136" y="6036"/>
                  <a:pt x="12136" y="6036"/>
                </a:cubicBezTo>
                <a:cubicBezTo>
                  <a:pt x="12136" y="6036"/>
                  <a:pt x="12136" y="6036"/>
                  <a:pt x="12136" y="6036"/>
                </a:cubicBezTo>
                <a:cubicBezTo>
                  <a:pt x="12145" y="6098"/>
                  <a:pt x="12164" y="6129"/>
                  <a:pt x="12173" y="6176"/>
                </a:cubicBezTo>
                <a:cubicBezTo>
                  <a:pt x="12182" y="6191"/>
                  <a:pt x="12182" y="6207"/>
                  <a:pt x="12191" y="6222"/>
                </a:cubicBezTo>
                <a:cubicBezTo>
                  <a:pt x="12182" y="6238"/>
                  <a:pt x="12182" y="6253"/>
                  <a:pt x="12173" y="6269"/>
                </a:cubicBezTo>
                <a:cubicBezTo>
                  <a:pt x="12173" y="6269"/>
                  <a:pt x="12164" y="6269"/>
                  <a:pt x="12164" y="6269"/>
                </a:cubicBezTo>
                <a:cubicBezTo>
                  <a:pt x="12155" y="6285"/>
                  <a:pt x="12155" y="6269"/>
                  <a:pt x="12155" y="6253"/>
                </a:cubicBezTo>
                <a:cubicBezTo>
                  <a:pt x="12155" y="6222"/>
                  <a:pt x="12136" y="6191"/>
                  <a:pt x="12118" y="6176"/>
                </a:cubicBezTo>
                <a:cubicBezTo>
                  <a:pt x="12100" y="6160"/>
                  <a:pt x="12091" y="6145"/>
                  <a:pt x="12081" y="6114"/>
                </a:cubicBezTo>
                <a:cubicBezTo>
                  <a:pt x="12081" y="6083"/>
                  <a:pt x="12081" y="6067"/>
                  <a:pt x="12100" y="6067"/>
                </a:cubicBezTo>
                <a:close/>
                <a:moveTo>
                  <a:pt x="12145" y="8180"/>
                </a:moveTo>
                <a:cubicBezTo>
                  <a:pt x="12145" y="8180"/>
                  <a:pt x="12136" y="8180"/>
                  <a:pt x="12136" y="8180"/>
                </a:cubicBezTo>
                <a:cubicBezTo>
                  <a:pt x="12136" y="8180"/>
                  <a:pt x="12136" y="8180"/>
                  <a:pt x="12136" y="8180"/>
                </a:cubicBezTo>
                <a:cubicBezTo>
                  <a:pt x="12136" y="8180"/>
                  <a:pt x="12136" y="8165"/>
                  <a:pt x="12136" y="8165"/>
                </a:cubicBezTo>
                <a:cubicBezTo>
                  <a:pt x="12145" y="8180"/>
                  <a:pt x="12145" y="8180"/>
                  <a:pt x="12145" y="8180"/>
                </a:cubicBezTo>
                <a:close/>
                <a:moveTo>
                  <a:pt x="12054" y="5772"/>
                </a:moveTo>
                <a:cubicBezTo>
                  <a:pt x="12063" y="5772"/>
                  <a:pt x="12063" y="5772"/>
                  <a:pt x="12063" y="5772"/>
                </a:cubicBezTo>
                <a:cubicBezTo>
                  <a:pt x="12072" y="5787"/>
                  <a:pt x="12072" y="5787"/>
                  <a:pt x="12072" y="5803"/>
                </a:cubicBezTo>
                <a:cubicBezTo>
                  <a:pt x="12072" y="5803"/>
                  <a:pt x="12063" y="5803"/>
                  <a:pt x="12063" y="5803"/>
                </a:cubicBezTo>
                <a:cubicBezTo>
                  <a:pt x="12063" y="5803"/>
                  <a:pt x="12054" y="5803"/>
                  <a:pt x="12054" y="5787"/>
                </a:cubicBezTo>
                <a:cubicBezTo>
                  <a:pt x="12054" y="5787"/>
                  <a:pt x="12054" y="5772"/>
                  <a:pt x="12054" y="5772"/>
                </a:cubicBezTo>
                <a:close/>
                <a:moveTo>
                  <a:pt x="11889" y="5010"/>
                </a:moveTo>
                <a:cubicBezTo>
                  <a:pt x="11889" y="4995"/>
                  <a:pt x="11889" y="4995"/>
                  <a:pt x="11889" y="4995"/>
                </a:cubicBezTo>
                <a:cubicBezTo>
                  <a:pt x="11889" y="4995"/>
                  <a:pt x="11889" y="5010"/>
                  <a:pt x="11889" y="5010"/>
                </a:cubicBezTo>
                <a:cubicBezTo>
                  <a:pt x="11889" y="5026"/>
                  <a:pt x="11889" y="5026"/>
                  <a:pt x="11880" y="5010"/>
                </a:cubicBezTo>
                <a:cubicBezTo>
                  <a:pt x="11880" y="5010"/>
                  <a:pt x="11880" y="5010"/>
                  <a:pt x="11889" y="5010"/>
                </a:cubicBezTo>
                <a:close/>
                <a:moveTo>
                  <a:pt x="11871" y="5399"/>
                </a:moveTo>
                <a:cubicBezTo>
                  <a:pt x="11871" y="5399"/>
                  <a:pt x="11871" y="5399"/>
                  <a:pt x="11871" y="5399"/>
                </a:cubicBezTo>
                <a:cubicBezTo>
                  <a:pt x="11871" y="5399"/>
                  <a:pt x="11871" y="5399"/>
                  <a:pt x="11880" y="5399"/>
                </a:cubicBezTo>
                <a:cubicBezTo>
                  <a:pt x="11871" y="5399"/>
                  <a:pt x="11871" y="5399"/>
                  <a:pt x="11871" y="5399"/>
                </a:cubicBezTo>
                <a:cubicBezTo>
                  <a:pt x="11871" y="5399"/>
                  <a:pt x="11871" y="5399"/>
                  <a:pt x="11871" y="5399"/>
                </a:cubicBezTo>
                <a:cubicBezTo>
                  <a:pt x="11871" y="5383"/>
                  <a:pt x="11871" y="5383"/>
                  <a:pt x="11871" y="5383"/>
                </a:cubicBezTo>
                <a:lnTo>
                  <a:pt x="11871" y="5399"/>
                </a:lnTo>
                <a:close/>
                <a:moveTo>
                  <a:pt x="11862" y="6269"/>
                </a:moveTo>
                <a:cubicBezTo>
                  <a:pt x="11853" y="6269"/>
                  <a:pt x="11853" y="6253"/>
                  <a:pt x="11853" y="6253"/>
                </a:cubicBezTo>
                <a:cubicBezTo>
                  <a:pt x="11862" y="6222"/>
                  <a:pt x="11871" y="6191"/>
                  <a:pt x="11889" y="6176"/>
                </a:cubicBezTo>
                <a:cubicBezTo>
                  <a:pt x="11889" y="6176"/>
                  <a:pt x="11889" y="6176"/>
                  <a:pt x="11898" y="6176"/>
                </a:cubicBezTo>
                <a:cubicBezTo>
                  <a:pt x="11898" y="6176"/>
                  <a:pt x="11907" y="6176"/>
                  <a:pt x="11907" y="6176"/>
                </a:cubicBezTo>
                <a:cubicBezTo>
                  <a:pt x="11926" y="6207"/>
                  <a:pt x="11944" y="6222"/>
                  <a:pt x="11962" y="6253"/>
                </a:cubicBezTo>
                <a:cubicBezTo>
                  <a:pt x="11962" y="6253"/>
                  <a:pt x="11962" y="6253"/>
                  <a:pt x="11972" y="6269"/>
                </a:cubicBezTo>
                <a:cubicBezTo>
                  <a:pt x="12008" y="6331"/>
                  <a:pt x="11999" y="6378"/>
                  <a:pt x="11953" y="6424"/>
                </a:cubicBezTo>
                <a:cubicBezTo>
                  <a:pt x="11953" y="6424"/>
                  <a:pt x="11953" y="6424"/>
                  <a:pt x="11953" y="6440"/>
                </a:cubicBezTo>
                <a:cubicBezTo>
                  <a:pt x="11935" y="6440"/>
                  <a:pt x="11926" y="6440"/>
                  <a:pt x="11926" y="6424"/>
                </a:cubicBezTo>
                <a:cubicBezTo>
                  <a:pt x="11898" y="6378"/>
                  <a:pt x="11880" y="6331"/>
                  <a:pt x="11862" y="6269"/>
                </a:cubicBezTo>
                <a:close/>
                <a:moveTo>
                  <a:pt x="11962" y="9424"/>
                </a:moveTo>
                <a:cubicBezTo>
                  <a:pt x="11962" y="9424"/>
                  <a:pt x="11953" y="9439"/>
                  <a:pt x="11944" y="9439"/>
                </a:cubicBezTo>
                <a:cubicBezTo>
                  <a:pt x="11944" y="9439"/>
                  <a:pt x="11935" y="9439"/>
                  <a:pt x="11926" y="9439"/>
                </a:cubicBezTo>
                <a:cubicBezTo>
                  <a:pt x="11926" y="9439"/>
                  <a:pt x="11917" y="9439"/>
                  <a:pt x="11917" y="9439"/>
                </a:cubicBezTo>
                <a:cubicBezTo>
                  <a:pt x="11907" y="9439"/>
                  <a:pt x="11898" y="9439"/>
                  <a:pt x="11889" y="9439"/>
                </a:cubicBezTo>
                <a:cubicBezTo>
                  <a:pt x="11880" y="9439"/>
                  <a:pt x="11871" y="9424"/>
                  <a:pt x="11871" y="9424"/>
                </a:cubicBezTo>
                <a:cubicBezTo>
                  <a:pt x="11880" y="9408"/>
                  <a:pt x="11880" y="9392"/>
                  <a:pt x="11889" y="9392"/>
                </a:cubicBezTo>
                <a:cubicBezTo>
                  <a:pt x="11907" y="9361"/>
                  <a:pt x="11935" y="9361"/>
                  <a:pt x="11953" y="9377"/>
                </a:cubicBezTo>
                <a:cubicBezTo>
                  <a:pt x="11972" y="9377"/>
                  <a:pt x="11972" y="9392"/>
                  <a:pt x="11962" y="9424"/>
                </a:cubicBezTo>
                <a:close/>
                <a:moveTo>
                  <a:pt x="12731" y="9284"/>
                </a:moveTo>
                <a:cubicBezTo>
                  <a:pt x="12722" y="9284"/>
                  <a:pt x="12713" y="9299"/>
                  <a:pt x="12704" y="9315"/>
                </a:cubicBezTo>
                <a:cubicBezTo>
                  <a:pt x="12685" y="9330"/>
                  <a:pt x="12667" y="9330"/>
                  <a:pt x="12649" y="9330"/>
                </a:cubicBezTo>
                <a:cubicBezTo>
                  <a:pt x="12631" y="9315"/>
                  <a:pt x="12603" y="9315"/>
                  <a:pt x="12585" y="9330"/>
                </a:cubicBezTo>
                <a:cubicBezTo>
                  <a:pt x="12566" y="9346"/>
                  <a:pt x="12548" y="9330"/>
                  <a:pt x="12530" y="9330"/>
                </a:cubicBezTo>
                <a:cubicBezTo>
                  <a:pt x="12502" y="9315"/>
                  <a:pt x="12475" y="9299"/>
                  <a:pt x="12438" y="9284"/>
                </a:cubicBezTo>
                <a:cubicBezTo>
                  <a:pt x="12438" y="9268"/>
                  <a:pt x="12429" y="9268"/>
                  <a:pt x="12420" y="9253"/>
                </a:cubicBezTo>
                <a:cubicBezTo>
                  <a:pt x="12420" y="9253"/>
                  <a:pt x="12411" y="9237"/>
                  <a:pt x="12411" y="9237"/>
                </a:cubicBezTo>
                <a:cubicBezTo>
                  <a:pt x="12383" y="9237"/>
                  <a:pt x="12356" y="9206"/>
                  <a:pt x="12328" y="9206"/>
                </a:cubicBezTo>
                <a:cubicBezTo>
                  <a:pt x="12274" y="9190"/>
                  <a:pt x="12219" y="9206"/>
                  <a:pt x="12173" y="9237"/>
                </a:cubicBezTo>
                <a:cubicBezTo>
                  <a:pt x="12155" y="9253"/>
                  <a:pt x="12136" y="9268"/>
                  <a:pt x="12118" y="9299"/>
                </a:cubicBezTo>
                <a:cubicBezTo>
                  <a:pt x="12109" y="9315"/>
                  <a:pt x="12100" y="9330"/>
                  <a:pt x="12081" y="9315"/>
                </a:cubicBezTo>
                <a:cubicBezTo>
                  <a:pt x="12054" y="9299"/>
                  <a:pt x="12026" y="9315"/>
                  <a:pt x="11999" y="9315"/>
                </a:cubicBezTo>
                <a:cubicBezTo>
                  <a:pt x="11953" y="9315"/>
                  <a:pt x="11926" y="9284"/>
                  <a:pt x="11907" y="9222"/>
                </a:cubicBezTo>
                <a:cubicBezTo>
                  <a:pt x="11907" y="9206"/>
                  <a:pt x="11898" y="9175"/>
                  <a:pt x="11889" y="9159"/>
                </a:cubicBezTo>
                <a:cubicBezTo>
                  <a:pt x="11889" y="9144"/>
                  <a:pt x="11889" y="9128"/>
                  <a:pt x="11889" y="9113"/>
                </a:cubicBezTo>
                <a:cubicBezTo>
                  <a:pt x="11898" y="9097"/>
                  <a:pt x="11898" y="9051"/>
                  <a:pt x="11917" y="9035"/>
                </a:cubicBezTo>
                <a:cubicBezTo>
                  <a:pt x="11926" y="9019"/>
                  <a:pt x="11935" y="8988"/>
                  <a:pt x="11935" y="8957"/>
                </a:cubicBezTo>
                <a:cubicBezTo>
                  <a:pt x="11935" y="8926"/>
                  <a:pt x="11935" y="8895"/>
                  <a:pt x="11935" y="8864"/>
                </a:cubicBezTo>
                <a:cubicBezTo>
                  <a:pt x="11944" y="8849"/>
                  <a:pt x="11944" y="8833"/>
                  <a:pt x="11953" y="8833"/>
                </a:cubicBezTo>
                <a:cubicBezTo>
                  <a:pt x="11981" y="8817"/>
                  <a:pt x="11990" y="8802"/>
                  <a:pt x="11990" y="8755"/>
                </a:cubicBezTo>
                <a:cubicBezTo>
                  <a:pt x="11990" y="8740"/>
                  <a:pt x="11990" y="8724"/>
                  <a:pt x="11999" y="8709"/>
                </a:cubicBezTo>
                <a:cubicBezTo>
                  <a:pt x="12017" y="8662"/>
                  <a:pt x="12036" y="8631"/>
                  <a:pt x="12054" y="8584"/>
                </a:cubicBezTo>
                <a:cubicBezTo>
                  <a:pt x="12054" y="8569"/>
                  <a:pt x="12072" y="8569"/>
                  <a:pt x="12091" y="8569"/>
                </a:cubicBezTo>
                <a:cubicBezTo>
                  <a:pt x="12091" y="8584"/>
                  <a:pt x="12091" y="8584"/>
                  <a:pt x="12091" y="8584"/>
                </a:cubicBezTo>
                <a:cubicBezTo>
                  <a:pt x="12118" y="8615"/>
                  <a:pt x="12155" y="8647"/>
                  <a:pt x="12191" y="8647"/>
                </a:cubicBezTo>
                <a:cubicBezTo>
                  <a:pt x="12200" y="8647"/>
                  <a:pt x="12200" y="8662"/>
                  <a:pt x="12200" y="8678"/>
                </a:cubicBezTo>
                <a:cubicBezTo>
                  <a:pt x="12191" y="8693"/>
                  <a:pt x="12182" y="8693"/>
                  <a:pt x="12173" y="8709"/>
                </a:cubicBezTo>
                <a:cubicBezTo>
                  <a:pt x="12173" y="8724"/>
                  <a:pt x="12173" y="8740"/>
                  <a:pt x="12182" y="8740"/>
                </a:cubicBezTo>
                <a:cubicBezTo>
                  <a:pt x="12182" y="8755"/>
                  <a:pt x="12191" y="8755"/>
                  <a:pt x="12191" y="8755"/>
                </a:cubicBezTo>
                <a:cubicBezTo>
                  <a:pt x="12209" y="8771"/>
                  <a:pt x="12219" y="8786"/>
                  <a:pt x="12219" y="8817"/>
                </a:cubicBezTo>
                <a:cubicBezTo>
                  <a:pt x="12228" y="8849"/>
                  <a:pt x="12246" y="8864"/>
                  <a:pt x="12264" y="8849"/>
                </a:cubicBezTo>
                <a:cubicBezTo>
                  <a:pt x="12264" y="8849"/>
                  <a:pt x="12274" y="8849"/>
                  <a:pt x="12283" y="8833"/>
                </a:cubicBezTo>
                <a:cubicBezTo>
                  <a:pt x="12301" y="8833"/>
                  <a:pt x="12310" y="8817"/>
                  <a:pt x="12328" y="8802"/>
                </a:cubicBezTo>
                <a:cubicBezTo>
                  <a:pt x="12347" y="8786"/>
                  <a:pt x="12365" y="8771"/>
                  <a:pt x="12383" y="8771"/>
                </a:cubicBezTo>
                <a:cubicBezTo>
                  <a:pt x="12393" y="8771"/>
                  <a:pt x="12393" y="8771"/>
                  <a:pt x="12402" y="8755"/>
                </a:cubicBezTo>
                <a:cubicBezTo>
                  <a:pt x="12411" y="8755"/>
                  <a:pt x="12411" y="8740"/>
                  <a:pt x="12411" y="8724"/>
                </a:cubicBezTo>
                <a:cubicBezTo>
                  <a:pt x="12411" y="8709"/>
                  <a:pt x="12402" y="8709"/>
                  <a:pt x="12393" y="8709"/>
                </a:cubicBezTo>
                <a:cubicBezTo>
                  <a:pt x="12393" y="8709"/>
                  <a:pt x="12383" y="8709"/>
                  <a:pt x="12383" y="8709"/>
                </a:cubicBezTo>
                <a:cubicBezTo>
                  <a:pt x="12328" y="8724"/>
                  <a:pt x="12319" y="8709"/>
                  <a:pt x="12292" y="8631"/>
                </a:cubicBezTo>
                <a:cubicBezTo>
                  <a:pt x="12283" y="8631"/>
                  <a:pt x="12283" y="8631"/>
                  <a:pt x="12283" y="8631"/>
                </a:cubicBezTo>
                <a:cubicBezTo>
                  <a:pt x="12283" y="8631"/>
                  <a:pt x="12283" y="8631"/>
                  <a:pt x="12283" y="8631"/>
                </a:cubicBezTo>
                <a:cubicBezTo>
                  <a:pt x="12292" y="8631"/>
                  <a:pt x="12292" y="8631"/>
                  <a:pt x="12292" y="8631"/>
                </a:cubicBezTo>
                <a:cubicBezTo>
                  <a:pt x="12292" y="8631"/>
                  <a:pt x="12292" y="8631"/>
                  <a:pt x="12292" y="8631"/>
                </a:cubicBezTo>
                <a:cubicBezTo>
                  <a:pt x="12310" y="8600"/>
                  <a:pt x="12338" y="8569"/>
                  <a:pt x="12365" y="8553"/>
                </a:cubicBezTo>
                <a:cubicBezTo>
                  <a:pt x="12383" y="8553"/>
                  <a:pt x="12402" y="8538"/>
                  <a:pt x="12420" y="8522"/>
                </a:cubicBezTo>
                <a:cubicBezTo>
                  <a:pt x="12447" y="8476"/>
                  <a:pt x="12475" y="8460"/>
                  <a:pt x="12512" y="8476"/>
                </a:cubicBezTo>
                <a:cubicBezTo>
                  <a:pt x="12512" y="8476"/>
                  <a:pt x="12521" y="8476"/>
                  <a:pt x="12521" y="8476"/>
                </a:cubicBezTo>
                <a:cubicBezTo>
                  <a:pt x="12521" y="8476"/>
                  <a:pt x="12521" y="8476"/>
                  <a:pt x="12530" y="8476"/>
                </a:cubicBezTo>
                <a:cubicBezTo>
                  <a:pt x="12530" y="8460"/>
                  <a:pt x="12530" y="8460"/>
                  <a:pt x="12530" y="8460"/>
                </a:cubicBezTo>
                <a:cubicBezTo>
                  <a:pt x="12530" y="8476"/>
                  <a:pt x="12530" y="8476"/>
                  <a:pt x="12530" y="8476"/>
                </a:cubicBezTo>
                <a:cubicBezTo>
                  <a:pt x="12530" y="8476"/>
                  <a:pt x="12521" y="8476"/>
                  <a:pt x="12521" y="8476"/>
                </a:cubicBezTo>
                <a:cubicBezTo>
                  <a:pt x="12512" y="8491"/>
                  <a:pt x="12502" y="8522"/>
                  <a:pt x="12484" y="8538"/>
                </a:cubicBezTo>
                <a:cubicBezTo>
                  <a:pt x="12475" y="8553"/>
                  <a:pt x="12475" y="8569"/>
                  <a:pt x="12484" y="8584"/>
                </a:cubicBezTo>
                <a:cubicBezTo>
                  <a:pt x="12484" y="8600"/>
                  <a:pt x="12484" y="8615"/>
                  <a:pt x="12484" y="8631"/>
                </a:cubicBezTo>
                <a:cubicBezTo>
                  <a:pt x="12466" y="8662"/>
                  <a:pt x="12457" y="8709"/>
                  <a:pt x="12438" y="8724"/>
                </a:cubicBezTo>
                <a:cubicBezTo>
                  <a:pt x="12438" y="8740"/>
                  <a:pt x="12429" y="8755"/>
                  <a:pt x="12438" y="8755"/>
                </a:cubicBezTo>
                <a:cubicBezTo>
                  <a:pt x="12447" y="8786"/>
                  <a:pt x="12466" y="8817"/>
                  <a:pt x="12493" y="8833"/>
                </a:cubicBezTo>
                <a:cubicBezTo>
                  <a:pt x="12530" y="8849"/>
                  <a:pt x="12557" y="8880"/>
                  <a:pt x="12585" y="8926"/>
                </a:cubicBezTo>
                <a:cubicBezTo>
                  <a:pt x="12612" y="8973"/>
                  <a:pt x="12649" y="9019"/>
                  <a:pt x="12685" y="9051"/>
                </a:cubicBezTo>
                <a:cubicBezTo>
                  <a:pt x="12731" y="9082"/>
                  <a:pt x="12749" y="9144"/>
                  <a:pt x="12749" y="9206"/>
                </a:cubicBezTo>
                <a:cubicBezTo>
                  <a:pt x="12749" y="9237"/>
                  <a:pt x="12749" y="9268"/>
                  <a:pt x="12731" y="9284"/>
                </a:cubicBezTo>
                <a:close/>
                <a:moveTo>
                  <a:pt x="13052" y="7170"/>
                </a:moveTo>
                <a:cubicBezTo>
                  <a:pt x="13052" y="7155"/>
                  <a:pt x="13052" y="7155"/>
                  <a:pt x="13052" y="7155"/>
                </a:cubicBezTo>
                <a:cubicBezTo>
                  <a:pt x="13061" y="7170"/>
                  <a:pt x="13061" y="7170"/>
                  <a:pt x="13061" y="7170"/>
                </a:cubicBezTo>
                <a:lnTo>
                  <a:pt x="13052" y="7170"/>
                </a:lnTo>
                <a:close/>
                <a:moveTo>
                  <a:pt x="13592" y="9859"/>
                </a:moveTo>
                <a:cubicBezTo>
                  <a:pt x="13555" y="9874"/>
                  <a:pt x="13518" y="9874"/>
                  <a:pt x="13482" y="9890"/>
                </a:cubicBezTo>
                <a:cubicBezTo>
                  <a:pt x="13482" y="9890"/>
                  <a:pt x="13473" y="9890"/>
                  <a:pt x="13463" y="9890"/>
                </a:cubicBezTo>
                <a:cubicBezTo>
                  <a:pt x="13427" y="9890"/>
                  <a:pt x="13390" y="9874"/>
                  <a:pt x="13363" y="9828"/>
                </a:cubicBezTo>
                <a:cubicBezTo>
                  <a:pt x="13354" y="9812"/>
                  <a:pt x="13335" y="9796"/>
                  <a:pt x="13326" y="9796"/>
                </a:cubicBezTo>
                <a:cubicBezTo>
                  <a:pt x="13317" y="9796"/>
                  <a:pt x="13299" y="9796"/>
                  <a:pt x="13289" y="9781"/>
                </a:cubicBezTo>
                <a:cubicBezTo>
                  <a:pt x="13289" y="9781"/>
                  <a:pt x="13280" y="9765"/>
                  <a:pt x="13271" y="9765"/>
                </a:cubicBezTo>
                <a:cubicBezTo>
                  <a:pt x="13262" y="9703"/>
                  <a:pt x="13244" y="9641"/>
                  <a:pt x="13262" y="9579"/>
                </a:cubicBezTo>
                <a:cubicBezTo>
                  <a:pt x="13271" y="9548"/>
                  <a:pt x="13271" y="9517"/>
                  <a:pt x="13280" y="9486"/>
                </a:cubicBezTo>
                <a:cubicBezTo>
                  <a:pt x="13280" y="9439"/>
                  <a:pt x="13289" y="9408"/>
                  <a:pt x="13317" y="9392"/>
                </a:cubicBezTo>
                <a:cubicBezTo>
                  <a:pt x="13317" y="9392"/>
                  <a:pt x="13317" y="9377"/>
                  <a:pt x="13317" y="9361"/>
                </a:cubicBezTo>
                <a:cubicBezTo>
                  <a:pt x="13308" y="9361"/>
                  <a:pt x="13308" y="9361"/>
                  <a:pt x="13299" y="9346"/>
                </a:cubicBezTo>
                <a:cubicBezTo>
                  <a:pt x="13271" y="9330"/>
                  <a:pt x="13253" y="9299"/>
                  <a:pt x="13244" y="9268"/>
                </a:cubicBezTo>
                <a:cubicBezTo>
                  <a:pt x="13235" y="9222"/>
                  <a:pt x="13216" y="9175"/>
                  <a:pt x="13189" y="9144"/>
                </a:cubicBezTo>
                <a:cubicBezTo>
                  <a:pt x="13152" y="9113"/>
                  <a:pt x="13134" y="9051"/>
                  <a:pt x="13125" y="8988"/>
                </a:cubicBezTo>
                <a:cubicBezTo>
                  <a:pt x="13116" y="8926"/>
                  <a:pt x="13097" y="8880"/>
                  <a:pt x="13070" y="8833"/>
                </a:cubicBezTo>
                <a:cubicBezTo>
                  <a:pt x="13061" y="8817"/>
                  <a:pt x="13052" y="8786"/>
                  <a:pt x="13061" y="8771"/>
                </a:cubicBezTo>
                <a:cubicBezTo>
                  <a:pt x="13061" y="8740"/>
                  <a:pt x="13070" y="8709"/>
                  <a:pt x="13079" y="8693"/>
                </a:cubicBezTo>
                <a:cubicBezTo>
                  <a:pt x="13079" y="8662"/>
                  <a:pt x="13088" y="8647"/>
                  <a:pt x="13106" y="8647"/>
                </a:cubicBezTo>
                <a:cubicBezTo>
                  <a:pt x="13134" y="8615"/>
                  <a:pt x="13152" y="8600"/>
                  <a:pt x="13171" y="8553"/>
                </a:cubicBezTo>
                <a:cubicBezTo>
                  <a:pt x="13180" y="8538"/>
                  <a:pt x="13180" y="8538"/>
                  <a:pt x="13189" y="8522"/>
                </a:cubicBezTo>
                <a:cubicBezTo>
                  <a:pt x="13216" y="8491"/>
                  <a:pt x="13253" y="8460"/>
                  <a:pt x="13280" y="8445"/>
                </a:cubicBezTo>
                <a:cubicBezTo>
                  <a:pt x="13289" y="8429"/>
                  <a:pt x="13299" y="8429"/>
                  <a:pt x="13299" y="8429"/>
                </a:cubicBezTo>
                <a:cubicBezTo>
                  <a:pt x="13326" y="8445"/>
                  <a:pt x="13354" y="8460"/>
                  <a:pt x="13381" y="8445"/>
                </a:cubicBezTo>
                <a:cubicBezTo>
                  <a:pt x="13390" y="8445"/>
                  <a:pt x="13399" y="8460"/>
                  <a:pt x="13408" y="8476"/>
                </a:cubicBezTo>
                <a:cubicBezTo>
                  <a:pt x="13418" y="8507"/>
                  <a:pt x="13418" y="8522"/>
                  <a:pt x="13418" y="8553"/>
                </a:cubicBezTo>
                <a:cubicBezTo>
                  <a:pt x="13418" y="8569"/>
                  <a:pt x="13408" y="8600"/>
                  <a:pt x="13408" y="8631"/>
                </a:cubicBezTo>
                <a:cubicBezTo>
                  <a:pt x="13408" y="8647"/>
                  <a:pt x="13408" y="8647"/>
                  <a:pt x="13399" y="8647"/>
                </a:cubicBezTo>
                <a:cubicBezTo>
                  <a:pt x="13381" y="8662"/>
                  <a:pt x="13372" y="8647"/>
                  <a:pt x="13354" y="8662"/>
                </a:cubicBezTo>
                <a:cubicBezTo>
                  <a:pt x="13326" y="8662"/>
                  <a:pt x="13317" y="8678"/>
                  <a:pt x="13317" y="8740"/>
                </a:cubicBezTo>
                <a:cubicBezTo>
                  <a:pt x="13317" y="8771"/>
                  <a:pt x="13317" y="8786"/>
                  <a:pt x="13308" y="8786"/>
                </a:cubicBezTo>
                <a:cubicBezTo>
                  <a:pt x="13299" y="8786"/>
                  <a:pt x="13299" y="8786"/>
                  <a:pt x="13299" y="8786"/>
                </a:cubicBezTo>
                <a:cubicBezTo>
                  <a:pt x="13271" y="8802"/>
                  <a:pt x="13271" y="8802"/>
                  <a:pt x="13280" y="8833"/>
                </a:cubicBezTo>
                <a:cubicBezTo>
                  <a:pt x="13299" y="8864"/>
                  <a:pt x="13317" y="8895"/>
                  <a:pt x="13326" y="8926"/>
                </a:cubicBezTo>
                <a:cubicBezTo>
                  <a:pt x="13344" y="8988"/>
                  <a:pt x="13381" y="9035"/>
                  <a:pt x="13418" y="9051"/>
                </a:cubicBezTo>
                <a:cubicBezTo>
                  <a:pt x="13427" y="9051"/>
                  <a:pt x="13436" y="9066"/>
                  <a:pt x="13436" y="9082"/>
                </a:cubicBezTo>
                <a:cubicBezTo>
                  <a:pt x="13436" y="9097"/>
                  <a:pt x="13436" y="9097"/>
                  <a:pt x="13436" y="9113"/>
                </a:cubicBezTo>
                <a:cubicBezTo>
                  <a:pt x="13427" y="9159"/>
                  <a:pt x="13436" y="9190"/>
                  <a:pt x="13454" y="9222"/>
                </a:cubicBezTo>
                <a:cubicBezTo>
                  <a:pt x="13473" y="9268"/>
                  <a:pt x="13473" y="9315"/>
                  <a:pt x="13473" y="9361"/>
                </a:cubicBezTo>
                <a:cubicBezTo>
                  <a:pt x="13473" y="9377"/>
                  <a:pt x="13473" y="9392"/>
                  <a:pt x="13473" y="9408"/>
                </a:cubicBezTo>
                <a:cubicBezTo>
                  <a:pt x="13482" y="9439"/>
                  <a:pt x="13491" y="9455"/>
                  <a:pt x="13509" y="9455"/>
                </a:cubicBezTo>
                <a:cubicBezTo>
                  <a:pt x="13518" y="9455"/>
                  <a:pt x="13518" y="9455"/>
                  <a:pt x="13527" y="9470"/>
                </a:cubicBezTo>
                <a:cubicBezTo>
                  <a:pt x="13537" y="9486"/>
                  <a:pt x="13527" y="9501"/>
                  <a:pt x="13527" y="9517"/>
                </a:cubicBezTo>
                <a:cubicBezTo>
                  <a:pt x="13527" y="9517"/>
                  <a:pt x="13527" y="9517"/>
                  <a:pt x="13527" y="9517"/>
                </a:cubicBezTo>
                <a:cubicBezTo>
                  <a:pt x="13527" y="9532"/>
                  <a:pt x="13537" y="9548"/>
                  <a:pt x="13537" y="9548"/>
                </a:cubicBezTo>
                <a:cubicBezTo>
                  <a:pt x="13555" y="9579"/>
                  <a:pt x="13573" y="9610"/>
                  <a:pt x="13564" y="9641"/>
                </a:cubicBezTo>
                <a:cubicBezTo>
                  <a:pt x="13564" y="9719"/>
                  <a:pt x="13582" y="9781"/>
                  <a:pt x="13592" y="9843"/>
                </a:cubicBezTo>
                <a:cubicBezTo>
                  <a:pt x="13601" y="9859"/>
                  <a:pt x="13592" y="9859"/>
                  <a:pt x="13592" y="9859"/>
                </a:cubicBezTo>
                <a:close/>
                <a:moveTo>
                  <a:pt x="13765" y="4109"/>
                </a:moveTo>
                <a:cubicBezTo>
                  <a:pt x="13756" y="4093"/>
                  <a:pt x="13756" y="4093"/>
                  <a:pt x="13756" y="4093"/>
                </a:cubicBezTo>
                <a:cubicBezTo>
                  <a:pt x="13765" y="4093"/>
                  <a:pt x="13765" y="4093"/>
                  <a:pt x="13765" y="4093"/>
                </a:cubicBezTo>
                <a:lnTo>
                  <a:pt x="13765" y="4109"/>
                </a:lnTo>
                <a:close/>
                <a:moveTo>
                  <a:pt x="13903" y="8755"/>
                </a:moveTo>
                <a:cubicBezTo>
                  <a:pt x="13894" y="8771"/>
                  <a:pt x="13866" y="8802"/>
                  <a:pt x="13857" y="8786"/>
                </a:cubicBezTo>
                <a:cubicBezTo>
                  <a:pt x="13839" y="8786"/>
                  <a:pt x="13820" y="8771"/>
                  <a:pt x="13802" y="8755"/>
                </a:cubicBezTo>
                <a:cubicBezTo>
                  <a:pt x="13793" y="8755"/>
                  <a:pt x="13784" y="8740"/>
                  <a:pt x="13784" y="8724"/>
                </a:cubicBezTo>
                <a:cubicBezTo>
                  <a:pt x="13784" y="8631"/>
                  <a:pt x="13829" y="8553"/>
                  <a:pt x="13875" y="8553"/>
                </a:cubicBezTo>
                <a:cubicBezTo>
                  <a:pt x="13894" y="8569"/>
                  <a:pt x="13903" y="8569"/>
                  <a:pt x="13903" y="8584"/>
                </a:cubicBezTo>
                <a:cubicBezTo>
                  <a:pt x="13912" y="8600"/>
                  <a:pt x="13912" y="8631"/>
                  <a:pt x="13921" y="8647"/>
                </a:cubicBezTo>
                <a:cubicBezTo>
                  <a:pt x="13912" y="8678"/>
                  <a:pt x="13903" y="8724"/>
                  <a:pt x="13903" y="8755"/>
                </a:cubicBezTo>
                <a:close/>
                <a:moveTo>
                  <a:pt x="14241" y="4451"/>
                </a:moveTo>
                <a:cubicBezTo>
                  <a:pt x="14232" y="4451"/>
                  <a:pt x="14232" y="4451"/>
                  <a:pt x="14232" y="4451"/>
                </a:cubicBezTo>
                <a:cubicBezTo>
                  <a:pt x="14214" y="4404"/>
                  <a:pt x="14186" y="4373"/>
                  <a:pt x="14168" y="4327"/>
                </a:cubicBezTo>
                <a:cubicBezTo>
                  <a:pt x="14168" y="4311"/>
                  <a:pt x="14168" y="4311"/>
                  <a:pt x="14168" y="4311"/>
                </a:cubicBezTo>
                <a:cubicBezTo>
                  <a:pt x="14177" y="4311"/>
                  <a:pt x="14177" y="4295"/>
                  <a:pt x="14186" y="4295"/>
                </a:cubicBezTo>
                <a:cubicBezTo>
                  <a:pt x="14196" y="4295"/>
                  <a:pt x="14205" y="4311"/>
                  <a:pt x="14214" y="4327"/>
                </a:cubicBezTo>
                <a:cubicBezTo>
                  <a:pt x="14223" y="4342"/>
                  <a:pt x="14232" y="4358"/>
                  <a:pt x="14241" y="4373"/>
                </a:cubicBezTo>
                <a:cubicBezTo>
                  <a:pt x="14251" y="4389"/>
                  <a:pt x="14251" y="4435"/>
                  <a:pt x="14241" y="4451"/>
                </a:cubicBezTo>
                <a:close/>
                <a:moveTo>
                  <a:pt x="14260" y="4560"/>
                </a:moveTo>
                <a:cubicBezTo>
                  <a:pt x="14260" y="4560"/>
                  <a:pt x="14251" y="4560"/>
                  <a:pt x="14251" y="4560"/>
                </a:cubicBezTo>
                <a:cubicBezTo>
                  <a:pt x="14251" y="4544"/>
                  <a:pt x="14260" y="4544"/>
                  <a:pt x="14260" y="4560"/>
                </a:cubicBezTo>
                <a:cubicBezTo>
                  <a:pt x="14260" y="4560"/>
                  <a:pt x="14260" y="4560"/>
                  <a:pt x="14260" y="4560"/>
                </a:cubicBezTo>
                <a:close/>
                <a:moveTo>
                  <a:pt x="14379" y="9237"/>
                </a:moveTo>
                <a:cubicBezTo>
                  <a:pt x="14379" y="9237"/>
                  <a:pt x="14379" y="9237"/>
                  <a:pt x="14379" y="9237"/>
                </a:cubicBezTo>
                <a:cubicBezTo>
                  <a:pt x="14379" y="9237"/>
                  <a:pt x="14379" y="9237"/>
                  <a:pt x="14379" y="9237"/>
                </a:cubicBezTo>
                <a:close/>
                <a:moveTo>
                  <a:pt x="14415" y="3891"/>
                </a:moveTo>
                <a:cubicBezTo>
                  <a:pt x="14415" y="3907"/>
                  <a:pt x="14406" y="3923"/>
                  <a:pt x="14406" y="3907"/>
                </a:cubicBezTo>
                <a:cubicBezTo>
                  <a:pt x="14397" y="3907"/>
                  <a:pt x="14397" y="3891"/>
                  <a:pt x="14397" y="3891"/>
                </a:cubicBezTo>
                <a:cubicBezTo>
                  <a:pt x="14406" y="3876"/>
                  <a:pt x="14415" y="3876"/>
                  <a:pt x="14415" y="3876"/>
                </a:cubicBezTo>
                <a:cubicBezTo>
                  <a:pt x="14415" y="3876"/>
                  <a:pt x="14424" y="3876"/>
                  <a:pt x="14424" y="3891"/>
                </a:cubicBezTo>
                <a:cubicBezTo>
                  <a:pt x="14424" y="3891"/>
                  <a:pt x="14415" y="3891"/>
                  <a:pt x="14415" y="3891"/>
                </a:cubicBezTo>
                <a:close/>
                <a:moveTo>
                  <a:pt x="14754" y="2011"/>
                </a:moveTo>
                <a:cubicBezTo>
                  <a:pt x="14763" y="2027"/>
                  <a:pt x="14763" y="2027"/>
                  <a:pt x="14772" y="2042"/>
                </a:cubicBezTo>
                <a:cubicBezTo>
                  <a:pt x="14772" y="2042"/>
                  <a:pt x="14772" y="2042"/>
                  <a:pt x="14772" y="2042"/>
                </a:cubicBezTo>
                <a:cubicBezTo>
                  <a:pt x="14772" y="2042"/>
                  <a:pt x="14772" y="2042"/>
                  <a:pt x="14772" y="2042"/>
                </a:cubicBezTo>
                <a:cubicBezTo>
                  <a:pt x="14763" y="2027"/>
                  <a:pt x="14763" y="2027"/>
                  <a:pt x="14754" y="2011"/>
                </a:cubicBezTo>
                <a:cubicBezTo>
                  <a:pt x="14754" y="2011"/>
                  <a:pt x="14754" y="2011"/>
                  <a:pt x="14754" y="2011"/>
                </a:cubicBezTo>
                <a:cubicBezTo>
                  <a:pt x="14754" y="2011"/>
                  <a:pt x="14754" y="2011"/>
                  <a:pt x="14754" y="2011"/>
                </a:cubicBezTo>
                <a:close/>
                <a:moveTo>
                  <a:pt x="14754" y="7030"/>
                </a:moveTo>
                <a:cubicBezTo>
                  <a:pt x="14754" y="7030"/>
                  <a:pt x="14754" y="7030"/>
                  <a:pt x="14754" y="7046"/>
                </a:cubicBezTo>
                <a:cubicBezTo>
                  <a:pt x="14754" y="7046"/>
                  <a:pt x="14754" y="7046"/>
                  <a:pt x="14745" y="7046"/>
                </a:cubicBezTo>
                <a:cubicBezTo>
                  <a:pt x="14745" y="7046"/>
                  <a:pt x="14736" y="7046"/>
                  <a:pt x="14736" y="7046"/>
                </a:cubicBezTo>
                <a:cubicBezTo>
                  <a:pt x="14736" y="7046"/>
                  <a:pt x="14726" y="7046"/>
                  <a:pt x="14726" y="7046"/>
                </a:cubicBezTo>
                <a:cubicBezTo>
                  <a:pt x="14736" y="7030"/>
                  <a:pt x="14745" y="7030"/>
                  <a:pt x="14754" y="7030"/>
                </a:cubicBezTo>
                <a:close/>
                <a:moveTo>
                  <a:pt x="14772" y="8413"/>
                </a:moveTo>
                <a:cubicBezTo>
                  <a:pt x="14754" y="8445"/>
                  <a:pt x="14745" y="8476"/>
                  <a:pt x="14736" y="8522"/>
                </a:cubicBezTo>
                <a:cubicBezTo>
                  <a:pt x="14736" y="8522"/>
                  <a:pt x="14726" y="8538"/>
                  <a:pt x="14726" y="8538"/>
                </a:cubicBezTo>
                <a:cubicBezTo>
                  <a:pt x="14717" y="8538"/>
                  <a:pt x="14708" y="8522"/>
                  <a:pt x="14708" y="8507"/>
                </a:cubicBezTo>
                <a:cubicBezTo>
                  <a:pt x="14708" y="8507"/>
                  <a:pt x="14708" y="8507"/>
                  <a:pt x="14708" y="8507"/>
                </a:cubicBezTo>
                <a:cubicBezTo>
                  <a:pt x="14708" y="8460"/>
                  <a:pt x="14717" y="8429"/>
                  <a:pt x="14726" y="8398"/>
                </a:cubicBezTo>
                <a:cubicBezTo>
                  <a:pt x="14736" y="8382"/>
                  <a:pt x="14745" y="8367"/>
                  <a:pt x="14754" y="8351"/>
                </a:cubicBezTo>
                <a:cubicBezTo>
                  <a:pt x="14763" y="8351"/>
                  <a:pt x="14772" y="8351"/>
                  <a:pt x="14781" y="8351"/>
                </a:cubicBezTo>
                <a:cubicBezTo>
                  <a:pt x="14781" y="8351"/>
                  <a:pt x="14791" y="8351"/>
                  <a:pt x="14791" y="8367"/>
                </a:cubicBezTo>
                <a:cubicBezTo>
                  <a:pt x="14781" y="8382"/>
                  <a:pt x="14781" y="8398"/>
                  <a:pt x="14772" y="8413"/>
                </a:cubicBezTo>
                <a:close/>
                <a:moveTo>
                  <a:pt x="14873" y="1576"/>
                </a:moveTo>
                <a:cubicBezTo>
                  <a:pt x="14873" y="1560"/>
                  <a:pt x="14873" y="1560"/>
                  <a:pt x="14873" y="1560"/>
                </a:cubicBezTo>
                <a:cubicBezTo>
                  <a:pt x="14873" y="1560"/>
                  <a:pt x="14873" y="1560"/>
                  <a:pt x="14873" y="1560"/>
                </a:cubicBezTo>
                <a:lnTo>
                  <a:pt x="14873" y="1576"/>
                </a:lnTo>
                <a:close/>
                <a:moveTo>
                  <a:pt x="15047" y="2353"/>
                </a:moveTo>
                <a:cubicBezTo>
                  <a:pt x="15047" y="2353"/>
                  <a:pt x="15047" y="2353"/>
                  <a:pt x="15047" y="2353"/>
                </a:cubicBezTo>
                <a:cubicBezTo>
                  <a:pt x="15038" y="2369"/>
                  <a:pt x="15038" y="2400"/>
                  <a:pt x="15038" y="2431"/>
                </a:cubicBezTo>
                <a:cubicBezTo>
                  <a:pt x="15028" y="2446"/>
                  <a:pt x="15028" y="2446"/>
                  <a:pt x="15019" y="2446"/>
                </a:cubicBezTo>
                <a:cubicBezTo>
                  <a:pt x="15001" y="2462"/>
                  <a:pt x="15001" y="2477"/>
                  <a:pt x="14992" y="2508"/>
                </a:cubicBezTo>
                <a:cubicBezTo>
                  <a:pt x="14992" y="2508"/>
                  <a:pt x="14992" y="2508"/>
                  <a:pt x="15001" y="2508"/>
                </a:cubicBezTo>
                <a:cubicBezTo>
                  <a:pt x="15001" y="2508"/>
                  <a:pt x="15010" y="2524"/>
                  <a:pt x="15010" y="2539"/>
                </a:cubicBezTo>
                <a:cubicBezTo>
                  <a:pt x="15019" y="2539"/>
                  <a:pt x="15028" y="2555"/>
                  <a:pt x="15028" y="2555"/>
                </a:cubicBezTo>
                <a:cubicBezTo>
                  <a:pt x="15028" y="2571"/>
                  <a:pt x="15028" y="2571"/>
                  <a:pt x="15028" y="2571"/>
                </a:cubicBezTo>
                <a:cubicBezTo>
                  <a:pt x="15028" y="2555"/>
                  <a:pt x="15028" y="2555"/>
                  <a:pt x="15028" y="2555"/>
                </a:cubicBezTo>
                <a:cubicBezTo>
                  <a:pt x="15019" y="2555"/>
                  <a:pt x="15019" y="2539"/>
                  <a:pt x="15010" y="2539"/>
                </a:cubicBezTo>
                <a:cubicBezTo>
                  <a:pt x="15001" y="2524"/>
                  <a:pt x="15001" y="2524"/>
                  <a:pt x="14992" y="2508"/>
                </a:cubicBezTo>
                <a:cubicBezTo>
                  <a:pt x="14992" y="2508"/>
                  <a:pt x="14992" y="2508"/>
                  <a:pt x="14992" y="2508"/>
                </a:cubicBezTo>
                <a:cubicBezTo>
                  <a:pt x="14983" y="2477"/>
                  <a:pt x="14964" y="2477"/>
                  <a:pt x="14955" y="2462"/>
                </a:cubicBezTo>
                <a:cubicBezTo>
                  <a:pt x="14946" y="2431"/>
                  <a:pt x="14946" y="2400"/>
                  <a:pt x="14937" y="2384"/>
                </a:cubicBezTo>
                <a:cubicBezTo>
                  <a:pt x="14937" y="2369"/>
                  <a:pt x="14937" y="2353"/>
                  <a:pt x="14937" y="2353"/>
                </a:cubicBezTo>
                <a:cubicBezTo>
                  <a:pt x="14937" y="2337"/>
                  <a:pt x="14937" y="2337"/>
                  <a:pt x="14937" y="2337"/>
                </a:cubicBezTo>
                <a:cubicBezTo>
                  <a:pt x="14928" y="2337"/>
                  <a:pt x="14928" y="2337"/>
                  <a:pt x="14928" y="2337"/>
                </a:cubicBezTo>
                <a:cubicBezTo>
                  <a:pt x="14937" y="2337"/>
                  <a:pt x="14937" y="2337"/>
                  <a:pt x="14937" y="2337"/>
                </a:cubicBezTo>
                <a:cubicBezTo>
                  <a:pt x="14937" y="2337"/>
                  <a:pt x="14937" y="2337"/>
                  <a:pt x="14937" y="2353"/>
                </a:cubicBezTo>
                <a:cubicBezTo>
                  <a:pt x="14946" y="2353"/>
                  <a:pt x="14955" y="2369"/>
                  <a:pt x="14964" y="2369"/>
                </a:cubicBezTo>
                <a:cubicBezTo>
                  <a:pt x="14974" y="2384"/>
                  <a:pt x="14992" y="2384"/>
                  <a:pt x="15010" y="2369"/>
                </a:cubicBezTo>
                <a:cubicBezTo>
                  <a:pt x="15019" y="2353"/>
                  <a:pt x="15028" y="2353"/>
                  <a:pt x="15047" y="2353"/>
                </a:cubicBezTo>
                <a:cubicBezTo>
                  <a:pt x="15047" y="2353"/>
                  <a:pt x="15047" y="2337"/>
                  <a:pt x="15047" y="2337"/>
                </a:cubicBezTo>
                <a:cubicBezTo>
                  <a:pt x="15047" y="2337"/>
                  <a:pt x="15047" y="2337"/>
                  <a:pt x="15047" y="2337"/>
                </a:cubicBezTo>
                <a:cubicBezTo>
                  <a:pt x="15047" y="2337"/>
                  <a:pt x="15047" y="2337"/>
                  <a:pt x="15047" y="2353"/>
                </a:cubicBezTo>
                <a:close/>
                <a:moveTo>
                  <a:pt x="15138" y="2244"/>
                </a:moveTo>
                <a:cubicBezTo>
                  <a:pt x="15120" y="2260"/>
                  <a:pt x="15102" y="2275"/>
                  <a:pt x="15083" y="2306"/>
                </a:cubicBezTo>
                <a:cubicBezTo>
                  <a:pt x="15074" y="2306"/>
                  <a:pt x="15074" y="2306"/>
                  <a:pt x="15065" y="2306"/>
                </a:cubicBezTo>
                <a:cubicBezTo>
                  <a:pt x="15065" y="2322"/>
                  <a:pt x="15065" y="2322"/>
                  <a:pt x="15065" y="2322"/>
                </a:cubicBezTo>
                <a:cubicBezTo>
                  <a:pt x="15065" y="2322"/>
                  <a:pt x="15056" y="2322"/>
                  <a:pt x="15056" y="2322"/>
                </a:cubicBezTo>
                <a:cubicBezTo>
                  <a:pt x="15056" y="2322"/>
                  <a:pt x="15056" y="2322"/>
                  <a:pt x="15056" y="2306"/>
                </a:cubicBezTo>
                <a:cubicBezTo>
                  <a:pt x="15065" y="2306"/>
                  <a:pt x="15065" y="2306"/>
                  <a:pt x="15065" y="2306"/>
                </a:cubicBezTo>
                <a:cubicBezTo>
                  <a:pt x="15065" y="2306"/>
                  <a:pt x="15074" y="2291"/>
                  <a:pt x="15074" y="2275"/>
                </a:cubicBezTo>
                <a:cubicBezTo>
                  <a:pt x="15093" y="2244"/>
                  <a:pt x="15102" y="2229"/>
                  <a:pt x="15111" y="2213"/>
                </a:cubicBezTo>
                <a:cubicBezTo>
                  <a:pt x="15111" y="2213"/>
                  <a:pt x="15111" y="2213"/>
                  <a:pt x="15111" y="2213"/>
                </a:cubicBezTo>
                <a:cubicBezTo>
                  <a:pt x="15111" y="2213"/>
                  <a:pt x="15111" y="2198"/>
                  <a:pt x="15111" y="2198"/>
                </a:cubicBezTo>
                <a:cubicBezTo>
                  <a:pt x="15093" y="2198"/>
                  <a:pt x="15074" y="2198"/>
                  <a:pt x="15074" y="2167"/>
                </a:cubicBezTo>
                <a:cubicBezTo>
                  <a:pt x="15074" y="2151"/>
                  <a:pt x="15074" y="2151"/>
                  <a:pt x="15074" y="2151"/>
                </a:cubicBezTo>
                <a:cubicBezTo>
                  <a:pt x="15074" y="2135"/>
                  <a:pt x="15083" y="2151"/>
                  <a:pt x="15083" y="2151"/>
                </a:cubicBezTo>
                <a:cubicBezTo>
                  <a:pt x="15083" y="2151"/>
                  <a:pt x="15093" y="2151"/>
                  <a:pt x="15093" y="2167"/>
                </a:cubicBezTo>
                <a:cubicBezTo>
                  <a:pt x="15102" y="2182"/>
                  <a:pt x="15102" y="2198"/>
                  <a:pt x="15111" y="2198"/>
                </a:cubicBezTo>
                <a:cubicBezTo>
                  <a:pt x="15111" y="2198"/>
                  <a:pt x="15111" y="2198"/>
                  <a:pt x="15111" y="2198"/>
                </a:cubicBezTo>
                <a:cubicBezTo>
                  <a:pt x="15111" y="2198"/>
                  <a:pt x="15111" y="2213"/>
                  <a:pt x="15111" y="2213"/>
                </a:cubicBezTo>
                <a:cubicBezTo>
                  <a:pt x="15120" y="2213"/>
                  <a:pt x="15129" y="2213"/>
                  <a:pt x="15129" y="2213"/>
                </a:cubicBezTo>
                <a:cubicBezTo>
                  <a:pt x="15138" y="2213"/>
                  <a:pt x="15138" y="2229"/>
                  <a:pt x="15147" y="2229"/>
                </a:cubicBezTo>
                <a:cubicBezTo>
                  <a:pt x="15147" y="2229"/>
                  <a:pt x="15138" y="2244"/>
                  <a:pt x="15138" y="2244"/>
                </a:cubicBezTo>
                <a:close/>
                <a:moveTo>
                  <a:pt x="15257" y="2229"/>
                </a:moveTo>
                <a:cubicBezTo>
                  <a:pt x="15248" y="2229"/>
                  <a:pt x="15248" y="2229"/>
                  <a:pt x="15248" y="2229"/>
                </a:cubicBezTo>
                <a:cubicBezTo>
                  <a:pt x="15257" y="2213"/>
                  <a:pt x="15257" y="2213"/>
                  <a:pt x="15257" y="2213"/>
                </a:cubicBezTo>
                <a:lnTo>
                  <a:pt x="15257" y="2229"/>
                </a:lnTo>
                <a:close/>
                <a:moveTo>
                  <a:pt x="15367" y="8118"/>
                </a:moveTo>
                <a:cubicBezTo>
                  <a:pt x="15367" y="8134"/>
                  <a:pt x="15358" y="8134"/>
                  <a:pt x="15349" y="8134"/>
                </a:cubicBezTo>
                <a:cubicBezTo>
                  <a:pt x="15321" y="8118"/>
                  <a:pt x="15294" y="8103"/>
                  <a:pt x="15276" y="8087"/>
                </a:cubicBezTo>
                <a:cubicBezTo>
                  <a:pt x="15266" y="8072"/>
                  <a:pt x="15266" y="8056"/>
                  <a:pt x="15266" y="8040"/>
                </a:cubicBezTo>
                <a:cubicBezTo>
                  <a:pt x="15266" y="8025"/>
                  <a:pt x="15266" y="8009"/>
                  <a:pt x="15266" y="7994"/>
                </a:cubicBezTo>
                <a:cubicBezTo>
                  <a:pt x="15276" y="7994"/>
                  <a:pt x="15285" y="8009"/>
                  <a:pt x="15285" y="8025"/>
                </a:cubicBezTo>
                <a:cubicBezTo>
                  <a:pt x="15294" y="8040"/>
                  <a:pt x="15312" y="8056"/>
                  <a:pt x="15331" y="8072"/>
                </a:cubicBezTo>
                <a:cubicBezTo>
                  <a:pt x="15340" y="8072"/>
                  <a:pt x="15358" y="8087"/>
                  <a:pt x="15367" y="8103"/>
                </a:cubicBezTo>
                <a:cubicBezTo>
                  <a:pt x="15367" y="8103"/>
                  <a:pt x="15367" y="8103"/>
                  <a:pt x="15367" y="8103"/>
                </a:cubicBezTo>
                <a:cubicBezTo>
                  <a:pt x="15367" y="8118"/>
                  <a:pt x="15367" y="8118"/>
                  <a:pt x="15367" y="8118"/>
                </a:cubicBezTo>
                <a:close/>
                <a:moveTo>
                  <a:pt x="15367" y="2757"/>
                </a:moveTo>
                <a:cubicBezTo>
                  <a:pt x="15367" y="2757"/>
                  <a:pt x="15367" y="2757"/>
                  <a:pt x="15367" y="2757"/>
                </a:cubicBezTo>
                <a:cubicBezTo>
                  <a:pt x="15367" y="2742"/>
                  <a:pt x="15367" y="2742"/>
                  <a:pt x="15367" y="2742"/>
                </a:cubicBezTo>
                <a:cubicBezTo>
                  <a:pt x="15367" y="2742"/>
                  <a:pt x="15367" y="2742"/>
                  <a:pt x="15367" y="2742"/>
                </a:cubicBezTo>
                <a:cubicBezTo>
                  <a:pt x="15367" y="2757"/>
                  <a:pt x="15367" y="2757"/>
                  <a:pt x="15367" y="2757"/>
                </a:cubicBezTo>
                <a:cubicBezTo>
                  <a:pt x="15367" y="2757"/>
                  <a:pt x="15367" y="2757"/>
                  <a:pt x="15367" y="2757"/>
                </a:cubicBezTo>
                <a:cubicBezTo>
                  <a:pt x="15367" y="2757"/>
                  <a:pt x="15367" y="2757"/>
                  <a:pt x="15367" y="2757"/>
                </a:cubicBezTo>
                <a:close/>
                <a:moveTo>
                  <a:pt x="15797" y="7683"/>
                </a:moveTo>
                <a:cubicBezTo>
                  <a:pt x="15788" y="7699"/>
                  <a:pt x="15779" y="7699"/>
                  <a:pt x="15779" y="7683"/>
                </a:cubicBezTo>
                <a:cubicBezTo>
                  <a:pt x="15770" y="7668"/>
                  <a:pt x="15770" y="7652"/>
                  <a:pt x="15770" y="7652"/>
                </a:cubicBezTo>
                <a:cubicBezTo>
                  <a:pt x="15770" y="7636"/>
                  <a:pt x="15779" y="7636"/>
                  <a:pt x="15779" y="7621"/>
                </a:cubicBezTo>
                <a:cubicBezTo>
                  <a:pt x="15788" y="7621"/>
                  <a:pt x="15797" y="7621"/>
                  <a:pt x="15797" y="7636"/>
                </a:cubicBezTo>
                <a:cubicBezTo>
                  <a:pt x="15806" y="7652"/>
                  <a:pt x="15806" y="7652"/>
                  <a:pt x="15806" y="7668"/>
                </a:cubicBezTo>
                <a:cubicBezTo>
                  <a:pt x="15797" y="7668"/>
                  <a:pt x="15797" y="7683"/>
                  <a:pt x="15797" y="7683"/>
                </a:cubicBezTo>
                <a:close/>
                <a:moveTo>
                  <a:pt x="15834" y="8025"/>
                </a:moveTo>
                <a:cubicBezTo>
                  <a:pt x="15834" y="8025"/>
                  <a:pt x="15825" y="8025"/>
                  <a:pt x="15825" y="8025"/>
                </a:cubicBezTo>
                <a:cubicBezTo>
                  <a:pt x="15825" y="8040"/>
                  <a:pt x="15816" y="8040"/>
                  <a:pt x="15816" y="8040"/>
                </a:cubicBezTo>
                <a:cubicBezTo>
                  <a:pt x="15816" y="8040"/>
                  <a:pt x="15816" y="8025"/>
                  <a:pt x="15816" y="8025"/>
                </a:cubicBezTo>
                <a:cubicBezTo>
                  <a:pt x="15816" y="8025"/>
                  <a:pt x="15816" y="8009"/>
                  <a:pt x="15816" y="8009"/>
                </a:cubicBezTo>
                <a:cubicBezTo>
                  <a:pt x="15816" y="7994"/>
                  <a:pt x="15825" y="7978"/>
                  <a:pt x="15825" y="7994"/>
                </a:cubicBezTo>
                <a:cubicBezTo>
                  <a:pt x="15834" y="8009"/>
                  <a:pt x="15834" y="8009"/>
                  <a:pt x="15834" y="8025"/>
                </a:cubicBezTo>
                <a:close/>
                <a:moveTo>
                  <a:pt x="15861" y="7854"/>
                </a:moveTo>
                <a:cubicBezTo>
                  <a:pt x="15861" y="7838"/>
                  <a:pt x="15861" y="7838"/>
                  <a:pt x="15861" y="7838"/>
                </a:cubicBezTo>
                <a:cubicBezTo>
                  <a:pt x="15861" y="7854"/>
                  <a:pt x="15861" y="7854"/>
                  <a:pt x="15861" y="7854"/>
                </a:cubicBezTo>
                <a:cubicBezTo>
                  <a:pt x="15861" y="7854"/>
                  <a:pt x="15861" y="7854"/>
                  <a:pt x="15861" y="7854"/>
                </a:cubicBezTo>
                <a:close/>
                <a:moveTo>
                  <a:pt x="16182" y="6626"/>
                </a:moveTo>
                <a:cubicBezTo>
                  <a:pt x="16182" y="6626"/>
                  <a:pt x="16173" y="6642"/>
                  <a:pt x="16173" y="6626"/>
                </a:cubicBezTo>
                <a:cubicBezTo>
                  <a:pt x="16163" y="6611"/>
                  <a:pt x="16145" y="6595"/>
                  <a:pt x="16145" y="6564"/>
                </a:cubicBezTo>
                <a:cubicBezTo>
                  <a:pt x="16136" y="6549"/>
                  <a:pt x="16145" y="6549"/>
                  <a:pt x="16145" y="6549"/>
                </a:cubicBezTo>
                <a:cubicBezTo>
                  <a:pt x="16145" y="6533"/>
                  <a:pt x="16145" y="6533"/>
                  <a:pt x="16154" y="6549"/>
                </a:cubicBezTo>
                <a:cubicBezTo>
                  <a:pt x="16154" y="6549"/>
                  <a:pt x="16163" y="6564"/>
                  <a:pt x="16163" y="6580"/>
                </a:cubicBezTo>
                <a:cubicBezTo>
                  <a:pt x="16173" y="6595"/>
                  <a:pt x="16173" y="6611"/>
                  <a:pt x="16182" y="6626"/>
                </a:cubicBezTo>
                <a:cubicBezTo>
                  <a:pt x="16182" y="6626"/>
                  <a:pt x="16182" y="6626"/>
                  <a:pt x="16182" y="6626"/>
                </a:cubicBezTo>
                <a:close/>
                <a:moveTo>
                  <a:pt x="16182" y="6502"/>
                </a:moveTo>
                <a:cubicBezTo>
                  <a:pt x="16173" y="6502"/>
                  <a:pt x="16182" y="6487"/>
                  <a:pt x="16182" y="6487"/>
                </a:cubicBezTo>
                <a:cubicBezTo>
                  <a:pt x="16182" y="6487"/>
                  <a:pt x="16191" y="6502"/>
                  <a:pt x="16191" y="6502"/>
                </a:cubicBezTo>
                <a:cubicBezTo>
                  <a:pt x="16182" y="6502"/>
                  <a:pt x="16182" y="6502"/>
                  <a:pt x="16182" y="6502"/>
                </a:cubicBezTo>
                <a:close/>
                <a:moveTo>
                  <a:pt x="16246" y="7466"/>
                </a:moveTo>
                <a:cubicBezTo>
                  <a:pt x="16246" y="7466"/>
                  <a:pt x="16237" y="7481"/>
                  <a:pt x="16237" y="7481"/>
                </a:cubicBezTo>
                <a:cubicBezTo>
                  <a:pt x="16237" y="7466"/>
                  <a:pt x="16237" y="7466"/>
                  <a:pt x="16237" y="7466"/>
                </a:cubicBezTo>
                <a:cubicBezTo>
                  <a:pt x="16237" y="7450"/>
                  <a:pt x="16227" y="7434"/>
                  <a:pt x="16227" y="7434"/>
                </a:cubicBezTo>
                <a:cubicBezTo>
                  <a:pt x="16227" y="7434"/>
                  <a:pt x="16237" y="7419"/>
                  <a:pt x="16237" y="7419"/>
                </a:cubicBezTo>
                <a:cubicBezTo>
                  <a:pt x="16237" y="7419"/>
                  <a:pt x="16246" y="7419"/>
                  <a:pt x="16246" y="7434"/>
                </a:cubicBezTo>
                <a:cubicBezTo>
                  <a:pt x="16246" y="7450"/>
                  <a:pt x="16246" y="7450"/>
                  <a:pt x="16246" y="7466"/>
                </a:cubicBezTo>
                <a:close/>
                <a:moveTo>
                  <a:pt x="16456" y="7310"/>
                </a:moveTo>
                <a:cubicBezTo>
                  <a:pt x="16456" y="7310"/>
                  <a:pt x="16456" y="7310"/>
                  <a:pt x="16456" y="7310"/>
                </a:cubicBezTo>
                <a:cubicBezTo>
                  <a:pt x="16465" y="7279"/>
                  <a:pt x="16465" y="7264"/>
                  <a:pt x="16475" y="7248"/>
                </a:cubicBezTo>
                <a:cubicBezTo>
                  <a:pt x="16475" y="7248"/>
                  <a:pt x="16475" y="7248"/>
                  <a:pt x="16475" y="7248"/>
                </a:cubicBezTo>
                <a:cubicBezTo>
                  <a:pt x="16465" y="7248"/>
                  <a:pt x="16465" y="7248"/>
                  <a:pt x="16475" y="7232"/>
                </a:cubicBezTo>
                <a:cubicBezTo>
                  <a:pt x="16475" y="7232"/>
                  <a:pt x="16475" y="7248"/>
                  <a:pt x="16475" y="7248"/>
                </a:cubicBezTo>
                <a:cubicBezTo>
                  <a:pt x="16475" y="7248"/>
                  <a:pt x="16475" y="7248"/>
                  <a:pt x="16475" y="7248"/>
                </a:cubicBezTo>
                <a:cubicBezTo>
                  <a:pt x="16484" y="7264"/>
                  <a:pt x="16493" y="7264"/>
                  <a:pt x="16502" y="7264"/>
                </a:cubicBezTo>
                <a:cubicBezTo>
                  <a:pt x="16511" y="7248"/>
                  <a:pt x="16520" y="7232"/>
                  <a:pt x="16520" y="7232"/>
                </a:cubicBezTo>
                <a:cubicBezTo>
                  <a:pt x="16529" y="7186"/>
                  <a:pt x="16539" y="7139"/>
                  <a:pt x="16557" y="7108"/>
                </a:cubicBezTo>
                <a:cubicBezTo>
                  <a:pt x="16557" y="7093"/>
                  <a:pt x="16566" y="7077"/>
                  <a:pt x="16566" y="7062"/>
                </a:cubicBezTo>
                <a:cubicBezTo>
                  <a:pt x="16575" y="7030"/>
                  <a:pt x="16575" y="6999"/>
                  <a:pt x="16584" y="6968"/>
                </a:cubicBezTo>
                <a:cubicBezTo>
                  <a:pt x="16621" y="6844"/>
                  <a:pt x="16630" y="6704"/>
                  <a:pt x="16621" y="6580"/>
                </a:cubicBezTo>
                <a:cubicBezTo>
                  <a:pt x="16612" y="6564"/>
                  <a:pt x="16621" y="6549"/>
                  <a:pt x="16621" y="6549"/>
                </a:cubicBezTo>
                <a:cubicBezTo>
                  <a:pt x="16621" y="6549"/>
                  <a:pt x="16621" y="6533"/>
                  <a:pt x="16621" y="6533"/>
                </a:cubicBezTo>
                <a:cubicBezTo>
                  <a:pt x="16630" y="6533"/>
                  <a:pt x="16639" y="6533"/>
                  <a:pt x="16639" y="6549"/>
                </a:cubicBezTo>
                <a:cubicBezTo>
                  <a:pt x="16648" y="6595"/>
                  <a:pt x="16658" y="6642"/>
                  <a:pt x="16658" y="6704"/>
                </a:cubicBezTo>
                <a:cubicBezTo>
                  <a:pt x="16667" y="6735"/>
                  <a:pt x="16667" y="6766"/>
                  <a:pt x="16676" y="6797"/>
                </a:cubicBezTo>
                <a:cubicBezTo>
                  <a:pt x="16685" y="6828"/>
                  <a:pt x="16676" y="6859"/>
                  <a:pt x="16667" y="6875"/>
                </a:cubicBezTo>
                <a:cubicBezTo>
                  <a:pt x="16658" y="6891"/>
                  <a:pt x="16648" y="6906"/>
                  <a:pt x="16658" y="6937"/>
                </a:cubicBezTo>
                <a:cubicBezTo>
                  <a:pt x="16667" y="6953"/>
                  <a:pt x="16667" y="6953"/>
                  <a:pt x="16658" y="6984"/>
                </a:cubicBezTo>
                <a:cubicBezTo>
                  <a:pt x="16639" y="7046"/>
                  <a:pt x="16612" y="7108"/>
                  <a:pt x="16575" y="7155"/>
                </a:cubicBezTo>
                <a:cubicBezTo>
                  <a:pt x="16557" y="7170"/>
                  <a:pt x="16548" y="7201"/>
                  <a:pt x="16548" y="7232"/>
                </a:cubicBezTo>
                <a:cubicBezTo>
                  <a:pt x="16548" y="7264"/>
                  <a:pt x="16539" y="7279"/>
                  <a:pt x="16520" y="7295"/>
                </a:cubicBezTo>
                <a:cubicBezTo>
                  <a:pt x="16502" y="7310"/>
                  <a:pt x="16493" y="7326"/>
                  <a:pt x="16465" y="7326"/>
                </a:cubicBezTo>
                <a:cubicBezTo>
                  <a:pt x="16465" y="7326"/>
                  <a:pt x="16456" y="7326"/>
                  <a:pt x="16456" y="7310"/>
                </a:cubicBezTo>
                <a:close/>
                <a:moveTo>
                  <a:pt x="16795" y="13215"/>
                </a:moveTo>
                <a:cubicBezTo>
                  <a:pt x="16795" y="13215"/>
                  <a:pt x="16795" y="13215"/>
                  <a:pt x="16795" y="13215"/>
                </a:cubicBezTo>
                <a:cubicBezTo>
                  <a:pt x="16795" y="13215"/>
                  <a:pt x="16795" y="13215"/>
                  <a:pt x="16795" y="13215"/>
                </a:cubicBezTo>
                <a:close/>
                <a:moveTo>
                  <a:pt x="11486" y="9750"/>
                </a:moveTo>
                <a:cubicBezTo>
                  <a:pt x="11486" y="9750"/>
                  <a:pt x="11486" y="9750"/>
                  <a:pt x="11486" y="9750"/>
                </a:cubicBezTo>
                <a:cubicBezTo>
                  <a:pt x="11486" y="9750"/>
                  <a:pt x="11486" y="9750"/>
                  <a:pt x="11486" y="9750"/>
                </a:cubicBezTo>
                <a:cubicBezTo>
                  <a:pt x="11486" y="9750"/>
                  <a:pt x="11486" y="9750"/>
                  <a:pt x="11486" y="9750"/>
                </a:cubicBezTo>
                <a:cubicBezTo>
                  <a:pt x="11486" y="9750"/>
                  <a:pt x="11486" y="9750"/>
                  <a:pt x="11486" y="9750"/>
                </a:cubicBezTo>
                <a:close/>
                <a:moveTo>
                  <a:pt x="6947" y="14272"/>
                </a:moveTo>
                <a:cubicBezTo>
                  <a:pt x="6947" y="14272"/>
                  <a:pt x="6947" y="14272"/>
                  <a:pt x="6947" y="14272"/>
                </a:cubicBezTo>
                <a:cubicBezTo>
                  <a:pt x="6947" y="14272"/>
                  <a:pt x="6947" y="14272"/>
                  <a:pt x="6947" y="14272"/>
                </a:cubicBezTo>
                <a:cubicBezTo>
                  <a:pt x="6947" y="14272"/>
                  <a:pt x="6947" y="14272"/>
                  <a:pt x="6947" y="14272"/>
                </a:cubicBezTo>
                <a:cubicBezTo>
                  <a:pt x="6947" y="14272"/>
                  <a:pt x="6947" y="14272"/>
                  <a:pt x="6947" y="14272"/>
                </a:cubicBezTo>
                <a:close/>
                <a:moveTo>
                  <a:pt x="5217" y="3814"/>
                </a:moveTo>
                <a:cubicBezTo>
                  <a:pt x="5217" y="3814"/>
                  <a:pt x="5217" y="3814"/>
                  <a:pt x="5217" y="3814"/>
                </a:cubicBezTo>
                <a:cubicBezTo>
                  <a:pt x="5217" y="3814"/>
                  <a:pt x="5217" y="3814"/>
                  <a:pt x="5217" y="3814"/>
                </a:cubicBezTo>
                <a:cubicBezTo>
                  <a:pt x="5217" y="3814"/>
                  <a:pt x="5217" y="3814"/>
                  <a:pt x="5217" y="3814"/>
                </a:cubicBezTo>
                <a:cubicBezTo>
                  <a:pt x="5217" y="3814"/>
                  <a:pt x="5217" y="3814"/>
                  <a:pt x="5217" y="3814"/>
                </a:cubicBezTo>
                <a:close/>
                <a:moveTo>
                  <a:pt x="5482" y="4855"/>
                </a:moveTo>
                <a:cubicBezTo>
                  <a:pt x="5482" y="4855"/>
                  <a:pt x="5482" y="4855"/>
                  <a:pt x="5482" y="4855"/>
                </a:cubicBezTo>
                <a:cubicBezTo>
                  <a:pt x="5492" y="4855"/>
                  <a:pt x="5492" y="4855"/>
                  <a:pt x="5492" y="4855"/>
                </a:cubicBezTo>
                <a:cubicBezTo>
                  <a:pt x="5482" y="4870"/>
                  <a:pt x="5482" y="4902"/>
                  <a:pt x="5473" y="4933"/>
                </a:cubicBezTo>
                <a:cubicBezTo>
                  <a:pt x="5455" y="5010"/>
                  <a:pt x="5427" y="5072"/>
                  <a:pt x="5418" y="5166"/>
                </a:cubicBezTo>
                <a:cubicBezTo>
                  <a:pt x="5409" y="5181"/>
                  <a:pt x="5409" y="5197"/>
                  <a:pt x="5400" y="5197"/>
                </a:cubicBezTo>
                <a:cubicBezTo>
                  <a:pt x="5391" y="5212"/>
                  <a:pt x="5382" y="5212"/>
                  <a:pt x="5382" y="5228"/>
                </a:cubicBezTo>
                <a:cubicBezTo>
                  <a:pt x="5373" y="5243"/>
                  <a:pt x="5373" y="5274"/>
                  <a:pt x="5382" y="5290"/>
                </a:cubicBezTo>
                <a:cubicBezTo>
                  <a:pt x="5391" y="5290"/>
                  <a:pt x="5400" y="5290"/>
                  <a:pt x="5400" y="5290"/>
                </a:cubicBezTo>
                <a:cubicBezTo>
                  <a:pt x="5409" y="5306"/>
                  <a:pt x="5418" y="5321"/>
                  <a:pt x="5418" y="5337"/>
                </a:cubicBezTo>
                <a:cubicBezTo>
                  <a:pt x="5418" y="5352"/>
                  <a:pt x="5418" y="5352"/>
                  <a:pt x="5418" y="5368"/>
                </a:cubicBezTo>
                <a:cubicBezTo>
                  <a:pt x="5418" y="5399"/>
                  <a:pt x="5427" y="5414"/>
                  <a:pt x="5446" y="5399"/>
                </a:cubicBezTo>
                <a:cubicBezTo>
                  <a:pt x="5455" y="5399"/>
                  <a:pt x="5473" y="5399"/>
                  <a:pt x="5473" y="5383"/>
                </a:cubicBezTo>
                <a:cubicBezTo>
                  <a:pt x="5501" y="5337"/>
                  <a:pt x="5546" y="5321"/>
                  <a:pt x="5565" y="5243"/>
                </a:cubicBezTo>
                <a:cubicBezTo>
                  <a:pt x="5565" y="5243"/>
                  <a:pt x="5574" y="5243"/>
                  <a:pt x="5574" y="5243"/>
                </a:cubicBezTo>
                <a:cubicBezTo>
                  <a:pt x="5592" y="5259"/>
                  <a:pt x="5611" y="5274"/>
                  <a:pt x="5611" y="5306"/>
                </a:cubicBezTo>
                <a:cubicBezTo>
                  <a:pt x="5611" y="5321"/>
                  <a:pt x="5611" y="5337"/>
                  <a:pt x="5620" y="5352"/>
                </a:cubicBezTo>
                <a:cubicBezTo>
                  <a:pt x="5638" y="5352"/>
                  <a:pt x="5656" y="5368"/>
                  <a:pt x="5684" y="5383"/>
                </a:cubicBezTo>
                <a:cubicBezTo>
                  <a:pt x="5684" y="5383"/>
                  <a:pt x="5693" y="5383"/>
                  <a:pt x="5693" y="5383"/>
                </a:cubicBezTo>
                <a:cubicBezTo>
                  <a:pt x="5702" y="5368"/>
                  <a:pt x="5720" y="5352"/>
                  <a:pt x="5720" y="5337"/>
                </a:cubicBezTo>
                <a:cubicBezTo>
                  <a:pt x="5729" y="5321"/>
                  <a:pt x="5729" y="5290"/>
                  <a:pt x="5711" y="5274"/>
                </a:cubicBezTo>
                <a:cubicBezTo>
                  <a:pt x="5711" y="5274"/>
                  <a:pt x="5711" y="5274"/>
                  <a:pt x="5711" y="5274"/>
                </a:cubicBezTo>
                <a:cubicBezTo>
                  <a:pt x="5693" y="5259"/>
                  <a:pt x="5684" y="5243"/>
                  <a:pt x="5684" y="5212"/>
                </a:cubicBezTo>
                <a:cubicBezTo>
                  <a:pt x="5684" y="5166"/>
                  <a:pt x="5675" y="5135"/>
                  <a:pt x="5656" y="5119"/>
                </a:cubicBezTo>
                <a:cubicBezTo>
                  <a:pt x="5647" y="5104"/>
                  <a:pt x="5638" y="5072"/>
                  <a:pt x="5638" y="5057"/>
                </a:cubicBezTo>
                <a:cubicBezTo>
                  <a:pt x="5620" y="5010"/>
                  <a:pt x="5583" y="4995"/>
                  <a:pt x="5574" y="4933"/>
                </a:cubicBezTo>
                <a:cubicBezTo>
                  <a:pt x="5574" y="4933"/>
                  <a:pt x="5565" y="4933"/>
                  <a:pt x="5556" y="4933"/>
                </a:cubicBezTo>
                <a:cubicBezTo>
                  <a:pt x="5537" y="4917"/>
                  <a:pt x="5537" y="4917"/>
                  <a:pt x="5556" y="4902"/>
                </a:cubicBezTo>
                <a:cubicBezTo>
                  <a:pt x="5556" y="4886"/>
                  <a:pt x="5574" y="4870"/>
                  <a:pt x="5574" y="4855"/>
                </a:cubicBezTo>
                <a:cubicBezTo>
                  <a:pt x="5583" y="4839"/>
                  <a:pt x="5574" y="4824"/>
                  <a:pt x="5574" y="4824"/>
                </a:cubicBezTo>
                <a:cubicBezTo>
                  <a:pt x="5574" y="4808"/>
                  <a:pt x="5565" y="4808"/>
                  <a:pt x="5565" y="4824"/>
                </a:cubicBezTo>
                <a:cubicBezTo>
                  <a:pt x="5556" y="4824"/>
                  <a:pt x="5546" y="4839"/>
                  <a:pt x="5537" y="4824"/>
                </a:cubicBezTo>
                <a:cubicBezTo>
                  <a:pt x="5519" y="4824"/>
                  <a:pt x="5510" y="4824"/>
                  <a:pt x="5501" y="4824"/>
                </a:cubicBezTo>
                <a:cubicBezTo>
                  <a:pt x="5501" y="4824"/>
                  <a:pt x="5492" y="4839"/>
                  <a:pt x="5492" y="4855"/>
                </a:cubicBezTo>
                <a:cubicBezTo>
                  <a:pt x="5492" y="4855"/>
                  <a:pt x="5482" y="4855"/>
                  <a:pt x="5482" y="4855"/>
                </a:cubicBezTo>
                <a:close/>
                <a:moveTo>
                  <a:pt x="5922" y="21373"/>
                </a:moveTo>
                <a:cubicBezTo>
                  <a:pt x="5922" y="21373"/>
                  <a:pt x="5922" y="21373"/>
                  <a:pt x="5922" y="21373"/>
                </a:cubicBezTo>
                <a:cubicBezTo>
                  <a:pt x="5922" y="21373"/>
                  <a:pt x="5922" y="21373"/>
                  <a:pt x="5922" y="21373"/>
                </a:cubicBezTo>
                <a:cubicBezTo>
                  <a:pt x="5922" y="21373"/>
                  <a:pt x="5922" y="21373"/>
                  <a:pt x="5922" y="21373"/>
                </a:cubicBezTo>
                <a:cubicBezTo>
                  <a:pt x="5922" y="21373"/>
                  <a:pt x="5922" y="21373"/>
                  <a:pt x="5922" y="21373"/>
                </a:cubicBezTo>
                <a:close/>
                <a:moveTo>
                  <a:pt x="5839" y="3954"/>
                </a:moveTo>
                <a:cubicBezTo>
                  <a:pt x="5839" y="3954"/>
                  <a:pt x="5839" y="3954"/>
                  <a:pt x="5839" y="3954"/>
                </a:cubicBezTo>
                <a:cubicBezTo>
                  <a:pt x="5839" y="3954"/>
                  <a:pt x="5839" y="3954"/>
                  <a:pt x="5839" y="3954"/>
                </a:cubicBezTo>
                <a:cubicBezTo>
                  <a:pt x="5839" y="3954"/>
                  <a:pt x="5839" y="3954"/>
                  <a:pt x="5839" y="3954"/>
                </a:cubicBezTo>
                <a:cubicBezTo>
                  <a:pt x="5839" y="3954"/>
                  <a:pt x="5839" y="3954"/>
                  <a:pt x="5839" y="3954"/>
                </a:cubicBezTo>
                <a:close/>
                <a:moveTo>
                  <a:pt x="6352" y="8553"/>
                </a:moveTo>
                <a:cubicBezTo>
                  <a:pt x="6352" y="8553"/>
                  <a:pt x="6352" y="8553"/>
                  <a:pt x="6352" y="8553"/>
                </a:cubicBezTo>
                <a:cubicBezTo>
                  <a:pt x="6352" y="8553"/>
                  <a:pt x="6352" y="8553"/>
                  <a:pt x="6352" y="8553"/>
                </a:cubicBezTo>
                <a:cubicBezTo>
                  <a:pt x="6352" y="8553"/>
                  <a:pt x="6352" y="8553"/>
                  <a:pt x="6352" y="8553"/>
                </a:cubicBezTo>
                <a:cubicBezTo>
                  <a:pt x="6352" y="8553"/>
                  <a:pt x="6352" y="8553"/>
                  <a:pt x="6352" y="8553"/>
                </a:cubicBezTo>
                <a:close/>
                <a:moveTo>
                  <a:pt x="6050" y="21544"/>
                </a:moveTo>
                <a:cubicBezTo>
                  <a:pt x="6050" y="21544"/>
                  <a:pt x="6050" y="21544"/>
                  <a:pt x="6050" y="21544"/>
                </a:cubicBezTo>
                <a:cubicBezTo>
                  <a:pt x="6050" y="21544"/>
                  <a:pt x="6050" y="21544"/>
                  <a:pt x="6050" y="21544"/>
                </a:cubicBezTo>
                <a:close/>
                <a:moveTo>
                  <a:pt x="1702" y="4902"/>
                </a:moveTo>
                <a:cubicBezTo>
                  <a:pt x="1702" y="4902"/>
                  <a:pt x="1702" y="4902"/>
                  <a:pt x="1702" y="4902"/>
                </a:cubicBezTo>
                <a:cubicBezTo>
                  <a:pt x="1702" y="4902"/>
                  <a:pt x="1702" y="4902"/>
                  <a:pt x="1702" y="4902"/>
                </a:cubicBezTo>
                <a:cubicBezTo>
                  <a:pt x="1702" y="4902"/>
                  <a:pt x="1702" y="4902"/>
                  <a:pt x="1702" y="4902"/>
                </a:cubicBezTo>
                <a:cubicBezTo>
                  <a:pt x="1702" y="4902"/>
                  <a:pt x="1702" y="4902"/>
                  <a:pt x="1702" y="4902"/>
                </a:cubicBezTo>
                <a:close/>
                <a:moveTo>
                  <a:pt x="7889" y="14893"/>
                </a:moveTo>
                <a:cubicBezTo>
                  <a:pt x="7889" y="14893"/>
                  <a:pt x="7880" y="14878"/>
                  <a:pt x="7871" y="14878"/>
                </a:cubicBezTo>
                <a:cubicBezTo>
                  <a:pt x="7862" y="14862"/>
                  <a:pt x="7853" y="14847"/>
                  <a:pt x="7835" y="14862"/>
                </a:cubicBezTo>
                <a:cubicBezTo>
                  <a:pt x="7816" y="14862"/>
                  <a:pt x="7798" y="14847"/>
                  <a:pt x="7780" y="14816"/>
                </a:cubicBezTo>
                <a:cubicBezTo>
                  <a:pt x="7761" y="14800"/>
                  <a:pt x="7725" y="14785"/>
                  <a:pt x="7716" y="14738"/>
                </a:cubicBezTo>
                <a:cubicBezTo>
                  <a:pt x="7688" y="14676"/>
                  <a:pt x="7652" y="14645"/>
                  <a:pt x="7615" y="14614"/>
                </a:cubicBezTo>
                <a:cubicBezTo>
                  <a:pt x="7597" y="14598"/>
                  <a:pt x="7578" y="14598"/>
                  <a:pt x="7560" y="14598"/>
                </a:cubicBezTo>
                <a:cubicBezTo>
                  <a:pt x="7496" y="14598"/>
                  <a:pt x="7432" y="14583"/>
                  <a:pt x="7368" y="14552"/>
                </a:cubicBezTo>
                <a:cubicBezTo>
                  <a:pt x="7359" y="14552"/>
                  <a:pt x="7349" y="14552"/>
                  <a:pt x="7349" y="14552"/>
                </a:cubicBezTo>
                <a:cubicBezTo>
                  <a:pt x="7340" y="14552"/>
                  <a:pt x="7331" y="14567"/>
                  <a:pt x="7313" y="14583"/>
                </a:cubicBezTo>
                <a:cubicBezTo>
                  <a:pt x="7313" y="14583"/>
                  <a:pt x="7304" y="14583"/>
                  <a:pt x="7295" y="14567"/>
                </a:cubicBezTo>
                <a:cubicBezTo>
                  <a:pt x="7295" y="14536"/>
                  <a:pt x="7295" y="14520"/>
                  <a:pt x="7285" y="14489"/>
                </a:cubicBezTo>
                <a:cubicBezTo>
                  <a:pt x="7276" y="14489"/>
                  <a:pt x="7267" y="14458"/>
                  <a:pt x="7258" y="14458"/>
                </a:cubicBezTo>
                <a:cubicBezTo>
                  <a:pt x="7221" y="14458"/>
                  <a:pt x="7194" y="14427"/>
                  <a:pt x="7166" y="14396"/>
                </a:cubicBezTo>
                <a:cubicBezTo>
                  <a:pt x="7139" y="14381"/>
                  <a:pt x="7121" y="14365"/>
                  <a:pt x="7093" y="14365"/>
                </a:cubicBezTo>
                <a:cubicBezTo>
                  <a:pt x="7066" y="14365"/>
                  <a:pt x="7047" y="14365"/>
                  <a:pt x="7038" y="14412"/>
                </a:cubicBezTo>
                <a:cubicBezTo>
                  <a:pt x="7038" y="14412"/>
                  <a:pt x="7029" y="14412"/>
                  <a:pt x="7029" y="14412"/>
                </a:cubicBezTo>
                <a:cubicBezTo>
                  <a:pt x="7020" y="14412"/>
                  <a:pt x="7020" y="14412"/>
                  <a:pt x="7020" y="14396"/>
                </a:cubicBezTo>
                <a:cubicBezTo>
                  <a:pt x="7029" y="14396"/>
                  <a:pt x="7029" y="14381"/>
                  <a:pt x="7029" y="14365"/>
                </a:cubicBezTo>
                <a:cubicBezTo>
                  <a:pt x="7029" y="14334"/>
                  <a:pt x="7020" y="14318"/>
                  <a:pt x="7011" y="14303"/>
                </a:cubicBezTo>
                <a:cubicBezTo>
                  <a:pt x="6983" y="14287"/>
                  <a:pt x="6965" y="14287"/>
                  <a:pt x="6947" y="14272"/>
                </a:cubicBezTo>
                <a:cubicBezTo>
                  <a:pt x="6947" y="14287"/>
                  <a:pt x="6947" y="14287"/>
                  <a:pt x="6947" y="14303"/>
                </a:cubicBezTo>
                <a:cubicBezTo>
                  <a:pt x="6947" y="14303"/>
                  <a:pt x="6947" y="14303"/>
                  <a:pt x="6947" y="14303"/>
                </a:cubicBezTo>
                <a:cubicBezTo>
                  <a:pt x="6947" y="14303"/>
                  <a:pt x="6947" y="14303"/>
                  <a:pt x="6947" y="14303"/>
                </a:cubicBezTo>
                <a:cubicBezTo>
                  <a:pt x="6947" y="14303"/>
                  <a:pt x="6947" y="14303"/>
                  <a:pt x="6947" y="14303"/>
                </a:cubicBezTo>
                <a:cubicBezTo>
                  <a:pt x="6947" y="14303"/>
                  <a:pt x="6947" y="14303"/>
                  <a:pt x="6947" y="14303"/>
                </a:cubicBezTo>
                <a:cubicBezTo>
                  <a:pt x="6919" y="14287"/>
                  <a:pt x="6901" y="14287"/>
                  <a:pt x="6883" y="14318"/>
                </a:cubicBezTo>
                <a:cubicBezTo>
                  <a:pt x="6874" y="14303"/>
                  <a:pt x="6864" y="14303"/>
                  <a:pt x="6855" y="14303"/>
                </a:cubicBezTo>
                <a:cubicBezTo>
                  <a:pt x="6864" y="14272"/>
                  <a:pt x="6892" y="14256"/>
                  <a:pt x="6910" y="14241"/>
                </a:cubicBezTo>
                <a:cubicBezTo>
                  <a:pt x="6919" y="14210"/>
                  <a:pt x="6928" y="14179"/>
                  <a:pt x="6928" y="14148"/>
                </a:cubicBezTo>
                <a:cubicBezTo>
                  <a:pt x="6928" y="14116"/>
                  <a:pt x="6928" y="14101"/>
                  <a:pt x="6919" y="14070"/>
                </a:cubicBezTo>
                <a:cubicBezTo>
                  <a:pt x="6910" y="14054"/>
                  <a:pt x="6910" y="14023"/>
                  <a:pt x="6892" y="14008"/>
                </a:cubicBezTo>
                <a:cubicBezTo>
                  <a:pt x="6874" y="13977"/>
                  <a:pt x="6855" y="13914"/>
                  <a:pt x="6855" y="13868"/>
                </a:cubicBezTo>
                <a:cubicBezTo>
                  <a:pt x="6846" y="13837"/>
                  <a:pt x="6846" y="13821"/>
                  <a:pt x="6828" y="13790"/>
                </a:cubicBezTo>
                <a:cubicBezTo>
                  <a:pt x="6791" y="13728"/>
                  <a:pt x="6745" y="13650"/>
                  <a:pt x="6681" y="13619"/>
                </a:cubicBezTo>
                <a:cubicBezTo>
                  <a:pt x="6672" y="13619"/>
                  <a:pt x="6663" y="13619"/>
                  <a:pt x="6654" y="13604"/>
                </a:cubicBezTo>
                <a:cubicBezTo>
                  <a:pt x="6626" y="13588"/>
                  <a:pt x="6599" y="13588"/>
                  <a:pt x="6572" y="13588"/>
                </a:cubicBezTo>
                <a:cubicBezTo>
                  <a:pt x="6544" y="13588"/>
                  <a:pt x="6517" y="13588"/>
                  <a:pt x="6480" y="13588"/>
                </a:cubicBezTo>
                <a:cubicBezTo>
                  <a:pt x="6480" y="13588"/>
                  <a:pt x="6471" y="13573"/>
                  <a:pt x="6462" y="13573"/>
                </a:cubicBezTo>
                <a:cubicBezTo>
                  <a:pt x="6434" y="13542"/>
                  <a:pt x="6416" y="13495"/>
                  <a:pt x="6379" y="13495"/>
                </a:cubicBezTo>
                <a:cubicBezTo>
                  <a:pt x="6379" y="13495"/>
                  <a:pt x="6370" y="13479"/>
                  <a:pt x="6370" y="13464"/>
                </a:cubicBezTo>
                <a:cubicBezTo>
                  <a:pt x="6370" y="13448"/>
                  <a:pt x="6361" y="13433"/>
                  <a:pt x="6352" y="13417"/>
                </a:cubicBezTo>
                <a:cubicBezTo>
                  <a:pt x="6334" y="13386"/>
                  <a:pt x="6315" y="13355"/>
                  <a:pt x="6297" y="13324"/>
                </a:cubicBezTo>
                <a:cubicBezTo>
                  <a:pt x="6288" y="13308"/>
                  <a:pt x="6269" y="13293"/>
                  <a:pt x="6260" y="13293"/>
                </a:cubicBezTo>
                <a:cubicBezTo>
                  <a:pt x="6242" y="13277"/>
                  <a:pt x="6233" y="13277"/>
                  <a:pt x="6215" y="13277"/>
                </a:cubicBezTo>
                <a:cubicBezTo>
                  <a:pt x="6205" y="13277"/>
                  <a:pt x="6205" y="13277"/>
                  <a:pt x="6205" y="13262"/>
                </a:cubicBezTo>
                <a:cubicBezTo>
                  <a:pt x="6205" y="13215"/>
                  <a:pt x="6187" y="13184"/>
                  <a:pt x="6169" y="13169"/>
                </a:cubicBezTo>
                <a:cubicBezTo>
                  <a:pt x="6151" y="13153"/>
                  <a:pt x="6132" y="13137"/>
                  <a:pt x="6114" y="13122"/>
                </a:cubicBezTo>
                <a:cubicBezTo>
                  <a:pt x="6105" y="13122"/>
                  <a:pt x="6096" y="13106"/>
                  <a:pt x="6096" y="13106"/>
                </a:cubicBezTo>
                <a:cubicBezTo>
                  <a:pt x="6096" y="13075"/>
                  <a:pt x="6105" y="13075"/>
                  <a:pt x="6114" y="13075"/>
                </a:cubicBezTo>
                <a:cubicBezTo>
                  <a:pt x="6114" y="13075"/>
                  <a:pt x="6114" y="13075"/>
                  <a:pt x="6114" y="13075"/>
                </a:cubicBezTo>
                <a:cubicBezTo>
                  <a:pt x="6123" y="13075"/>
                  <a:pt x="6123" y="13060"/>
                  <a:pt x="6123" y="13060"/>
                </a:cubicBezTo>
                <a:cubicBezTo>
                  <a:pt x="6123" y="13044"/>
                  <a:pt x="6123" y="13044"/>
                  <a:pt x="6114" y="13044"/>
                </a:cubicBezTo>
                <a:cubicBezTo>
                  <a:pt x="6096" y="13029"/>
                  <a:pt x="6068" y="13044"/>
                  <a:pt x="6050" y="13044"/>
                </a:cubicBezTo>
                <a:cubicBezTo>
                  <a:pt x="6032" y="13044"/>
                  <a:pt x="6022" y="13029"/>
                  <a:pt x="6013" y="13013"/>
                </a:cubicBezTo>
                <a:cubicBezTo>
                  <a:pt x="6004" y="13013"/>
                  <a:pt x="5995" y="13013"/>
                  <a:pt x="5995" y="13013"/>
                </a:cubicBezTo>
                <a:cubicBezTo>
                  <a:pt x="5995" y="13029"/>
                  <a:pt x="5995" y="13044"/>
                  <a:pt x="5986" y="13060"/>
                </a:cubicBezTo>
                <a:cubicBezTo>
                  <a:pt x="5967" y="13091"/>
                  <a:pt x="5922" y="13122"/>
                  <a:pt x="5894" y="13091"/>
                </a:cubicBezTo>
                <a:cubicBezTo>
                  <a:pt x="5876" y="13060"/>
                  <a:pt x="5858" y="13060"/>
                  <a:pt x="5830" y="13060"/>
                </a:cubicBezTo>
                <a:cubicBezTo>
                  <a:pt x="5812" y="13060"/>
                  <a:pt x="5784" y="13075"/>
                  <a:pt x="5757" y="13075"/>
                </a:cubicBezTo>
                <a:cubicBezTo>
                  <a:pt x="5748" y="13075"/>
                  <a:pt x="5739" y="13060"/>
                  <a:pt x="5739" y="13044"/>
                </a:cubicBezTo>
                <a:cubicBezTo>
                  <a:pt x="5739" y="13044"/>
                  <a:pt x="5739" y="13029"/>
                  <a:pt x="5739" y="13029"/>
                </a:cubicBezTo>
                <a:cubicBezTo>
                  <a:pt x="5729" y="12998"/>
                  <a:pt x="5720" y="12982"/>
                  <a:pt x="5702" y="12982"/>
                </a:cubicBezTo>
                <a:cubicBezTo>
                  <a:pt x="5693" y="12967"/>
                  <a:pt x="5684" y="12967"/>
                  <a:pt x="5675" y="12967"/>
                </a:cubicBezTo>
                <a:cubicBezTo>
                  <a:pt x="5647" y="12967"/>
                  <a:pt x="5638" y="12935"/>
                  <a:pt x="5629" y="12904"/>
                </a:cubicBezTo>
                <a:cubicBezTo>
                  <a:pt x="5629" y="12889"/>
                  <a:pt x="5629" y="12889"/>
                  <a:pt x="5620" y="12889"/>
                </a:cubicBezTo>
                <a:cubicBezTo>
                  <a:pt x="5611" y="12889"/>
                  <a:pt x="5592" y="12889"/>
                  <a:pt x="5592" y="12904"/>
                </a:cubicBezTo>
                <a:cubicBezTo>
                  <a:pt x="5592" y="12920"/>
                  <a:pt x="5583" y="12920"/>
                  <a:pt x="5583" y="12935"/>
                </a:cubicBezTo>
                <a:cubicBezTo>
                  <a:pt x="5583" y="12967"/>
                  <a:pt x="5574" y="12982"/>
                  <a:pt x="5556" y="12998"/>
                </a:cubicBezTo>
                <a:cubicBezTo>
                  <a:pt x="5546" y="12998"/>
                  <a:pt x="5528" y="13013"/>
                  <a:pt x="5519" y="13013"/>
                </a:cubicBezTo>
                <a:cubicBezTo>
                  <a:pt x="5510" y="13029"/>
                  <a:pt x="5510" y="13013"/>
                  <a:pt x="5501" y="12998"/>
                </a:cubicBezTo>
                <a:cubicBezTo>
                  <a:pt x="5501" y="12998"/>
                  <a:pt x="5492" y="12982"/>
                  <a:pt x="5501" y="12967"/>
                </a:cubicBezTo>
                <a:cubicBezTo>
                  <a:pt x="5510" y="12951"/>
                  <a:pt x="5519" y="12935"/>
                  <a:pt x="5537" y="12904"/>
                </a:cubicBezTo>
                <a:cubicBezTo>
                  <a:pt x="5537" y="12904"/>
                  <a:pt x="5537" y="12873"/>
                  <a:pt x="5528" y="12858"/>
                </a:cubicBezTo>
                <a:cubicBezTo>
                  <a:pt x="5519" y="12858"/>
                  <a:pt x="5510" y="12858"/>
                  <a:pt x="5501" y="12858"/>
                </a:cubicBezTo>
                <a:cubicBezTo>
                  <a:pt x="5482" y="12858"/>
                  <a:pt x="5464" y="12873"/>
                  <a:pt x="5455" y="12889"/>
                </a:cubicBezTo>
                <a:cubicBezTo>
                  <a:pt x="5437" y="12920"/>
                  <a:pt x="5418" y="12951"/>
                  <a:pt x="5391" y="12967"/>
                </a:cubicBezTo>
                <a:cubicBezTo>
                  <a:pt x="5363" y="12967"/>
                  <a:pt x="5336" y="12967"/>
                  <a:pt x="5318" y="12998"/>
                </a:cubicBezTo>
                <a:cubicBezTo>
                  <a:pt x="5318" y="13013"/>
                  <a:pt x="5308" y="12998"/>
                  <a:pt x="5299" y="12998"/>
                </a:cubicBezTo>
                <a:cubicBezTo>
                  <a:pt x="5281" y="12998"/>
                  <a:pt x="5272" y="13013"/>
                  <a:pt x="5263" y="13029"/>
                </a:cubicBezTo>
                <a:cubicBezTo>
                  <a:pt x="5244" y="13060"/>
                  <a:pt x="5235" y="13091"/>
                  <a:pt x="5226" y="13122"/>
                </a:cubicBezTo>
                <a:cubicBezTo>
                  <a:pt x="5226" y="13153"/>
                  <a:pt x="5217" y="13184"/>
                  <a:pt x="5199" y="13200"/>
                </a:cubicBezTo>
                <a:cubicBezTo>
                  <a:pt x="5189" y="13215"/>
                  <a:pt x="5171" y="13246"/>
                  <a:pt x="5162" y="13262"/>
                </a:cubicBezTo>
                <a:cubicBezTo>
                  <a:pt x="5153" y="13277"/>
                  <a:pt x="5153" y="13293"/>
                  <a:pt x="5153" y="13308"/>
                </a:cubicBezTo>
                <a:cubicBezTo>
                  <a:pt x="5153" y="13308"/>
                  <a:pt x="5153" y="13308"/>
                  <a:pt x="5153" y="13308"/>
                </a:cubicBezTo>
                <a:cubicBezTo>
                  <a:pt x="5153" y="13324"/>
                  <a:pt x="5153" y="13324"/>
                  <a:pt x="5153" y="13324"/>
                </a:cubicBezTo>
                <a:cubicBezTo>
                  <a:pt x="5153" y="13308"/>
                  <a:pt x="5153" y="13308"/>
                  <a:pt x="5153" y="13308"/>
                </a:cubicBezTo>
                <a:cubicBezTo>
                  <a:pt x="5153" y="13308"/>
                  <a:pt x="5153" y="13308"/>
                  <a:pt x="5153" y="13308"/>
                </a:cubicBezTo>
                <a:cubicBezTo>
                  <a:pt x="5144" y="13308"/>
                  <a:pt x="5144" y="13308"/>
                  <a:pt x="5135" y="13308"/>
                </a:cubicBezTo>
                <a:cubicBezTo>
                  <a:pt x="5125" y="13277"/>
                  <a:pt x="5107" y="13262"/>
                  <a:pt x="5098" y="13246"/>
                </a:cubicBezTo>
                <a:cubicBezTo>
                  <a:pt x="5080" y="13215"/>
                  <a:pt x="5061" y="13200"/>
                  <a:pt x="5034" y="13184"/>
                </a:cubicBezTo>
                <a:cubicBezTo>
                  <a:pt x="4997" y="13169"/>
                  <a:pt x="4970" y="13169"/>
                  <a:pt x="4942" y="13200"/>
                </a:cubicBezTo>
                <a:cubicBezTo>
                  <a:pt x="4933" y="13215"/>
                  <a:pt x="4924" y="13215"/>
                  <a:pt x="4915" y="13231"/>
                </a:cubicBezTo>
                <a:cubicBezTo>
                  <a:pt x="4887" y="13246"/>
                  <a:pt x="4869" y="13262"/>
                  <a:pt x="4842" y="13231"/>
                </a:cubicBezTo>
                <a:cubicBezTo>
                  <a:pt x="4805" y="13231"/>
                  <a:pt x="4778" y="13184"/>
                  <a:pt x="4750" y="13122"/>
                </a:cubicBezTo>
                <a:cubicBezTo>
                  <a:pt x="4732" y="13091"/>
                  <a:pt x="4723" y="13060"/>
                  <a:pt x="4714" y="13029"/>
                </a:cubicBezTo>
                <a:cubicBezTo>
                  <a:pt x="4704" y="13013"/>
                  <a:pt x="4704" y="12998"/>
                  <a:pt x="4704" y="12982"/>
                </a:cubicBezTo>
                <a:cubicBezTo>
                  <a:pt x="4704" y="12935"/>
                  <a:pt x="4704" y="12889"/>
                  <a:pt x="4723" y="12858"/>
                </a:cubicBezTo>
                <a:cubicBezTo>
                  <a:pt x="4732" y="12842"/>
                  <a:pt x="4732" y="12827"/>
                  <a:pt x="4732" y="12811"/>
                </a:cubicBezTo>
                <a:cubicBezTo>
                  <a:pt x="4732" y="12765"/>
                  <a:pt x="4741" y="12718"/>
                  <a:pt x="4750" y="12671"/>
                </a:cubicBezTo>
                <a:cubicBezTo>
                  <a:pt x="4759" y="12625"/>
                  <a:pt x="4750" y="12578"/>
                  <a:pt x="4750" y="12547"/>
                </a:cubicBezTo>
                <a:cubicBezTo>
                  <a:pt x="4750" y="12531"/>
                  <a:pt x="4750" y="12516"/>
                  <a:pt x="4750" y="12516"/>
                </a:cubicBezTo>
                <a:cubicBezTo>
                  <a:pt x="4741" y="12516"/>
                  <a:pt x="4723" y="12500"/>
                  <a:pt x="4714" y="12500"/>
                </a:cubicBezTo>
                <a:cubicBezTo>
                  <a:pt x="4714" y="12500"/>
                  <a:pt x="4714" y="12500"/>
                  <a:pt x="4714" y="12500"/>
                </a:cubicBezTo>
                <a:cubicBezTo>
                  <a:pt x="4714" y="12500"/>
                  <a:pt x="4714" y="12500"/>
                  <a:pt x="4723" y="12500"/>
                </a:cubicBezTo>
                <a:cubicBezTo>
                  <a:pt x="4714" y="12500"/>
                  <a:pt x="4714" y="12500"/>
                  <a:pt x="4714" y="12500"/>
                </a:cubicBezTo>
                <a:cubicBezTo>
                  <a:pt x="4714" y="12500"/>
                  <a:pt x="4714" y="12500"/>
                  <a:pt x="4714" y="12500"/>
                </a:cubicBezTo>
                <a:cubicBezTo>
                  <a:pt x="4695" y="12469"/>
                  <a:pt x="4677" y="12454"/>
                  <a:pt x="4659" y="12454"/>
                </a:cubicBezTo>
                <a:cubicBezTo>
                  <a:pt x="4631" y="12454"/>
                  <a:pt x="4604" y="12438"/>
                  <a:pt x="4585" y="12438"/>
                </a:cubicBezTo>
                <a:cubicBezTo>
                  <a:pt x="4558" y="12423"/>
                  <a:pt x="4531" y="12454"/>
                  <a:pt x="4503" y="12454"/>
                </a:cubicBezTo>
                <a:cubicBezTo>
                  <a:pt x="4485" y="12438"/>
                  <a:pt x="4466" y="12454"/>
                  <a:pt x="4439" y="12454"/>
                </a:cubicBezTo>
                <a:cubicBezTo>
                  <a:pt x="4430" y="12454"/>
                  <a:pt x="4412" y="12454"/>
                  <a:pt x="4402" y="12438"/>
                </a:cubicBezTo>
                <a:cubicBezTo>
                  <a:pt x="4393" y="12438"/>
                  <a:pt x="4393" y="12423"/>
                  <a:pt x="4393" y="12423"/>
                </a:cubicBezTo>
                <a:cubicBezTo>
                  <a:pt x="4421" y="12376"/>
                  <a:pt x="4430" y="12329"/>
                  <a:pt x="4430" y="12283"/>
                </a:cubicBezTo>
                <a:cubicBezTo>
                  <a:pt x="4430" y="12252"/>
                  <a:pt x="4430" y="12221"/>
                  <a:pt x="4439" y="12190"/>
                </a:cubicBezTo>
                <a:cubicBezTo>
                  <a:pt x="4439" y="12190"/>
                  <a:pt x="4439" y="12174"/>
                  <a:pt x="4448" y="12174"/>
                </a:cubicBezTo>
                <a:cubicBezTo>
                  <a:pt x="4466" y="12174"/>
                  <a:pt x="4476" y="12143"/>
                  <a:pt x="4485" y="12127"/>
                </a:cubicBezTo>
                <a:cubicBezTo>
                  <a:pt x="4485" y="12096"/>
                  <a:pt x="4494" y="12050"/>
                  <a:pt x="4485" y="12034"/>
                </a:cubicBezTo>
                <a:cubicBezTo>
                  <a:pt x="4485" y="11988"/>
                  <a:pt x="4494" y="11941"/>
                  <a:pt x="4512" y="11910"/>
                </a:cubicBezTo>
                <a:cubicBezTo>
                  <a:pt x="4521" y="11894"/>
                  <a:pt x="4531" y="11879"/>
                  <a:pt x="4540" y="11848"/>
                </a:cubicBezTo>
                <a:cubicBezTo>
                  <a:pt x="4549" y="11848"/>
                  <a:pt x="4549" y="11832"/>
                  <a:pt x="4549" y="11817"/>
                </a:cubicBezTo>
                <a:cubicBezTo>
                  <a:pt x="4558" y="11786"/>
                  <a:pt x="4540" y="11754"/>
                  <a:pt x="4521" y="11754"/>
                </a:cubicBezTo>
                <a:cubicBezTo>
                  <a:pt x="4494" y="11754"/>
                  <a:pt x="4457" y="11739"/>
                  <a:pt x="4430" y="11770"/>
                </a:cubicBezTo>
                <a:cubicBezTo>
                  <a:pt x="4402" y="11786"/>
                  <a:pt x="4384" y="11786"/>
                  <a:pt x="4357" y="11786"/>
                </a:cubicBezTo>
                <a:cubicBezTo>
                  <a:pt x="4329" y="11786"/>
                  <a:pt x="4311" y="11817"/>
                  <a:pt x="4302" y="11848"/>
                </a:cubicBezTo>
                <a:cubicBezTo>
                  <a:pt x="4302" y="11863"/>
                  <a:pt x="4293" y="11894"/>
                  <a:pt x="4293" y="11910"/>
                </a:cubicBezTo>
                <a:cubicBezTo>
                  <a:pt x="4283" y="11972"/>
                  <a:pt x="4265" y="12034"/>
                  <a:pt x="4238" y="12081"/>
                </a:cubicBezTo>
                <a:cubicBezTo>
                  <a:pt x="4219" y="12143"/>
                  <a:pt x="4201" y="12143"/>
                  <a:pt x="4174" y="12127"/>
                </a:cubicBezTo>
                <a:cubicBezTo>
                  <a:pt x="4164" y="12112"/>
                  <a:pt x="4155" y="12112"/>
                  <a:pt x="4137" y="12127"/>
                </a:cubicBezTo>
                <a:cubicBezTo>
                  <a:pt x="4109" y="12127"/>
                  <a:pt x="4091" y="12158"/>
                  <a:pt x="4064" y="12158"/>
                </a:cubicBezTo>
                <a:cubicBezTo>
                  <a:pt x="4045" y="12174"/>
                  <a:pt x="4018" y="12174"/>
                  <a:pt x="4000" y="12143"/>
                </a:cubicBezTo>
                <a:cubicBezTo>
                  <a:pt x="3991" y="12112"/>
                  <a:pt x="3972" y="12096"/>
                  <a:pt x="3954" y="12096"/>
                </a:cubicBezTo>
                <a:cubicBezTo>
                  <a:pt x="3936" y="12081"/>
                  <a:pt x="3917" y="12050"/>
                  <a:pt x="3908" y="12019"/>
                </a:cubicBezTo>
                <a:cubicBezTo>
                  <a:pt x="3899" y="11972"/>
                  <a:pt x="3890" y="11925"/>
                  <a:pt x="3862" y="11894"/>
                </a:cubicBezTo>
                <a:cubicBezTo>
                  <a:pt x="3853" y="11879"/>
                  <a:pt x="3853" y="11848"/>
                  <a:pt x="3853" y="11832"/>
                </a:cubicBezTo>
                <a:cubicBezTo>
                  <a:pt x="3844" y="11786"/>
                  <a:pt x="3844" y="11754"/>
                  <a:pt x="3835" y="11708"/>
                </a:cubicBezTo>
                <a:cubicBezTo>
                  <a:pt x="3835" y="11677"/>
                  <a:pt x="3835" y="11661"/>
                  <a:pt x="3835" y="11630"/>
                </a:cubicBezTo>
                <a:cubicBezTo>
                  <a:pt x="3835" y="11537"/>
                  <a:pt x="3844" y="11444"/>
                  <a:pt x="3853" y="11350"/>
                </a:cubicBezTo>
                <a:cubicBezTo>
                  <a:pt x="3862" y="11335"/>
                  <a:pt x="3862" y="11304"/>
                  <a:pt x="3872" y="11304"/>
                </a:cubicBezTo>
                <a:cubicBezTo>
                  <a:pt x="3890" y="11257"/>
                  <a:pt x="3890" y="11211"/>
                  <a:pt x="3890" y="11164"/>
                </a:cubicBezTo>
                <a:cubicBezTo>
                  <a:pt x="3881" y="11102"/>
                  <a:pt x="3890" y="11040"/>
                  <a:pt x="3908" y="10977"/>
                </a:cubicBezTo>
                <a:cubicBezTo>
                  <a:pt x="3917" y="10931"/>
                  <a:pt x="3936" y="10884"/>
                  <a:pt x="3972" y="10869"/>
                </a:cubicBezTo>
                <a:cubicBezTo>
                  <a:pt x="4009" y="10869"/>
                  <a:pt x="4036" y="10838"/>
                  <a:pt x="4073" y="10791"/>
                </a:cubicBezTo>
                <a:cubicBezTo>
                  <a:pt x="4091" y="10760"/>
                  <a:pt x="4119" y="10760"/>
                  <a:pt x="4137" y="10744"/>
                </a:cubicBezTo>
                <a:cubicBezTo>
                  <a:pt x="4155" y="10729"/>
                  <a:pt x="4183" y="10729"/>
                  <a:pt x="4201" y="10744"/>
                </a:cubicBezTo>
                <a:cubicBezTo>
                  <a:pt x="4219" y="10760"/>
                  <a:pt x="4238" y="10760"/>
                  <a:pt x="4247" y="10744"/>
                </a:cubicBezTo>
                <a:cubicBezTo>
                  <a:pt x="4265" y="10744"/>
                  <a:pt x="4283" y="10744"/>
                  <a:pt x="4293" y="10775"/>
                </a:cubicBezTo>
                <a:cubicBezTo>
                  <a:pt x="4311" y="10822"/>
                  <a:pt x="4338" y="10822"/>
                  <a:pt x="4366" y="10807"/>
                </a:cubicBezTo>
                <a:cubicBezTo>
                  <a:pt x="4384" y="10807"/>
                  <a:pt x="4393" y="10791"/>
                  <a:pt x="4412" y="10791"/>
                </a:cubicBezTo>
                <a:cubicBezTo>
                  <a:pt x="4412" y="10760"/>
                  <a:pt x="4421" y="10729"/>
                  <a:pt x="4421" y="10713"/>
                </a:cubicBezTo>
                <a:cubicBezTo>
                  <a:pt x="4421" y="10682"/>
                  <a:pt x="4439" y="10667"/>
                  <a:pt x="4448" y="10667"/>
                </a:cubicBezTo>
                <a:cubicBezTo>
                  <a:pt x="4457" y="10651"/>
                  <a:pt x="4466" y="10651"/>
                  <a:pt x="4476" y="10651"/>
                </a:cubicBezTo>
                <a:cubicBezTo>
                  <a:pt x="4512" y="10636"/>
                  <a:pt x="4549" y="10651"/>
                  <a:pt x="4595" y="10651"/>
                </a:cubicBezTo>
                <a:cubicBezTo>
                  <a:pt x="4631" y="10651"/>
                  <a:pt x="4668" y="10667"/>
                  <a:pt x="4695" y="10729"/>
                </a:cubicBezTo>
                <a:cubicBezTo>
                  <a:pt x="4704" y="10744"/>
                  <a:pt x="4723" y="10744"/>
                  <a:pt x="4732" y="10729"/>
                </a:cubicBezTo>
                <a:cubicBezTo>
                  <a:pt x="4750" y="10729"/>
                  <a:pt x="4759" y="10713"/>
                  <a:pt x="4768" y="10713"/>
                </a:cubicBezTo>
                <a:cubicBezTo>
                  <a:pt x="4778" y="10698"/>
                  <a:pt x="4787" y="10713"/>
                  <a:pt x="4796" y="10729"/>
                </a:cubicBezTo>
                <a:cubicBezTo>
                  <a:pt x="4814" y="10760"/>
                  <a:pt x="4833" y="10791"/>
                  <a:pt x="4842" y="10822"/>
                </a:cubicBezTo>
                <a:cubicBezTo>
                  <a:pt x="4851" y="10853"/>
                  <a:pt x="4851" y="10869"/>
                  <a:pt x="4851" y="10900"/>
                </a:cubicBezTo>
                <a:cubicBezTo>
                  <a:pt x="4851" y="10900"/>
                  <a:pt x="4842" y="10915"/>
                  <a:pt x="4842" y="10931"/>
                </a:cubicBezTo>
                <a:cubicBezTo>
                  <a:pt x="4833" y="10962"/>
                  <a:pt x="4833" y="10977"/>
                  <a:pt x="4851" y="11009"/>
                </a:cubicBezTo>
                <a:cubicBezTo>
                  <a:pt x="4860" y="11086"/>
                  <a:pt x="4878" y="11148"/>
                  <a:pt x="4897" y="11211"/>
                </a:cubicBezTo>
                <a:cubicBezTo>
                  <a:pt x="4906" y="11257"/>
                  <a:pt x="4924" y="11273"/>
                  <a:pt x="4933" y="11304"/>
                </a:cubicBezTo>
                <a:cubicBezTo>
                  <a:pt x="4952" y="11335"/>
                  <a:pt x="4979" y="11319"/>
                  <a:pt x="4988" y="11304"/>
                </a:cubicBezTo>
                <a:cubicBezTo>
                  <a:pt x="5006" y="11242"/>
                  <a:pt x="5016" y="11179"/>
                  <a:pt x="5016" y="11117"/>
                </a:cubicBezTo>
                <a:cubicBezTo>
                  <a:pt x="5025" y="11102"/>
                  <a:pt x="5025" y="11102"/>
                  <a:pt x="5016" y="11086"/>
                </a:cubicBezTo>
                <a:cubicBezTo>
                  <a:pt x="5016" y="11055"/>
                  <a:pt x="5006" y="11024"/>
                  <a:pt x="4997" y="10993"/>
                </a:cubicBezTo>
                <a:cubicBezTo>
                  <a:pt x="4997" y="10946"/>
                  <a:pt x="4997" y="10915"/>
                  <a:pt x="4997" y="10884"/>
                </a:cubicBezTo>
                <a:cubicBezTo>
                  <a:pt x="4988" y="10869"/>
                  <a:pt x="4988" y="10869"/>
                  <a:pt x="4988" y="10869"/>
                </a:cubicBezTo>
                <a:cubicBezTo>
                  <a:pt x="4970" y="10760"/>
                  <a:pt x="4970" y="10651"/>
                  <a:pt x="4979" y="10542"/>
                </a:cubicBezTo>
                <a:cubicBezTo>
                  <a:pt x="4979" y="10527"/>
                  <a:pt x="4979" y="10511"/>
                  <a:pt x="4988" y="10496"/>
                </a:cubicBezTo>
                <a:cubicBezTo>
                  <a:pt x="5016" y="10449"/>
                  <a:pt x="5043" y="10387"/>
                  <a:pt x="5080" y="10356"/>
                </a:cubicBezTo>
                <a:cubicBezTo>
                  <a:pt x="5089" y="10356"/>
                  <a:pt x="5098" y="10356"/>
                  <a:pt x="5098" y="10356"/>
                </a:cubicBezTo>
                <a:cubicBezTo>
                  <a:pt x="5116" y="10340"/>
                  <a:pt x="5125" y="10325"/>
                  <a:pt x="5135" y="10309"/>
                </a:cubicBezTo>
                <a:cubicBezTo>
                  <a:pt x="5144" y="10294"/>
                  <a:pt x="5153" y="10263"/>
                  <a:pt x="5162" y="10247"/>
                </a:cubicBezTo>
                <a:cubicBezTo>
                  <a:pt x="5171" y="10247"/>
                  <a:pt x="5180" y="10232"/>
                  <a:pt x="5189" y="10216"/>
                </a:cubicBezTo>
                <a:cubicBezTo>
                  <a:pt x="5208" y="10216"/>
                  <a:pt x="5217" y="10185"/>
                  <a:pt x="5235" y="10169"/>
                </a:cubicBezTo>
                <a:cubicBezTo>
                  <a:pt x="5254" y="10138"/>
                  <a:pt x="5281" y="10107"/>
                  <a:pt x="5308" y="10092"/>
                </a:cubicBezTo>
                <a:cubicBezTo>
                  <a:pt x="5327" y="10092"/>
                  <a:pt x="5336" y="10076"/>
                  <a:pt x="5336" y="10045"/>
                </a:cubicBezTo>
                <a:cubicBezTo>
                  <a:pt x="5336" y="10030"/>
                  <a:pt x="5345" y="10030"/>
                  <a:pt x="5345" y="10030"/>
                </a:cubicBezTo>
                <a:cubicBezTo>
                  <a:pt x="5354" y="10014"/>
                  <a:pt x="5363" y="9998"/>
                  <a:pt x="5373" y="9983"/>
                </a:cubicBezTo>
                <a:cubicBezTo>
                  <a:pt x="5382" y="9983"/>
                  <a:pt x="5382" y="9967"/>
                  <a:pt x="5382" y="9952"/>
                </a:cubicBezTo>
                <a:cubicBezTo>
                  <a:pt x="5373" y="9936"/>
                  <a:pt x="5363" y="9921"/>
                  <a:pt x="5373" y="9890"/>
                </a:cubicBezTo>
                <a:cubicBezTo>
                  <a:pt x="5382" y="9859"/>
                  <a:pt x="5382" y="9828"/>
                  <a:pt x="5373" y="9796"/>
                </a:cubicBezTo>
                <a:cubicBezTo>
                  <a:pt x="5363" y="9781"/>
                  <a:pt x="5363" y="9765"/>
                  <a:pt x="5363" y="9750"/>
                </a:cubicBezTo>
                <a:cubicBezTo>
                  <a:pt x="5363" y="9703"/>
                  <a:pt x="5373" y="9672"/>
                  <a:pt x="5373" y="9626"/>
                </a:cubicBezTo>
                <a:cubicBezTo>
                  <a:pt x="5373" y="9626"/>
                  <a:pt x="5373" y="9626"/>
                  <a:pt x="5382" y="9626"/>
                </a:cubicBezTo>
                <a:cubicBezTo>
                  <a:pt x="5382" y="9626"/>
                  <a:pt x="5382" y="9626"/>
                  <a:pt x="5382" y="9626"/>
                </a:cubicBezTo>
                <a:cubicBezTo>
                  <a:pt x="5400" y="9641"/>
                  <a:pt x="5391" y="9672"/>
                  <a:pt x="5391" y="9688"/>
                </a:cubicBezTo>
                <a:cubicBezTo>
                  <a:pt x="5391" y="9703"/>
                  <a:pt x="5400" y="9703"/>
                  <a:pt x="5400" y="9703"/>
                </a:cubicBezTo>
                <a:cubicBezTo>
                  <a:pt x="5400" y="9703"/>
                  <a:pt x="5409" y="9703"/>
                  <a:pt x="5409" y="9703"/>
                </a:cubicBezTo>
                <a:cubicBezTo>
                  <a:pt x="5427" y="9672"/>
                  <a:pt x="5437" y="9641"/>
                  <a:pt x="5455" y="9610"/>
                </a:cubicBezTo>
                <a:cubicBezTo>
                  <a:pt x="5455" y="9594"/>
                  <a:pt x="5455" y="9563"/>
                  <a:pt x="5455" y="9548"/>
                </a:cubicBezTo>
                <a:cubicBezTo>
                  <a:pt x="5464" y="9532"/>
                  <a:pt x="5455" y="9532"/>
                  <a:pt x="5455" y="9517"/>
                </a:cubicBezTo>
                <a:cubicBezTo>
                  <a:pt x="5455" y="9501"/>
                  <a:pt x="5464" y="9501"/>
                  <a:pt x="5473" y="9501"/>
                </a:cubicBezTo>
                <a:cubicBezTo>
                  <a:pt x="5482" y="9501"/>
                  <a:pt x="5492" y="9486"/>
                  <a:pt x="5501" y="9470"/>
                </a:cubicBezTo>
                <a:cubicBezTo>
                  <a:pt x="5528" y="9424"/>
                  <a:pt x="5546" y="9377"/>
                  <a:pt x="5546" y="9330"/>
                </a:cubicBezTo>
                <a:cubicBezTo>
                  <a:pt x="5556" y="9284"/>
                  <a:pt x="5574" y="9268"/>
                  <a:pt x="5592" y="9268"/>
                </a:cubicBezTo>
                <a:cubicBezTo>
                  <a:pt x="5611" y="9268"/>
                  <a:pt x="5629" y="9253"/>
                  <a:pt x="5638" y="9253"/>
                </a:cubicBezTo>
                <a:cubicBezTo>
                  <a:pt x="5647" y="9253"/>
                  <a:pt x="5656" y="9237"/>
                  <a:pt x="5665" y="9237"/>
                </a:cubicBezTo>
                <a:cubicBezTo>
                  <a:pt x="5665" y="9237"/>
                  <a:pt x="5665" y="9222"/>
                  <a:pt x="5665" y="9222"/>
                </a:cubicBezTo>
                <a:cubicBezTo>
                  <a:pt x="5665" y="9222"/>
                  <a:pt x="5665" y="9206"/>
                  <a:pt x="5665" y="9206"/>
                </a:cubicBezTo>
                <a:cubicBezTo>
                  <a:pt x="5656" y="9206"/>
                  <a:pt x="5656" y="9206"/>
                  <a:pt x="5647" y="9206"/>
                </a:cubicBezTo>
                <a:cubicBezTo>
                  <a:pt x="5638" y="9206"/>
                  <a:pt x="5638" y="9206"/>
                  <a:pt x="5638" y="9190"/>
                </a:cubicBezTo>
                <a:cubicBezTo>
                  <a:pt x="5638" y="9190"/>
                  <a:pt x="5647" y="9190"/>
                  <a:pt x="5647" y="9190"/>
                </a:cubicBezTo>
                <a:cubicBezTo>
                  <a:pt x="5647" y="9190"/>
                  <a:pt x="5647" y="9190"/>
                  <a:pt x="5656" y="9190"/>
                </a:cubicBezTo>
                <a:cubicBezTo>
                  <a:pt x="5702" y="9190"/>
                  <a:pt x="5739" y="9159"/>
                  <a:pt x="5784" y="9159"/>
                </a:cubicBezTo>
                <a:cubicBezTo>
                  <a:pt x="5794" y="9159"/>
                  <a:pt x="5803" y="9144"/>
                  <a:pt x="5812" y="9144"/>
                </a:cubicBezTo>
                <a:cubicBezTo>
                  <a:pt x="5821" y="9113"/>
                  <a:pt x="5821" y="9113"/>
                  <a:pt x="5803" y="9082"/>
                </a:cubicBezTo>
                <a:cubicBezTo>
                  <a:pt x="5794" y="9066"/>
                  <a:pt x="5784" y="9035"/>
                  <a:pt x="5784" y="9019"/>
                </a:cubicBezTo>
                <a:cubicBezTo>
                  <a:pt x="5794" y="8988"/>
                  <a:pt x="5794" y="8957"/>
                  <a:pt x="5803" y="8926"/>
                </a:cubicBezTo>
                <a:cubicBezTo>
                  <a:pt x="5812" y="8880"/>
                  <a:pt x="5839" y="8833"/>
                  <a:pt x="5867" y="8817"/>
                </a:cubicBezTo>
                <a:cubicBezTo>
                  <a:pt x="5885" y="8802"/>
                  <a:pt x="5903" y="8786"/>
                  <a:pt x="5922" y="8771"/>
                </a:cubicBezTo>
                <a:cubicBezTo>
                  <a:pt x="5931" y="8755"/>
                  <a:pt x="5940" y="8740"/>
                  <a:pt x="5958" y="8755"/>
                </a:cubicBezTo>
                <a:cubicBezTo>
                  <a:pt x="5986" y="8755"/>
                  <a:pt x="6022" y="8724"/>
                  <a:pt x="6059" y="8709"/>
                </a:cubicBezTo>
                <a:cubicBezTo>
                  <a:pt x="6068" y="8709"/>
                  <a:pt x="6068" y="8693"/>
                  <a:pt x="6077" y="8678"/>
                </a:cubicBezTo>
                <a:cubicBezTo>
                  <a:pt x="6077" y="8662"/>
                  <a:pt x="6086" y="8647"/>
                  <a:pt x="6086" y="8647"/>
                </a:cubicBezTo>
                <a:cubicBezTo>
                  <a:pt x="6114" y="8631"/>
                  <a:pt x="6141" y="8631"/>
                  <a:pt x="6169" y="8615"/>
                </a:cubicBezTo>
                <a:cubicBezTo>
                  <a:pt x="6169" y="8615"/>
                  <a:pt x="6178" y="8631"/>
                  <a:pt x="6178" y="8631"/>
                </a:cubicBezTo>
                <a:cubicBezTo>
                  <a:pt x="6169" y="8631"/>
                  <a:pt x="6169" y="8647"/>
                  <a:pt x="6169" y="8647"/>
                </a:cubicBezTo>
                <a:cubicBezTo>
                  <a:pt x="6160" y="8662"/>
                  <a:pt x="6151" y="8662"/>
                  <a:pt x="6141" y="8662"/>
                </a:cubicBezTo>
                <a:cubicBezTo>
                  <a:pt x="6114" y="8693"/>
                  <a:pt x="6105" y="8709"/>
                  <a:pt x="6096" y="8755"/>
                </a:cubicBezTo>
                <a:cubicBezTo>
                  <a:pt x="6086" y="8771"/>
                  <a:pt x="6086" y="8786"/>
                  <a:pt x="6086" y="8802"/>
                </a:cubicBezTo>
                <a:cubicBezTo>
                  <a:pt x="6086" y="8833"/>
                  <a:pt x="6105" y="8849"/>
                  <a:pt x="6114" y="8864"/>
                </a:cubicBezTo>
                <a:cubicBezTo>
                  <a:pt x="6123" y="8880"/>
                  <a:pt x="6123" y="8880"/>
                  <a:pt x="6132" y="8880"/>
                </a:cubicBezTo>
                <a:cubicBezTo>
                  <a:pt x="6160" y="8849"/>
                  <a:pt x="6196" y="8817"/>
                  <a:pt x="6215" y="8771"/>
                </a:cubicBezTo>
                <a:cubicBezTo>
                  <a:pt x="6224" y="8740"/>
                  <a:pt x="6242" y="8724"/>
                  <a:pt x="6260" y="8740"/>
                </a:cubicBezTo>
                <a:cubicBezTo>
                  <a:pt x="6297" y="8709"/>
                  <a:pt x="6343" y="8693"/>
                  <a:pt x="6379" y="8662"/>
                </a:cubicBezTo>
                <a:cubicBezTo>
                  <a:pt x="6398" y="8662"/>
                  <a:pt x="6407" y="8662"/>
                  <a:pt x="6416" y="8647"/>
                </a:cubicBezTo>
                <a:cubicBezTo>
                  <a:pt x="6425" y="8600"/>
                  <a:pt x="6453" y="8615"/>
                  <a:pt x="6471" y="8600"/>
                </a:cubicBezTo>
                <a:cubicBezTo>
                  <a:pt x="6480" y="8584"/>
                  <a:pt x="6489" y="8584"/>
                  <a:pt x="6489" y="8584"/>
                </a:cubicBezTo>
                <a:cubicBezTo>
                  <a:pt x="6498" y="8569"/>
                  <a:pt x="6498" y="8569"/>
                  <a:pt x="6507" y="8569"/>
                </a:cubicBezTo>
                <a:cubicBezTo>
                  <a:pt x="6507" y="8553"/>
                  <a:pt x="6517" y="8538"/>
                  <a:pt x="6507" y="8522"/>
                </a:cubicBezTo>
                <a:cubicBezTo>
                  <a:pt x="6489" y="8507"/>
                  <a:pt x="6480" y="8476"/>
                  <a:pt x="6489" y="8429"/>
                </a:cubicBezTo>
                <a:cubicBezTo>
                  <a:pt x="6489" y="8429"/>
                  <a:pt x="6489" y="8429"/>
                  <a:pt x="6489" y="8429"/>
                </a:cubicBezTo>
                <a:cubicBezTo>
                  <a:pt x="6489" y="8413"/>
                  <a:pt x="6471" y="8398"/>
                  <a:pt x="6471" y="8413"/>
                </a:cubicBezTo>
                <a:cubicBezTo>
                  <a:pt x="6443" y="8445"/>
                  <a:pt x="6416" y="8491"/>
                  <a:pt x="6398" y="8538"/>
                </a:cubicBezTo>
                <a:cubicBezTo>
                  <a:pt x="6398" y="8569"/>
                  <a:pt x="6388" y="8569"/>
                  <a:pt x="6379" y="8569"/>
                </a:cubicBezTo>
                <a:cubicBezTo>
                  <a:pt x="6370" y="8553"/>
                  <a:pt x="6361" y="8553"/>
                  <a:pt x="6352" y="8553"/>
                </a:cubicBezTo>
                <a:cubicBezTo>
                  <a:pt x="6352" y="8569"/>
                  <a:pt x="6343" y="8569"/>
                  <a:pt x="6334" y="8569"/>
                </a:cubicBezTo>
                <a:cubicBezTo>
                  <a:pt x="6334" y="8569"/>
                  <a:pt x="6324" y="8553"/>
                  <a:pt x="6324" y="8553"/>
                </a:cubicBezTo>
                <a:cubicBezTo>
                  <a:pt x="6315" y="8553"/>
                  <a:pt x="6306" y="8553"/>
                  <a:pt x="6297" y="8553"/>
                </a:cubicBezTo>
                <a:cubicBezTo>
                  <a:pt x="6279" y="8553"/>
                  <a:pt x="6269" y="8522"/>
                  <a:pt x="6269" y="8491"/>
                </a:cubicBezTo>
                <a:cubicBezTo>
                  <a:pt x="6242" y="8491"/>
                  <a:pt x="6224" y="8460"/>
                  <a:pt x="6224" y="8413"/>
                </a:cubicBezTo>
                <a:cubicBezTo>
                  <a:pt x="6224" y="8367"/>
                  <a:pt x="6224" y="8336"/>
                  <a:pt x="6233" y="8289"/>
                </a:cubicBezTo>
                <a:cubicBezTo>
                  <a:pt x="6233" y="8274"/>
                  <a:pt x="6233" y="8258"/>
                  <a:pt x="6215" y="8243"/>
                </a:cubicBezTo>
                <a:cubicBezTo>
                  <a:pt x="6215" y="8243"/>
                  <a:pt x="6205" y="8243"/>
                  <a:pt x="6196" y="8243"/>
                </a:cubicBezTo>
                <a:cubicBezTo>
                  <a:pt x="6196" y="8243"/>
                  <a:pt x="6196" y="8243"/>
                  <a:pt x="6196" y="8243"/>
                </a:cubicBezTo>
                <a:cubicBezTo>
                  <a:pt x="6196" y="8243"/>
                  <a:pt x="6205" y="8227"/>
                  <a:pt x="6205" y="8227"/>
                </a:cubicBezTo>
                <a:cubicBezTo>
                  <a:pt x="6224" y="8211"/>
                  <a:pt x="6242" y="8196"/>
                  <a:pt x="6260" y="8180"/>
                </a:cubicBezTo>
                <a:cubicBezTo>
                  <a:pt x="6269" y="8165"/>
                  <a:pt x="6279" y="8134"/>
                  <a:pt x="6269" y="8118"/>
                </a:cubicBezTo>
                <a:cubicBezTo>
                  <a:pt x="6260" y="8103"/>
                  <a:pt x="6260" y="8087"/>
                  <a:pt x="6251" y="8072"/>
                </a:cubicBezTo>
                <a:cubicBezTo>
                  <a:pt x="6233" y="8040"/>
                  <a:pt x="6205" y="8025"/>
                  <a:pt x="6178" y="8040"/>
                </a:cubicBezTo>
                <a:cubicBezTo>
                  <a:pt x="6105" y="8072"/>
                  <a:pt x="6032" y="8103"/>
                  <a:pt x="5967" y="8165"/>
                </a:cubicBezTo>
                <a:cubicBezTo>
                  <a:pt x="5967" y="8165"/>
                  <a:pt x="5967" y="8180"/>
                  <a:pt x="5967" y="8180"/>
                </a:cubicBezTo>
                <a:cubicBezTo>
                  <a:pt x="5967" y="8180"/>
                  <a:pt x="5967" y="8180"/>
                  <a:pt x="5967" y="8180"/>
                </a:cubicBezTo>
                <a:cubicBezTo>
                  <a:pt x="5958" y="8196"/>
                  <a:pt x="5949" y="8211"/>
                  <a:pt x="5940" y="8227"/>
                </a:cubicBezTo>
                <a:cubicBezTo>
                  <a:pt x="5940" y="8227"/>
                  <a:pt x="5940" y="8227"/>
                  <a:pt x="5940" y="8227"/>
                </a:cubicBezTo>
                <a:cubicBezTo>
                  <a:pt x="5931" y="8243"/>
                  <a:pt x="5913" y="8243"/>
                  <a:pt x="5903" y="8258"/>
                </a:cubicBezTo>
                <a:cubicBezTo>
                  <a:pt x="5903" y="8258"/>
                  <a:pt x="5894" y="8274"/>
                  <a:pt x="5885" y="8274"/>
                </a:cubicBezTo>
                <a:cubicBezTo>
                  <a:pt x="5885" y="8289"/>
                  <a:pt x="5885" y="8289"/>
                  <a:pt x="5885" y="8289"/>
                </a:cubicBezTo>
                <a:cubicBezTo>
                  <a:pt x="5885" y="8274"/>
                  <a:pt x="5885" y="8274"/>
                  <a:pt x="5885" y="8274"/>
                </a:cubicBezTo>
                <a:cubicBezTo>
                  <a:pt x="5894" y="8258"/>
                  <a:pt x="5894" y="8258"/>
                  <a:pt x="5903" y="8243"/>
                </a:cubicBezTo>
                <a:cubicBezTo>
                  <a:pt x="5913" y="8243"/>
                  <a:pt x="5931" y="8227"/>
                  <a:pt x="5940" y="8227"/>
                </a:cubicBezTo>
                <a:cubicBezTo>
                  <a:pt x="5940" y="8227"/>
                  <a:pt x="5940" y="8227"/>
                  <a:pt x="5940" y="8227"/>
                </a:cubicBezTo>
                <a:cubicBezTo>
                  <a:pt x="5940" y="8180"/>
                  <a:pt x="5949" y="8180"/>
                  <a:pt x="5967" y="8180"/>
                </a:cubicBezTo>
                <a:cubicBezTo>
                  <a:pt x="5967" y="8180"/>
                  <a:pt x="5967" y="8180"/>
                  <a:pt x="5967" y="8165"/>
                </a:cubicBezTo>
                <a:cubicBezTo>
                  <a:pt x="5967" y="8165"/>
                  <a:pt x="5967" y="8165"/>
                  <a:pt x="5967" y="8165"/>
                </a:cubicBezTo>
                <a:cubicBezTo>
                  <a:pt x="5967" y="8149"/>
                  <a:pt x="5977" y="8134"/>
                  <a:pt x="5986" y="8118"/>
                </a:cubicBezTo>
                <a:cubicBezTo>
                  <a:pt x="6013" y="8072"/>
                  <a:pt x="6041" y="8040"/>
                  <a:pt x="6077" y="8025"/>
                </a:cubicBezTo>
                <a:cubicBezTo>
                  <a:pt x="6096" y="8025"/>
                  <a:pt x="6114" y="8009"/>
                  <a:pt x="6123" y="7963"/>
                </a:cubicBezTo>
                <a:cubicBezTo>
                  <a:pt x="6123" y="7963"/>
                  <a:pt x="6132" y="7947"/>
                  <a:pt x="6132" y="7947"/>
                </a:cubicBezTo>
                <a:cubicBezTo>
                  <a:pt x="6151" y="7916"/>
                  <a:pt x="6160" y="7901"/>
                  <a:pt x="6178" y="7870"/>
                </a:cubicBezTo>
                <a:cubicBezTo>
                  <a:pt x="6196" y="7854"/>
                  <a:pt x="6215" y="7870"/>
                  <a:pt x="6233" y="7885"/>
                </a:cubicBezTo>
                <a:cubicBezTo>
                  <a:pt x="6315" y="7885"/>
                  <a:pt x="6388" y="7901"/>
                  <a:pt x="6462" y="7916"/>
                </a:cubicBezTo>
                <a:cubicBezTo>
                  <a:pt x="6489" y="7916"/>
                  <a:pt x="6517" y="7901"/>
                  <a:pt x="6553" y="7901"/>
                </a:cubicBezTo>
                <a:cubicBezTo>
                  <a:pt x="6562" y="7916"/>
                  <a:pt x="6572" y="7901"/>
                  <a:pt x="6581" y="7901"/>
                </a:cubicBezTo>
                <a:cubicBezTo>
                  <a:pt x="6581" y="7901"/>
                  <a:pt x="6590" y="7885"/>
                  <a:pt x="6599" y="7885"/>
                </a:cubicBezTo>
                <a:cubicBezTo>
                  <a:pt x="6617" y="7870"/>
                  <a:pt x="6636" y="7838"/>
                  <a:pt x="6654" y="7807"/>
                </a:cubicBezTo>
                <a:cubicBezTo>
                  <a:pt x="6663" y="7776"/>
                  <a:pt x="6681" y="7761"/>
                  <a:pt x="6700" y="7761"/>
                </a:cubicBezTo>
                <a:cubicBezTo>
                  <a:pt x="6709" y="7761"/>
                  <a:pt x="6727" y="7745"/>
                  <a:pt x="6736" y="7745"/>
                </a:cubicBezTo>
                <a:cubicBezTo>
                  <a:pt x="6773" y="7745"/>
                  <a:pt x="6809" y="7714"/>
                  <a:pt x="6837" y="7668"/>
                </a:cubicBezTo>
                <a:cubicBezTo>
                  <a:pt x="6855" y="7652"/>
                  <a:pt x="6864" y="7621"/>
                  <a:pt x="6855" y="7590"/>
                </a:cubicBezTo>
                <a:cubicBezTo>
                  <a:pt x="6846" y="7574"/>
                  <a:pt x="6846" y="7543"/>
                  <a:pt x="6855" y="7528"/>
                </a:cubicBezTo>
                <a:cubicBezTo>
                  <a:pt x="6855" y="7512"/>
                  <a:pt x="6864" y="7497"/>
                  <a:pt x="6864" y="7481"/>
                </a:cubicBezTo>
                <a:cubicBezTo>
                  <a:pt x="6864" y="7466"/>
                  <a:pt x="6864" y="7450"/>
                  <a:pt x="6864" y="7434"/>
                </a:cubicBezTo>
                <a:cubicBezTo>
                  <a:pt x="6846" y="7403"/>
                  <a:pt x="6828" y="7372"/>
                  <a:pt x="6800" y="7388"/>
                </a:cubicBezTo>
                <a:cubicBezTo>
                  <a:pt x="6800" y="7388"/>
                  <a:pt x="6800" y="7388"/>
                  <a:pt x="6800" y="7388"/>
                </a:cubicBezTo>
                <a:cubicBezTo>
                  <a:pt x="6800" y="7388"/>
                  <a:pt x="6800" y="7388"/>
                  <a:pt x="6800" y="7388"/>
                </a:cubicBezTo>
                <a:cubicBezTo>
                  <a:pt x="6800" y="7388"/>
                  <a:pt x="6800" y="7388"/>
                  <a:pt x="6800" y="7388"/>
                </a:cubicBezTo>
                <a:cubicBezTo>
                  <a:pt x="6800" y="7388"/>
                  <a:pt x="6800" y="7388"/>
                  <a:pt x="6800" y="7388"/>
                </a:cubicBezTo>
                <a:cubicBezTo>
                  <a:pt x="6800" y="7372"/>
                  <a:pt x="6800" y="7357"/>
                  <a:pt x="6800" y="7341"/>
                </a:cubicBezTo>
                <a:cubicBezTo>
                  <a:pt x="6800" y="7326"/>
                  <a:pt x="6791" y="7295"/>
                  <a:pt x="6773" y="7295"/>
                </a:cubicBezTo>
                <a:cubicBezTo>
                  <a:pt x="6764" y="7295"/>
                  <a:pt x="6755" y="7295"/>
                  <a:pt x="6745" y="7295"/>
                </a:cubicBezTo>
                <a:cubicBezTo>
                  <a:pt x="6745" y="7295"/>
                  <a:pt x="6745" y="7295"/>
                  <a:pt x="6745" y="7295"/>
                </a:cubicBezTo>
                <a:cubicBezTo>
                  <a:pt x="6745" y="7279"/>
                  <a:pt x="6745" y="7279"/>
                  <a:pt x="6755" y="7279"/>
                </a:cubicBezTo>
                <a:cubicBezTo>
                  <a:pt x="6755" y="7279"/>
                  <a:pt x="6764" y="7264"/>
                  <a:pt x="6773" y="7264"/>
                </a:cubicBezTo>
                <a:cubicBezTo>
                  <a:pt x="6782" y="7248"/>
                  <a:pt x="6782" y="7232"/>
                  <a:pt x="6782" y="7217"/>
                </a:cubicBezTo>
                <a:cubicBezTo>
                  <a:pt x="6773" y="7201"/>
                  <a:pt x="6764" y="7186"/>
                  <a:pt x="6745" y="7186"/>
                </a:cubicBezTo>
                <a:cubicBezTo>
                  <a:pt x="6745" y="7186"/>
                  <a:pt x="6736" y="7186"/>
                  <a:pt x="6727" y="7186"/>
                </a:cubicBezTo>
                <a:cubicBezTo>
                  <a:pt x="6709" y="7139"/>
                  <a:pt x="6681" y="7124"/>
                  <a:pt x="6654" y="7108"/>
                </a:cubicBezTo>
                <a:cubicBezTo>
                  <a:pt x="6654" y="7093"/>
                  <a:pt x="6645" y="7093"/>
                  <a:pt x="6645" y="7093"/>
                </a:cubicBezTo>
                <a:cubicBezTo>
                  <a:pt x="6645" y="7030"/>
                  <a:pt x="6617" y="7015"/>
                  <a:pt x="6599" y="6984"/>
                </a:cubicBezTo>
                <a:cubicBezTo>
                  <a:pt x="6590" y="6968"/>
                  <a:pt x="6581" y="6937"/>
                  <a:pt x="6572" y="6922"/>
                </a:cubicBezTo>
                <a:cubicBezTo>
                  <a:pt x="6562" y="6906"/>
                  <a:pt x="6562" y="6891"/>
                  <a:pt x="6572" y="6875"/>
                </a:cubicBezTo>
                <a:cubicBezTo>
                  <a:pt x="6581" y="6859"/>
                  <a:pt x="6590" y="6844"/>
                  <a:pt x="6599" y="6828"/>
                </a:cubicBezTo>
                <a:cubicBezTo>
                  <a:pt x="6608" y="6813"/>
                  <a:pt x="6608" y="6797"/>
                  <a:pt x="6608" y="6782"/>
                </a:cubicBezTo>
                <a:cubicBezTo>
                  <a:pt x="6590" y="6751"/>
                  <a:pt x="6581" y="6720"/>
                  <a:pt x="6590" y="6673"/>
                </a:cubicBezTo>
                <a:cubicBezTo>
                  <a:pt x="6590" y="6673"/>
                  <a:pt x="6581" y="6657"/>
                  <a:pt x="6581" y="6642"/>
                </a:cubicBezTo>
                <a:cubicBezTo>
                  <a:pt x="6572" y="6626"/>
                  <a:pt x="6572" y="6595"/>
                  <a:pt x="6562" y="6580"/>
                </a:cubicBezTo>
                <a:cubicBezTo>
                  <a:pt x="6553" y="6580"/>
                  <a:pt x="6562" y="6549"/>
                  <a:pt x="6553" y="6533"/>
                </a:cubicBezTo>
                <a:cubicBezTo>
                  <a:pt x="6553" y="6518"/>
                  <a:pt x="6553" y="6487"/>
                  <a:pt x="6553" y="6471"/>
                </a:cubicBezTo>
                <a:cubicBezTo>
                  <a:pt x="6553" y="6440"/>
                  <a:pt x="6544" y="6424"/>
                  <a:pt x="6544" y="6393"/>
                </a:cubicBezTo>
                <a:cubicBezTo>
                  <a:pt x="6526" y="6331"/>
                  <a:pt x="6526" y="6269"/>
                  <a:pt x="6517" y="6207"/>
                </a:cubicBezTo>
                <a:cubicBezTo>
                  <a:pt x="6517" y="6191"/>
                  <a:pt x="6517" y="6176"/>
                  <a:pt x="6507" y="6160"/>
                </a:cubicBezTo>
                <a:cubicBezTo>
                  <a:pt x="6507" y="6145"/>
                  <a:pt x="6507" y="6145"/>
                  <a:pt x="6498" y="6145"/>
                </a:cubicBezTo>
                <a:cubicBezTo>
                  <a:pt x="6498" y="6145"/>
                  <a:pt x="6498" y="6145"/>
                  <a:pt x="6489" y="6145"/>
                </a:cubicBezTo>
                <a:cubicBezTo>
                  <a:pt x="6471" y="6191"/>
                  <a:pt x="6443" y="6238"/>
                  <a:pt x="6434" y="6300"/>
                </a:cubicBezTo>
                <a:cubicBezTo>
                  <a:pt x="6416" y="6362"/>
                  <a:pt x="6398" y="6409"/>
                  <a:pt x="6361" y="6440"/>
                </a:cubicBezTo>
                <a:cubicBezTo>
                  <a:pt x="6352" y="6440"/>
                  <a:pt x="6343" y="6455"/>
                  <a:pt x="6334" y="6471"/>
                </a:cubicBezTo>
                <a:cubicBezTo>
                  <a:pt x="6324" y="6487"/>
                  <a:pt x="6306" y="6487"/>
                  <a:pt x="6297" y="6502"/>
                </a:cubicBezTo>
                <a:cubicBezTo>
                  <a:pt x="6288" y="6502"/>
                  <a:pt x="6269" y="6502"/>
                  <a:pt x="6260" y="6487"/>
                </a:cubicBezTo>
                <a:cubicBezTo>
                  <a:pt x="6251" y="6471"/>
                  <a:pt x="6242" y="6455"/>
                  <a:pt x="6242" y="6440"/>
                </a:cubicBezTo>
                <a:cubicBezTo>
                  <a:pt x="6242" y="6424"/>
                  <a:pt x="6224" y="6409"/>
                  <a:pt x="6215" y="6393"/>
                </a:cubicBezTo>
                <a:cubicBezTo>
                  <a:pt x="6196" y="6378"/>
                  <a:pt x="6196" y="6347"/>
                  <a:pt x="6196" y="6331"/>
                </a:cubicBezTo>
                <a:cubicBezTo>
                  <a:pt x="6196" y="6285"/>
                  <a:pt x="6215" y="6238"/>
                  <a:pt x="6205" y="6191"/>
                </a:cubicBezTo>
                <a:cubicBezTo>
                  <a:pt x="6205" y="6176"/>
                  <a:pt x="6205" y="6160"/>
                  <a:pt x="6215" y="6160"/>
                </a:cubicBezTo>
                <a:cubicBezTo>
                  <a:pt x="6224" y="6114"/>
                  <a:pt x="6233" y="6067"/>
                  <a:pt x="6242" y="6036"/>
                </a:cubicBezTo>
                <a:cubicBezTo>
                  <a:pt x="6251" y="6020"/>
                  <a:pt x="6242" y="6005"/>
                  <a:pt x="6233" y="6005"/>
                </a:cubicBezTo>
                <a:cubicBezTo>
                  <a:pt x="6215" y="5989"/>
                  <a:pt x="6196" y="5958"/>
                  <a:pt x="6169" y="5958"/>
                </a:cubicBezTo>
                <a:cubicBezTo>
                  <a:pt x="6160" y="5958"/>
                  <a:pt x="6151" y="5943"/>
                  <a:pt x="6141" y="5927"/>
                </a:cubicBezTo>
                <a:cubicBezTo>
                  <a:pt x="6132" y="5927"/>
                  <a:pt x="6132" y="5912"/>
                  <a:pt x="6132" y="5896"/>
                </a:cubicBezTo>
                <a:cubicBezTo>
                  <a:pt x="6132" y="5880"/>
                  <a:pt x="6132" y="5865"/>
                  <a:pt x="6132" y="5865"/>
                </a:cubicBezTo>
                <a:cubicBezTo>
                  <a:pt x="6114" y="5834"/>
                  <a:pt x="6105" y="5803"/>
                  <a:pt x="6096" y="5772"/>
                </a:cubicBezTo>
                <a:cubicBezTo>
                  <a:pt x="6096" y="5741"/>
                  <a:pt x="6086" y="5725"/>
                  <a:pt x="6077" y="5710"/>
                </a:cubicBezTo>
                <a:cubicBezTo>
                  <a:pt x="6059" y="5678"/>
                  <a:pt x="6050" y="5663"/>
                  <a:pt x="6022" y="5678"/>
                </a:cubicBezTo>
                <a:cubicBezTo>
                  <a:pt x="6013" y="5678"/>
                  <a:pt x="6004" y="5678"/>
                  <a:pt x="5995" y="5678"/>
                </a:cubicBezTo>
                <a:cubicBezTo>
                  <a:pt x="5958" y="5663"/>
                  <a:pt x="5931" y="5678"/>
                  <a:pt x="5903" y="5632"/>
                </a:cubicBezTo>
                <a:cubicBezTo>
                  <a:pt x="5894" y="5616"/>
                  <a:pt x="5876" y="5616"/>
                  <a:pt x="5867" y="5616"/>
                </a:cubicBezTo>
                <a:cubicBezTo>
                  <a:pt x="5830" y="5601"/>
                  <a:pt x="5794" y="5632"/>
                  <a:pt x="5784" y="5678"/>
                </a:cubicBezTo>
                <a:cubicBezTo>
                  <a:pt x="5775" y="5710"/>
                  <a:pt x="5775" y="5741"/>
                  <a:pt x="5784" y="5772"/>
                </a:cubicBezTo>
                <a:cubicBezTo>
                  <a:pt x="5794" y="5787"/>
                  <a:pt x="5794" y="5818"/>
                  <a:pt x="5784" y="5834"/>
                </a:cubicBezTo>
                <a:cubicBezTo>
                  <a:pt x="5775" y="5865"/>
                  <a:pt x="5757" y="5896"/>
                  <a:pt x="5748" y="5927"/>
                </a:cubicBezTo>
                <a:cubicBezTo>
                  <a:pt x="5739" y="5958"/>
                  <a:pt x="5766" y="6005"/>
                  <a:pt x="5757" y="6036"/>
                </a:cubicBezTo>
                <a:cubicBezTo>
                  <a:pt x="5757" y="6051"/>
                  <a:pt x="5757" y="6083"/>
                  <a:pt x="5757" y="6098"/>
                </a:cubicBezTo>
                <a:cubicBezTo>
                  <a:pt x="5766" y="6129"/>
                  <a:pt x="5757" y="6145"/>
                  <a:pt x="5739" y="6160"/>
                </a:cubicBezTo>
                <a:cubicBezTo>
                  <a:pt x="5739" y="6176"/>
                  <a:pt x="5729" y="6176"/>
                  <a:pt x="5720" y="6191"/>
                </a:cubicBezTo>
                <a:cubicBezTo>
                  <a:pt x="5711" y="6238"/>
                  <a:pt x="5675" y="6269"/>
                  <a:pt x="5656" y="6316"/>
                </a:cubicBezTo>
                <a:cubicBezTo>
                  <a:pt x="5647" y="6347"/>
                  <a:pt x="5647" y="6362"/>
                  <a:pt x="5656" y="6393"/>
                </a:cubicBezTo>
                <a:cubicBezTo>
                  <a:pt x="5665" y="6409"/>
                  <a:pt x="5675" y="6424"/>
                  <a:pt x="5684" y="6440"/>
                </a:cubicBezTo>
                <a:cubicBezTo>
                  <a:pt x="5684" y="6455"/>
                  <a:pt x="5693" y="6471"/>
                  <a:pt x="5693" y="6502"/>
                </a:cubicBezTo>
                <a:cubicBezTo>
                  <a:pt x="5702" y="6549"/>
                  <a:pt x="5702" y="6595"/>
                  <a:pt x="5702" y="6642"/>
                </a:cubicBezTo>
                <a:cubicBezTo>
                  <a:pt x="5711" y="6704"/>
                  <a:pt x="5693" y="6751"/>
                  <a:pt x="5702" y="6797"/>
                </a:cubicBezTo>
                <a:cubicBezTo>
                  <a:pt x="5702" y="6813"/>
                  <a:pt x="5702" y="6813"/>
                  <a:pt x="5693" y="6828"/>
                </a:cubicBezTo>
                <a:cubicBezTo>
                  <a:pt x="5684" y="6844"/>
                  <a:pt x="5675" y="6844"/>
                  <a:pt x="5665" y="6859"/>
                </a:cubicBezTo>
                <a:cubicBezTo>
                  <a:pt x="5629" y="6922"/>
                  <a:pt x="5592" y="6953"/>
                  <a:pt x="5546" y="6984"/>
                </a:cubicBezTo>
                <a:cubicBezTo>
                  <a:pt x="5528" y="6999"/>
                  <a:pt x="5510" y="7015"/>
                  <a:pt x="5492" y="7030"/>
                </a:cubicBezTo>
                <a:cubicBezTo>
                  <a:pt x="5473" y="7030"/>
                  <a:pt x="5464" y="7046"/>
                  <a:pt x="5464" y="7077"/>
                </a:cubicBezTo>
                <a:cubicBezTo>
                  <a:pt x="5464" y="7139"/>
                  <a:pt x="5473" y="7186"/>
                  <a:pt x="5464" y="7232"/>
                </a:cubicBezTo>
                <a:cubicBezTo>
                  <a:pt x="5464" y="7279"/>
                  <a:pt x="5464" y="7310"/>
                  <a:pt x="5455" y="7341"/>
                </a:cubicBezTo>
                <a:cubicBezTo>
                  <a:pt x="5455" y="7388"/>
                  <a:pt x="5464" y="7419"/>
                  <a:pt x="5464" y="7450"/>
                </a:cubicBezTo>
                <a:cubicBezTo>
                  <a:pt x="5464" y="7466"/>
                  <a:pt x="5464" y="7481"/>
                  <a:pt x="5455" y="7497"/>
                </a:cubicBezTo>
                <a:cubicBezTo>
                  <a:pt x="5455" y="7512"/>
                  <a:pt x="5446" y="7543"/>
                  <a:pt x="5437" y="7559"/>
                </a:cubicBezTo>
                <a:cubicBezTo>
                  <a:pt x="5437" y="7574"/>
                  <a:pt x="5427" y="7574"/>
                  <a:pt x="5427" y="7574"/>
                </a:cubicBezTo>
                <a:cubicBezTo>
                  <a:pt x="5400" y="7574"/>
                  <a:pt x="5391" y="7590"/>
                  <a:pt x="5382" y="7605"/>
                </a:cubicBezTo>
                <a:cubicBezTo>
                  <a:pt x="5373" y="7621"/>
                  <a:pt x="5354" y="7621"/>
                  <a:pt x="5354" y="7605"/>
                </a:cubicBezTo>
                <a:cubicBezTo>
                  <a:pt x="5354" y="7590"/>
                  <a:pt x="5345" y="7574"/>
                  <a:pt x="5345" y="7559"/>
                </a:cubicBezTo>
                <a:cubicBezTo>
                  <a:pt x="5336" y="7543"/>
                  <a:pt x="5336" y="7512"/>
                  <a:pt x="5327" y="7497"/>
                </a:cubicBezTo>
                <a:cubicBezTo>
                  <a:pt x="5299" y="7466"/>
                  <a:pt x="5290" y="7403"/>
                  <a:pt x="5272" y="7357"/>
                </a:cubicBezTo>
                <a:cubicBezTo>
                  <a:pt x="5272" y="7341"/>
                  <a:pt x="5272" y="7326"/>
                  <a:pt x="5272" y="7295"/>
                </a:cubicBezTo>
                <a:cubicBezTo>
                  <a:pt x="5290" y="7248"/>
                  <a:pt x="5308" y="7186"/>
                  <a:pt x="5308" y="7108"/>
                </a:cubicBezTo>
                <a:cubicBezTo>
                  <a:pt x="5308" y="7093"/>
                  <a:pt x="5318" y="7062"/>
                  <a:pt x="5318" y="7046"/>
                </a:cubicBezTo>
                <a:cubicBezTo>
                  <a:pt x="5327" y="7015"/>
                  <a:pt x="5327" y="6999"/>
                  <a:pt x="5327" y="6984"/>
                </a:cubicBezTo>
                <a:cubicBezTo>
                  <a:pt x="5336" y="6968"/>
                  <a:pt x="5327" y="6953"/>
                  <a:pt x="5318" y="6953"/>
                </a:cubicBezTo>
                <a:cubicBezTo>
                  <a:pt x="5281" y="6937"/>
                  <a:pt x="5235" y="6906"/>
                  <a:pt x="5199" y="6906"/>
                </a:cubicBezTo>
                <a:cubicBezTo>
                  <a:pt x="5180" y="6906"/>
                  <a:pt x="5171" y="6906"/>
                  <a:pt x="5171" y="6891"/>
                </a:cubicBezTo>
                <a:cubicBezTo>
                  <a:pt x="5144" y="6844"/>
                  <a:pt x="5125" y="6813"/>
                  <a:pt x="5098" y="6782"/>
                </a:cubicBezTo>
                <a:cubicBezTo>
                  <a:pt x="5071" y="6766"/>
                  <a:pt x="5043" y="6735"/>
                  <a:pt x="5034" y="6689"/>
                </a:cubicBezTo>
                <a:cubicBezTo>
                  <a:pt x="5016" y="6626"/>
                  <a:pt x="4997" y="6595"/>
                  <a:pt x="4961" y="6564"/>
                </a:cubicBezTo>
                <a:cubicBezTo>
                  <a:pt x="4942" y="6549"/>
                  <a:pt x="4915" y="6518"/>
                  <a:pt x="4887" y="6502"/>
                </a:cubicBezTo>
                <a:cubicBezTo>
                  <a:pt x="4878" y="6487"/>
                  <a:pt x="4860" y="6487"/>
                  <a:pt x="4851" y="6487"/>
                </a:cubicBezTo>
                <a:cubicBezTo>
                  <a:pt x="4823" y="6502"/>
                  <a:pt x="4805" y="6518"/>
                  <a:pt x="4787" y="6502"/>
                </a:cubicBezTo>
                <a:cubicBezTo>
                  <a:pt x="4787" y="6502"/>
                  <a:pt x="4778" y="6502"/>
                  <a:pt x="4778" y="6502"/>
                </a:cubicBezTo>
                <a:cubicBezTo>
                  <a:pt x="4778" y="6518"/>
                  <a:pt x="4778" y="6518"/>
                  <a:pt x="4778" y="6518"/>
                </a:cubicBezTo>
                <a:cubicBezTo>
                  <a:pt x="4778" y="6502"/>
                  <a:pt x="4778" y="6502"/>
                  <a:pt x="4778" y="6502"/>
                </a:cubicBezTo>
                <a:cubicBezTo>
                  <a:pt x="4778" y="6502"/>
                  <a:pt x="4778" y="6502"/>
                  <a:pt x="4787" y="6502"/>
                </a:cubicBezTo>
                <a:cubicBezTo>
                  <a:pt x="4796" y="6471"/>
                  <a:pt x="4805" y="6440"/>
                  <a:pt x="4805" y="6393"/>
                </a:cubicBezTo>
                <a:cubicBezTo>
                  <a:pt x="4796" y="6347"/>
                  <a:pt x="4805" y="6300"/>
                  <a:pt x="4796" y="6253"/>
                </a:cubicBezTo>
                <a:cubicBezTo>
                  <a:pt x="4796" y="6222"/>
                  <a:pt x="4796" y="6207"/>
                  <a:pt x="4796" y="6191"/>
                </a:cubicBezTo>
                <a:cubicBezTo>
                  <a:pt x="4796" y="6191"/>
                  <a:pt x="4787" y="6176"/>
                  <a:pt x="4787" y="6176"/>
                </a:cubicBezTo>
                <a:cubicBezTo>
                  <a:pt x="4778" y="6176"/>
                  <a:pt x="4759" y="6176"/>
                  <a:pt x="4750" y="6176"/>
                </a:cubicBezTo>
                <a:cubicBezTo>
                  <a:pt x="4741" y="6176"/>
                  <a:pt x="4732" y="6160"/>
                  <a:pt x="4732" y="6145"/>
                </a:cubicBezTo>
                <a:cubicBezTo>
                  <a:pt x="4732" y="6129"/>
                  <a:pt x="4723" y="6114"/>
                  <a:pt x="4732" y="6098"/>
                </a:cubicBezTo>
                <a:cubicBezTo>
                  <a:pt x="4732" y="6083"/>
                  <a:pt x="4741" y="6051"/>
                  <a:pt x="4741" y="6020"/>
                </a:cubicBezTo>
                <a:cubicBezTo>
                  <a:pt x="4759" y="5912"/>
                  <a:pt x="4787" y="5818"/>
                  <a:pt x="4842" y="5741"/>
                </a:cubicBezTo>
                <a:cubicBezTo>
                  <a:pt x="4851" y="5725"/>
                  <a:pt x="4860" y="5694"/>
                  <a:pt x="4869" y="5678"/>
                </a:cubicBezTo>
                <a:cubicBezTo>
                  <a:pt x="4897" y="5616"/>
                  <a:pt x="4924" y="5539"/>
                  <a:pt x="4970" y="5523"/>
                </a:cubicBezTo>
                <a:cubicBezTo>
                  <a:pt x="4988" y="5476"/>
                  <a:pt x="5016" y="5461"/>
                  <a:pt x="5025" y="5399"/>
                </a:cubicBezTo>
                <a:cubicBezTo>
                  <a:pt x="5025" y="5399"/>
                  <a:pt x="5034" y="5383"/>
                  <a:pt x="5043" y="5383"/>
                </a:cubicBezTo>
                <a:cubicBezTo>
                  <a:pt x="5052" y="5383"/>
                  <a:pt x="5061" y="5399"/>
                  <a:pt x="5071" y="5399"/>
                </a:cubicBezTo>
                <a:cubicBezTo>
                  <a:pt x="5098" y="5399"/>
                  <a:pt x="5125" y="5368"/>
                  <a:pt x="5125" y="5321"/>
                </a:cubicBezTo>
                <a:cubicBezTo>
                  <a:pt x="5125" y="5306"/>
                  <a:pt x="5125" y="5274"/>
                  <a:pt x="5116" y="5259"/>
                </a:cubicBezTo>
                <a:cubicBezTo>
                  <a:pt x="5116" y="5259"/>
                  <a:pt x="5116" y="5259"/>
                  <a:pt x="5116" y="5259"/>
                </a:cubicBezTo>
                <a:cubicBezTo>
                  <a:pt x="5116" y="5259"/>
                  <a:pt x="5116" y="5259"/>
                  <a:pt x="5116" y="5259"/>
                </a:cubicBezTo>
                <a:cubicBezTo>
                  <a:pt x="5116" y="5259"/>
                  <a:pt x="5116" y="5259"/>
                  <a:pt x="5116" y="5259"/>
                </a:cubicBezTo>
                <a:cubicBezTo>
                  <a:pt x="5116" y="5259"/>
                  <a:pt x="5116" y="5259"/>
                  <a:pt x="5116" y="5259"/>
                </a:cubicBezTo>
                <a:cubicBezTo>
                  <a:pt x="5153" y="5259"/>
                  <a:pt x="5189" y="5243"/>
                  <a:pt x="5199" y="5181"/>
                </a:cubicBezTo>
                <a:cubicBezTo>
                  <a:pt x="5208" y="5166"/>
                  <a:pt x="5217" y="5166"/>
                  <a:pt x="5217" y="5166"/>
                </a:cubicBezTo>
                <a:cubicBezTo>
                  <a:pt x="5235" y="5181"/>
                  <a:pt x="5244" y="5197"/>
                  <a:pt x="5254" y="5197"/>
                </a:cubicBezTo>
                <a:cubicBezTo>
                  <a:pt x="5272" y="5197"/>
                  <a:pt x="5281" y="5212"/>
                  <a:pt x="5299" y="5181"/>
                </a:cubicBezTo>
                <a:cubicBezTo>
                  <a:pt x="5336" y="5119"/>
                  <a:pt x="5373" y="5057"/>
                  <a:pt x="5418" y="4995"/>
                </a:cubicBezTo>
                <a:cubicBezTo>
                  <a:pt x="5418" y="4995"/>
                  <a:pt x="5418" y="4979"/>
                  <a:pt x="5418" y="4964"/>
                </a:cubicBezTo>
                <a:cubicBezTo>
                  <a:pt x="5418" y="4948"/>
                  <a:pt x="5427" y="4933"/>
                  <a:pt x="5437" y="4917"/>
                </a:cubicBezTo>
                <a:cubicBezTo>
                  <a:pt x="5455" y="4902"/>
                  <a:pt x="5473" y="4870"/>
                  <a:pt x="5482" y="4855"/>
                </a:cubicBezTo>
                <a:cubicBezTo>
                  <a:pt x="5492" y="4839"/>
                  <a:pt x="5501" y="4839"/>
                  <a:pt x="5501" y="4824"/>
                </a:cubicBezTo>
                <a:cubicBezTo>
                  <a:pt x="5501" y="4824"/>
                  <a:pt x="5501" y="4824"/>
                  <a:pt x="5501" y="4824"/>
                </a:cubicBezTo>
                <a:cubicBezTo>
                  <a:pt x="5510" y="4808"/>
                  <a:pt x="5510" y="4808"/>
                  <a:pt x="5510" y="4808"/>
                </a:cubicBezTo>
                <a:cubicBezTo>
                  <a:pt x="5537" y="4777"/>
                  <a:pt x="5537" y="4777"/>
                  <a:pt x="5519" y="4731"/>
                </a:cubicBezTo>
                <a:cubicBezTo>
                  <a:pt x="5519" y="4715"/>
                  <a:pt x="5519" y="4715"/>
                  <a:pt x="5519" y="4715"/>
                </a:cubicBezTo>
                <a:cubicBezTo>
                  <a:pt x="5510" y="4699"/>
                  <a:pt x="5519" y="4699"/>
                  <a:pt x="5519" y="4699"/>
                </a:cubicBezTo>
                <a:cubicBezTo>
                  <a:pt x="5546" y="4684"/>
                  <a:pt x="5574" y="4684"/>
                  <a:pt x="5583" y="4731"/>
                </a:cubicBezTo>
                <a:cubicBezTo>
                  <a:pt x="5583" y="4731"/>
                  <a:pt x="5583" y="4746"/>
                  <a:pt x="5583" y="4746"/>
                </a:cubicBezTo>
                <a:cubicBezTo>
                  <a:pt x="5620" y="4777"/>
                  <a:pt x="5665" y="4777"/>
                  <a:pt x="5702" y="4746"/>
                </a:cubicBezTo>
                <a:cubicBezTo>
                  <a:pt x="5729" y="4731"/>
                  <a:pt x="5757" y="4699"/>
                  <a:pt x="5775" y="4668"/>
                </a:cubicBezTo>
                <a:cubicBezTo>
                  <a:pt x="5784" y="4653"/>
                  <a:pt x="5794" y="4637"/>
                  <a:pt x="5803" y="4637"/>
                </a:cubicBezTo>
                <a:cubicBezTo>
                  <a:pt x="5821" y="4637"/>
                  <a:pt x="5830" y="4606"/>
                  <a:pt x="5839" y="4575"/>
                </a:cubicBezTo>
                <a:cubicBezTo>
                  <a:pt x="5848" y="4560"/>
                  <a:pt x="5848" y="4529"/>
                  <a:pt x="5848" y="4513"/>
                </a:cubicBezTo>
                <a:cubicBezTo>
                  <a:pt x="5839" y="4497"/>
                  <a:pt x="5839" y="4482"/>
                  <a:pt x="5839" y="4466"/>
                </a:cubicBezTo>
                <a:cubicBezTo>
                  <a:pt x="5830" y="4435"/>
                  <a:pt x="5830" y="4404"/>
                  <a:pt x="5830" y="4389"/>
                </a:cubicBezTo>
                <a:cubicBezTo>
                  <a:pt x="5839" y="4358"/>
                  <a:pt x="5839" y="4327"/>
                  <a:pt x="5839" y="4311"/>
                </a:cubicBezTo>
                <a:cubicBezTo>
                  <a:pt x="5839" y="4311"/>
                  <a:pt x="5839" y="4295"/>
                  <a:pt x="5839" y="4295"/>
                </a:cubicBezTo>
                <a:cubicBezTo>
                  <a:pt x="5839" y="4295"/>
                  <a:pt x="5839" y="4295"/>
                  <a:pt x="5839" y="4295"/>
                </a:cubicBezTo>
                <a:cubicBezTo>
                  <a:pt x="5839" y="4295"/>
                  <a:pt x="5839" y="4295"/>
                  <a:pt x="5839" y="4295"/>
                </a:cubicBezTo>
                <a:cubicBezTo>
                  <a:pt x="5839" y="4295"/>
                  <a:pt x="5839" y="4295"/>
                  <a:pt x="5839" y="4311"/>
                </a:cubicBezTo>
                <a:cubicBezTo>
                  <a:pt x="5848" y="4311"/>
                  <a:pt x="5867" y="4311"/>
                  <a:pt x="5876" y="4311"/>
                </a:cubicBezTo>
                <a:cubicBezTo>
                  <a:pt x="5903" y="4311"/>
                  <a:pt x="5913" y="4295"/>
                  <a:pt x="5913" y="4233"/>
                </a:cubicBezTo>
                <a:cubicBezTo>
                  <a:pt x="5913" y="4218"/>
                  <a:pt x="5913" y="4202"/>
                  <a:pt x="5922" y="4187"/>
                </a:cubicBezTo>
                <a:cubicBezTo>
                  <a:pt x="5940" y="4156"/>
                  <a:pt x="5931" y="4140"/>
                  <a:pt x="5922" y="4125"/>
                </a:cubicBezTo>
                <a:cubicBezTo>
                  <a:pt x="5903" y="4109"/>
                  <a:pt x="5885" y="4078"/>
                  <a:pt x="5885" y="4031"/>
                </a:cubicBezTo>
                <a:cubicBezTo>
                  <a:pt x="5885" y="4016"/>
                  <a:pt x="5876" y="3985"/>
                  <a:pt x="5858" y="4000"/>
                </a:cubicBezTo>
                <a:cubicBezTo>
                  <a:pt x="5848" y="4000"/>
                  <a:pt x="5839" y="3969"/>
                  <a:pt x="5839" y="3954"/>
                </a:cubicBezTo>
                <a:cubicBezTo>
                  <a:pt x="5821" y="3954"/>
                  <a:pt x="5803" y="3938"/>
                  <a:pt x="5794" y="3923"/>
                </a:cubicBezTo>
                <a:cubicBezTo>
                  <a:pt x="5794" y="3923"/>
                  <a:pt x="5794" y="3923"/>
                  <a:pt x="5794" y="3923"/>
                </a:cubicBezTo>
                <a:cubicBezTo>
                  <a:pt x="5794" y="3923"/>
                  <a:pt x="5794" y="3923"/>
                  <a:pt x="5794" y="3923"/>
                </a:cubicBezTo>
                <a:cubicBezTo>
                  <a:pt x="5794" y="3923"/>
                  <a:pt x="5794" y="3923"/>
                  <a:pt x="5794" y="3923"/>
                </a:cubicBezTo>
                <a:cubicBezTo>
                  <a:pt x="5784" y="3923"/>
                  <a:pt x="5784" y="3938"/>
                  <a:pt x="5775" y="3938"/>
                </a:cubicBezTo>
                <a:cubicBezTo>
                  <a:pt x="5748" y="3938"/>
                  <a:pt x="5739" y="3954"/>
                  <a:pt x="5729" y="3985"/>
                </a:cubicBezTo>
                <a:cubicBezTo>
                  <a:pt x="5729" y="4031"/>
                  <a:pt x="5711" y="4062"/>
                  <a:pt x="5720" y="4109"/>
                </a:cubicBezTo>
                <a:cubicBezTo>
                  <a:pt x="5720" y="4125"/>
                  <a:pt x="5720" y="4125"/>
                  <a:pt x="5711" y="4140"/>
                </a:cubicBezTo>
                <a:cubicBezTo>
                  <a:pt x="5702" y="4140"/>
                  <a:pt x="5693" y="4171"/>
                  <a:pt x="5684" y="4187"/>
                </a:cubicBezTo>
                <a:cubicBezTo>
                  <a:pt x="5665" y="4187"/>
                  <a:pt x="5656" y="4218"/>
                  <a:pt x="5647" y="4249"/>
                </a:cubicBezTo>
                <a:cubicBezTo>
                  <a:pt x="5638" y="4264"/>
                  <a:pt x="5629" y="4280"/>
                  <a:pt x="5629" y="4311"/>
                </a:cubicBezTo>
                <a:cubicBezTo>
                  <a:pt x="5620" y="4327"/>
                  <a:pt x="5611" y="4327"/>
                  <a:pt x="5601" y="4327"/>
                </a:cubicBezTo>
                <a:cubicBezTo>
                  <a:pt x="5601" y="4327"/>
                  <a:pt x="5601" y="4327"/>
                  <a:pt x="5601" y="4327"/>
                </a:cubicBezTo>
                <a:cubicBezTo>
                  <a:pt x="5601" y="4327"/>
                  <a:pt x="5601" y="4342"/>
                  <a:pt x="5592" y="4342"/>
                </a:cubicBezTo>
                <a:cubicBezTo>
                  <a:pt x="5601" y="4342"/>
                  <a:pt x="5601" y="4327"/>
                  <a:pt x="5601" y="4327"/>
                </a:cubicBezTo>
                <a:cubicBezTo>
                  <a:pt x="5601" y="4327"/>
                  <a:pt x="5601" y="4327"/>
                  <a:pt x="5601" y="4327"/>
                </a:cubicBezTo>
                <a:cubicBezTo>
                  <a:pt x="5592" y="4311"/>
                  <a:pt x="5592" y="4295"/>
                  <a:pt x="5583" y="4295"/>
                </a:cubicBezTo>
                <a:cubicBezTo>
                  <a:pt x="5574" y="4295"/>
                  <a:pt x="5565" y="4311"/>
                  <a:pt x="5556" y="4342"/>
                </a:cubicBezTo>
                <a:cubicBezTo>
                  <a:pt x="5556" y="4358"/>
                  <a:pt x="5556" y="4373"/>
                  <a:pt x="5565" y="4389"/>
                </a:cubicBezTo>
                <a:cubicBezTo>
                  <a:pt x="5565" y="4420"/>
                  <a:pt x="5565" y="4435"/>
                  <a:pt x="5556" y="4451"/>
                </a:cubicBezTo>
                <a:cubicBezTo>
                  <a:pt x="5546" y="4451"/>
                  <a:pt x="5537" y="4466"/>
                  <a:pt x="5528" y="4466"/>
                </a:cubicBezTo>
                <a:cubicBezTo>
                  <a:pt x="5519" y="4451"/>
                  <a:pt x="5510" y="4451"/>
                  <a:pt x="5510" y="4435"/>
                </a:cubicBezTo>
                <a:cubicBezTo>
                  <a:pt x="5501" y="4404"/>
                  <a:pt x="5501" y="4389"/>
                  <a:pt x="5501" y="4358"/>
                </a:cubicBezTo>
                <a:cubicBezTo>
                  <a:pt x="5492" y="4311"/>
                  <a:pt x="5501" y="4264"/>
                  <a:pt x="5528" y="4218"/>
                </a:cubicBezTo>
                <a:cubicBezTo>
                  <a:pt x="5537" y="4218"/>
                  <a:pt x="5537" y="4187"/>
                  <a:pt x="5537" y="4171"/>
                </a:cubicBezTo>
                <a:cubicBezTo>
                  <a:pt x="5546" y="4109"/>
                  <a:pt x="5528" y="4062"/>
                  <a:pt x="5519" y="4000"/>
                </a:cubicBezTo>
                <a:cubicBezTo>
                  <a:pt x="5510" y="4000"/>
                  <a:pt x="5501" y="4000"/>
                  <a:pt x="5492" y="4016"/>
                </a:cubicBezTo>
                <a:cubicBezTo>
                  <a:pt x="5482" y="4047"/>
                  <a:pt x="5464" y="4062"/>
                  <a:pt x="5455" y="4109"/>
                </a:cubicBezTo>
                <a:cubicBezTo>
                  <a:pt x="5446" y="4125"/>
                  <a:pt x="5437" y="4140"/>
                  <a:pt x="5427" y="4156"/>
                </a:cubicBezTo>
                <a:cubicBezTo>
                  <a:pt x="5427" y="4171"/>
                  <a:pt x="5427" y="4171"/>
                  <a:pt x="5418" y="4171"/>
                </a:cubicBezTo>
                <a:cubicBezTo>
                  <a:pt x="5418" y="4171"/>
                  <a:pt x="5409" y="4156"/>
                  <a:pt x="5418" y="4156"/>
                </a:cubicBezTo>
                <a:cubicBezTo>
                  <a:pt x="5427" y="4109"/>
                  <a:pt x="5427" y="4062"/>
                  <a:pt x="5427" y="4016"/>
                </a:cubicBezTo>
                <a:cubicBezTo>
                  <a:pt x="5427" y="4000"/>
                  <a:pt x="5437" y="3985"/>
                  <a:pt x="5446" y="3985"/>
                </a:cubicBezTo>
                <a:cubicBezTo>
                  <a:pt x="5464" y="3969"/>
                  <a:pt x="5464" y="3954"/>
                  <a:pt x="5455" y="3938"/>
                </a:cubicBezTo>
                <a:cubicBezTo>
                  <a:pt x="5437" y="3923"/>
                  <a:pt x="5427" y="3891"/>
                  <a:pt x="5409" y="3891"/>
                </a:cubicBezTo>
                <a:cubicBezTo>
                  <a:pt x="5400" y="3891"/>
                  <a:pt x="5382" y="3876"/>
                  <a:pt x="5373" y="3860"/>
                </a:cubicBezTo>
                <a:cubicBezTo>
                  <a:pt x="5373" y="3860"/>
                  <a:pt x="5363" y="3845"/>
                  <a:pt x="5373" y="3845"/>
                </a:cubicBezTo>
                <a:cubicBezTo>
                  <a:pt x="5382" y="3814"/>
                  <a:pt x="5400" y="3783"/>
                  <a:pt x="5418" y="3767"/>
                </a:cubicBezTo>
                <a:cubicBezTo>
                  <a:pt x="5418" y="3752"/>
                  <a:pt x="5427" y="3752"/>
                  <a:pt x="5427" y="3752"/>
                </a:cubicBezTo>
                <a:cubicBezTo>
                  <a:pt x="5446" y="3736"/>
                  <a:pt x="5455" y="3736"/>
                  <a:pt x="5446" y="3705"/>
                </a:cubicBezTo>
                <a:cubicBezTo>
                  <a:pt x="5437" y="3627"/>
                  <a:pt x="5427" y="3550"/>
                  <a:pt x="5455" y="3456"/>
                </a:cubicBezTo>
                <a:cubicBezTo>
                  <a:pt x="5455" y="3441"/>
                  <a:pt x="5455" y="3425"/>
                  <a:pt x="5455" y="3425"/>
                </a:cubicBezTo>
                <a:cubicBezTo>
                  <a:pt x="5437" y="3363"/>
                  <a:pt x="5446" y="3316"/>
                  <a:pt x="5427" y="3254"/>
                </a:cubicBezTo>
                <a:cubicBezTo>
                  <a:pt x="5427" y="3239"/>
                  <a:pt x="5427" y="3223"/>
                  <a:pt x="5437" y="3223"/>
                </a:cubicBezTo>
                <a:cubicBezTo>
                  <a:pt x="5464" y="3192"/>
                  <a:pt x="5482" y="3161"/>
                  <a:pt x="5501" y="3146"/>
                </a:cubicBezTo>
                <a:cubicBezTo>
                  <a:pt x="5510" y="3130"/>
                  <a:pt x="5519" y="3099"/>
                  <a:pt x="5519" y="3068"/>
                </a:cubicBezTo>
                <a:cubicBezTo>
                  <a:pt x="5519" y="3068"/>
                  <a:pt x="5519" y="3052"/>
                  <a:pt x="5528" y="3052"/>
                </a:cubicBezTo>
                <a:cubicBezTo>
                  <a:pt x="5528" y="3037"/>
                  <a:pt x="5537" y="3037"/>
                  <a:pt x="5537" y="3037"/>
                </a:cubicBezTo>
                <a:cubicBezTo>
                  <a:pt x="5556" y="3037"/>
                  <a:pt x="5565" y="3052"/>
                  <a:pt x="5574" y="3068"/>
                </a:cubicBezTo>
                <a:cubicBezTo>
                  <a:pt x="5592" y="3083"/>
                  <a:pt x="5601" y="3068"/>
                  <a:pt x="5620" y="3052"/>
                </a:cubicBezTo>
                <a:cubicBezTo>
                  <a:pt x="5629" y="3052"/>
                  <a:pt x="5638" y="3037"/>
                  <a:pt x="5647" y="3021"/>
                </a:cubicBezTo>
                <a:cubicBezTo>
                  <a:pt x="5684" y="2959"/>
                  <a:pt x="5720" y="2912"/>
                  <a:pt x="5757" y="2850"/>
                </a:cubicBezTo>
                <a:cubicBezTo>
                  <a:pt x="5766" y="2835"/>
                  <a:pt x="5766" y="2819"/>
                  <a:pt x="5775" y="2804"/>
                </a:cubicBezTo>
                <a:cubicBezTo>
                  <a:pt x="5784" y="2788"/>
                  <a:pt x="5775" y="2742"/>
                  <a:pt x="5766" y="2726"/>
                </a:cubicBezTo>
                <a:cubicBezTo>
                  <a:pt x="5757" y="2726"/>
                  <a:pt x="5757" y="2726"/>
                  <a:pt x="5757" y="2726"/>
                </a:cubicBezTo>
                <a:cubicBezTo>
                  <a:pt x="5720" y="2726"/>
                  <a:pt x="5693" y="2695"/>
                  <a:pt x="5665" y="2664"/>
                </a:cubicBezTo>
                <a:cubicBezTo>
                  <a:pt x="5665" y="2648"/>
                  <a:pt x="5647" y="2648"/>
                  <a:pt x="5638" y="2648"/>
                </a:cubicBezTo>
                <a:cubicBezTo>
                  <a:pt x="5620" y="2633"/>
                  <a:pt x="5592" y="2633"/>
                  <a:pt x="5565" y="2633"/>
                </a:cubicBezTo>
                <a:cubicBezTo>
                  <a:pt x="5565" y="2648"/>
                  <a:pt x="5556" y="2648"/>
                  <a:pt x="5546" y="2664"/>
                </a:cubicBezTo>
                <a:cubicBezTo>
                  <a:pt x="5537" y="2679"/>
                  <a:pt x="5528" y="2710"/>
                  <a:pt x="5510" y="2726"/>
                </a:cubicBezTo>
                <a:cubicBezTo>
                  <a:pt x="5501" y="2742"/>
                  <a:pt x="5492" y="2773"/>
                  <a:pt x="5482" y="2804"/>
                </a:cubicBezTo>
                <a:cubicBezTo>
                  <a:pt x="5464" y="2850"/>
                  <a:pt x="5455" y="2881"/>
                  <a:pt x="5437" y="2928"/>
                </a:cubicBezTo>
                <a:cubicBezTo>
                  <a:pt x="5427" y="2959"/>
                  <a:pt x="5427" y="2990"/>
                  <a:pt x="5427" y="3006"/>
                </a:cubicBezTo>
                <a:cubicBezTo>
                  <a:pt x="5427" y="3068"/>
                  <a:pt x="5409" y="3130"/>
                  <a:pt x="5400" y="3177"/>
                </a:cubicBezTo>
                <a:cubicBezTo>
                  <a:pt x="5391" y="3192"/>
                  <a:pt x="5391" y="3208"/>
                  <a:pt x="5382" y="3208"/>
                </a:cubicBezTo>
                <a:cubicBezTo>
                  <a:pt x="5363" y="3223"/>
                  <a:pt x="5354" y="3239"/>
                  <a:pt x="5336" y="3270"/>
                </a:cubicBezTo>
                <a:cubicBezTo>
                  <a:pt x="5327" y="3285"/>
                  <a:pt x="5327" y="3301"/>
                  <a:pt x="5327" y="3316"/>
                </a:cubicBezTo>
                <a:cubicBezTo>
                  <a:pt x="5327" y="3316"/>
                  <a:pt x="5327" y="3316"/>
                  <a:pt x="5327" y="3316"/>
                </a:cubicBezTo>
                <a:cubicBezTo>
                  <a:pt x="5327" y="3316"/>
                  <a:pt x="5327" y="3332"/>
                  <a:pt x="5327" y="3332"/>
                </a:cubicBezTo>
                <a:cubicBezTo>
                  <a:pt x="5327" y="3332"/>
                  <a:pt x="5327" y="3332"/>
                  <a:pt x="5327" y="3332"/>
                </a:cubicBezTo>
                <a:cubicBezTo>
                  <a:pt x="5327" y="3332"/>
                  <a:pt x="5327" y="3332"/>
                  <a:pt x="5327" y="3332"/>
                </a:cubicBezTo>
                <a:cubicBezTo>
                  <a:pt x="5327" y="3332"/>
                  <a:pt x="5327" y="3332"/>
                  <a:pt x="5327" y="3316"/>
                </a:cubicBezTo>
                <a:cubicBezTo>
                  <a:pt x="5327" y="3316"/>
                  <a:pt x="5327" y="3316"/>
                  <a:pt x="5327" y="3316"/>
                </a:cubicBezTo>
                <a:cubicBezTo>
                  <a:pt x="5318" y="3332"/>
                  <a:pt x="5299" y="3332"/>
                  <a:pt x="5290" y="3348"/>
                </a:cubicBezTo>
                <a:cubicBezTo>
                  <a:pt x="5254" y="3379"/>
                  <a:pt x="5235" y="3441"/>
                  <a:pt x="5226" y="3503"/>
                </a:cubicBezTo>
                <a:cubicBezTo>
                  <a:pt x="5226" y="3534"/>
                  <a:pt x="5226" y="3550"/>
                  <a:pt x="5208" y="3581"/>
                </a:cubicBezTo>
                <a:cubicBezTo>
                  <a:pt x="5208" y="3581"/>
                  <a:pt x="5208" y="3581"/>
                  <a:pt x="5199" y="3596"/>
                </a:cubicBezTo>
                <a:cubicBezTo>
                  <a:pt x="5189" y="3612"/>
                  <a:pt x="5180" y="3643"/>
                  <a:pt x="5180" y="3674"/>
                </a:cubicBezTo>
                <a:cubicBezTo>
                  <a:pt x="5189" y="3705"/>
                  <a:pt x="5189" y="3736"/>
                  <a:pt x="5199" y="3767"/>
                </a:cubicBezTo>
                <a:cubicBezTo>
                  <a:pt x="5208" y="3783"/>
                  <a:pt x="5208" y="3798"/>
                  <a:pt x="5217" y="3814"/>
                </a:cubicBezTo>
                <a:cubicBezTo>
                  <a:pt x="5226" y="3814"/>
                  <a:pt x="5226" y="3814"/>
                  <a:pt x="5235" y="3829"/>
                </a:cubicBezTo>
                <a:cubicBezTo>
                  <a:pt x="5254" y="3845"/>
                  <a:pt x="5263" y="3860"/>
                  <a:pt x="5281" y="3876"/>
                </a:cubicBezTo>
                <a:cubicBezTo>
                  <a:pt x="5281" y="3876"/>
                  <a:pt x="5281" y="3876"/>
                  <a:pt x="5281" y="3891"/>
                </a:cubicBezTo>
                <a:cubicBezTo>
                  <a:pt x="5281" y="3891"/>
                  <a:pt x="5281" y="3891"/>
                  <a:pt x="5272" y="3891"/>
                </a:cubicBezTo>
                <a:cubicBezTo>
                  <a:pt x="5272" y="3907"/>
                  <a:pt x="5263" y="3907"/>
                  <a:pt x="5254" y="3907"/>
                </a:cubicBezTo>
                <a:cubicBezTo>
                  <a:pt x="5244" y="3938"/>
                  <a:pt x="5235" y="3954"/>
                  <a:pt x="5217" y="3985"/>
                </a:cubicBezTo>
                <a:cubicBezTo>
                  <a:pt x="5217" y="4000"/>
                  <a:pt x="5217" y="4016"/>
                  <a:pt x="5226" y="4031"/>
                </a:cubicBezTo>
                <a:cubicBezTo>
                  <a:pt x="5235" y="4031"/>
                  <a:pt x="5235" y="4031"/>
                  <a:pt x="5244" y="4031"/>
                </a:cubicBezTo>
                <a:cubicBezTo>
                  <a:pt x="5244" y="4031"/>
                  <a:pt x="5244" y="4031"/>
                  <a:pt x="5244" y="4031"/>
                </a:cubicBezTo>
                <a:cubicBezTo>
                  <a:pt x="5254" y="4031"/>
                  <a:pt x="5254" y="4031"/>
                  <a:pt x="5254" y="4031"/>
                </a:cubicBezTo>
                <a:cubicBezTo>
                  <a:pt x="5244" y="4031"/>
                  <a:pt x="5244" y="4031"/>
                  <a:pt x="5244" y="4031"/>
                </a:cubicBezTo>
                <a:cubicBezTo>
                  <a:pt x="5244" y="4031"/>
                  <a:pt x="5244" y="4031"/>
                  <a:pt x="5244" y="4031"/>
                </a:cubicBezTo>
                <a:cubicBezTo>
                  <a:pt x="5244" y="4047"/>
                  <a:pt x="5244" y="4062"/>
                  <a:pt x="5235" y="4078"/>
                </a:cubicBezTo>
                <a:cubicBezTo>
                  <a:pt x="5226" y="4109"/>
                  <a:pt x="5208" y="4125"/>
                  <a:pt x="5199" y="4140"/>
                </a:cubicBezTo>
                <a:cubicBezTo>
                  <a:pt x="5180" y="4171"/>
                  <a:pt x="5162" y="4187"/>
                  <a:pt x="5144" y="4187"/>
                </a:cubicBezTo>
                <a:cubicBezTo>
                  <a:pt x="5107" y="4187"/>
                  <a:pt x="5098" y="4218"/>
                  <a:pt x="5089" y="4264"/>
                </a:cubicBezTo>
                <a:cubicBezTo>
                  <a:pt x="5089" y="4295"/>
                  <a:pt x="5089" y="4327"/>
                  <a:pt x="5080" y="4358"/>
                </a:cubicBezTo>
                <a:cubicBezTo>
                  <a:pt x="5080" y="4358"/>
                  <a:pt x="5080" y="4373"/>
                  <a:pt x="5080" y="4373"/>
                </a:cubicBezTo>
                <a:cubicBezTo>
                  <a:pt x="5071" y="4373"/>
                  <a:pt x="5071" y="4373"/>
                  <a:pt x="5071" y="4373"/>
                </a:cubicBezTo>
                <a:cubicBezTo>
                  <a:pt x="5061" y="4358"/>
                  <a:pt x="5061" y="4342"/>
                  <a:pt x="5052" y="4327"/>
                </a:cubicBezTo>
                <a:cubicBezTo>
                  <a:pt x="5043" y="4295"/>
                  <a:pt x="5043" y="4280"/>
                  <a:pt x="5052" y="4264"/>
                </a:cubicBezTo>
                <a:cubicBezTo>
                  <a:pt x="5071" y="4233"/>
                  <a:pt x="5080" y="4202"/>
                  <a:pt x="5098" y="4171"/>
                </a:cubicBezTo>
                <a:cubicBezTo>
                  <a:pt x="5098" y="4156"/>
                  <a:pt x="5098" y="4125"/>
                  <a:pt x="5089" y="4125"/>
                </a:cubicBezTo>
                <a:cubicBezTo>
                  <a:pt x="5061" y="4125"/>
                  <a:pt x="5052" y="4093"/>
                  <a:pt x="5052" y="4062"/>
                </a:cubicBezTo>
                <a:cubicBezTo>
                  <a:pt x="5052" y="4047"/>
                  <a:pt x="5052" y="4047"/>
                  <a:pt x="5043" y="4047"/>
                </a:cubicBezTo>
                <a:cubicBezTo>
                  <a:pt x="5052" y="4047"/>
                  <a:pt x="5052" y="4047"/>
                  <a:pt x="5052" y="4062"/>
                </a:cubicBezTo>
                <a:cubicBezTo>
                  <a:pt x="5052" y="4062"/>
                  <a:pt x="5052" y="4062"/>
                  <a:pt x="5052" y="4062"/>
                </a:cubicBezTo>
                <a:cubicBezTo>
                  <a:pt x="5052" y="4062"/>
                  <a:pt x="5052" y="4062"/>
                  <a:pt x="5052" y="4062"/>
                </a:cubicBezTo>
                <a:cubicBezTo>
                  <a:pt x="5052" y="4062"/>
                  <a:pt x="5052" y="4062"/>
                  <a:pt x="5052" y="4062"/>
                </a:cubicBezTo>
                <a:cubicBezTo>
                  <a:pt x="5061" y="4062"/>
                  <a:pt x="5071" y="4062"/>
                  <a:pt x="5080" y="4078"/>
                </a:cubicBezTo>
                <a:cubicBezTo>
                  <a:pt x="5098" y="4078"/>
                  <a:pt x="5107" y="4078"/>
                  <a:pt x="5116" y="4078"/>
                </a:cubicBezTo>
                <a:cubicBezTo>
                  <a:pt x="5135" y="4062"/>
                  <a:pt x="5144" y="4047"/>
                  <a:pt x="5162" y="4031"/>
                </a:cubicBezTo>
                <a:cubicBezTo>
                  <a:pt x="5171" y="4031"/>
                  <a:pt x="5171" y="4016"/>
                  <a:pt x="5171" y="4016"/>
                </a:cubicBezTo>
                <a:cubicBezTo>
                  <a:pt x="5171" y="3985"/>
                  <a:pt x="5171" y="3954"/>
                  <a:pt x="5171" y="3923"/>
                </a:cubicBezTo>
                <a:cubicBezTo>
                  <a:pt x="5171" y="3891"/>
                  <a:pt x="5171" y="3891"/>
                  <a:pt x="5189" y="3876"/>
                </a:cubicBezTo>
                <a:cubicBezTo>
                  <a:pt x="5208" y="3876"/>
                  <a:pt x="5208" y="3845"/>
                  <a:pt x="5217" y="3814"/>
                </a:cubicBezTo>
                <a:cubicBezTo>
                  <a:pt x="5208" y="3814"/>
                  <a:pt x="5208" y="3814"/>
                  <a:pt x="5199" y="3814"/>
                </a:cubicBezTo>
                <a:cubicBezTo>
                  <a:pt x="5162" y="3814"/>
                  <a:pt x="5135" y="3798"/>
                  <a:pt x="5125" y="3736"/>
                </a:cubicBezTo>
                <a:cubicBezTo>
                  <a:pt x="5125" y="3736"/>
                  <a:pt x="5116" y="3720"/>
                  <a:pt x="5116" y="3720"/>
                </a:cubicBezTo>
                <a:cubicBezTo>
                  <a:pt x="5116" y="3705"/>
                  <a:pt x="5098" y="3705"/>
                  <a:pt x="5098" y="3705"/>
                </a:cubicBezTo>
                <a:cubicBezTo>
                  <a:pt x="5089" y="3720"/>
                  <a:pt x="5080" y="3736"/>
                  <a:pt x="5071" y="3752"/>
                </a:cubicBezTo>
                <a:cubicBezTo>
                  <a:pt x="5043" y="3798"/>
                  <a:pt x="5025" y="3845"/>
                  <a:pt x="4988" y="3845"/>
                </a:cubicBezTo>
                <a:cubicBezTo>
                  <a:pt x="4979" y="3860"/>
                  <a:pt x="4979" y="3860"/>
                  <a:pt x="4970" y="3860"/>
                </a:cubicBezTo>
                <a:cubicBezTo>
                  <a:pt x="4970" y="3876"/>
                  <a:pt x="4970" y="3876"/>
                  <a:pt x="4970" y="3876"/>
                </a:cubicBezTo>
                <a:cubicBezTo>
                  <a:pt x="4961" y="3876"/>
                  <a:pt x="4961" y="3907"/>
                  <a:pt x="4970" y="3907"/>
                </a:cubicBezTo>
                <a:cubicBezTo>
                  <a:pt x="4997" y="3954"/>
                  <a:pt x="5025" y="3969"/>
                  <a:pt x="5043" y="4031"/>
                </a:cubicBezTo>
                <a:cubicBezTo>
                  <a:pt x="5034" y="4031"/>
                  <a:pt x="5034" y="4031"/>
                  <a:pt x="5034" y="4031"/>
                </a:cubicBezTo>
                <a:cubicBezTo>
                  <a:pt x="5034" y="4031"/>
                  <a:pt x="5034" y="4031"/>
                  <a:pt x="5034" y="4031"/>
                </a:cubicBezTo>
                <a:cubicBezTo>
                  <a:pt x="5025" y="4031"/>
                  <a:pt x="5016" y="4047"/>
                  <a:pt x="4997" y="4047"/>
                </a:cubicBezTo>
                <a:cubicBezTo>
                  <a:pt x="4988" y="4047"/>
                  <a:pt x="4979" y="4047"/>
                  <a:pt x="4970" y="4078"/>
                </a:cubicBezTo>
                <a:cubicBezTo>
                  <a:pt x="4961" y="4093"/>
                  <a:pt x="4952" y="4093"/>
                  <a:pt x="4952" y="4109"/>
                </a:cubicBezTo>
                <a:cubicBezTo>
                  <a:pt x="4942" y="4125"/>
                  <a:pt x="4933" y="4125"/>
                  <a:pt x="4933" y="4140"/>
                </a:cubicBezTo>
                <a:cubicBezTo>
                  <a:pt x="4933" y="4156"/>
                  <a:pt x="4933" y="4171"/>
                  <a:pt x="4924" y="4187"/>
                </a:cubicBezTo>
                <a:cubicBezTo>
                  <a:pt x="4915" y="4187"/>
                  <a:pt x="4906" y="4187"/>
                  <a:pt x="4897" y="4187"/>
                </a:cubicBezTo>
                <a:cubicBezTo>
                  <a:pt x="4887" y="4171"/>
                  <a:pt x="4878" y="4171"/>
                  <a:pt x="4869" y="4156"/>
                </a:cubicBezTo>
                <a:cubicBezTo>
                  <a:pt x="4851" y="4140"/>
                  <a:pt x="4833" y="4140"/>
                  <a:pt x="4814" y="4156"/>
                </a:cubicBezTo>
                <a:cubicBezTo>
                  <a:pt x="4805" y="4156"/>
                  <a:pt x="4796" y="4156"/>
                  <a:pt x="4787" y="4171"/>
                </a:cubicBezTo>
                <a:cubicBezTo>
                  <a:pt x="4778" y="4171"/>
                  <a:pt x="4768" y="4171"/>
                  <a:pt x="4759" y="4156"/>
                </a:cubicBezTo>
                <a:cubicBezTo>
                  <a:pt x="4741" y="4140"/>
                  <a:pt x="4723" y="4125"/>
                  <a:pt x="4723" y="4093"/>
                </a:cubicBezTo>
                <a:cubicBezTo>
                  <a:pt x="4704" y="4062"/>
                  <a:pt x="4686" y="4031"/>
                  <a:pt x="4668" y="4031"/>
                </a:cubicBezTo>
                <a:cubicBezTo>
                  <a:pt x="4649" y="4016"/>
                  <a:pt x="4640" y="4016"/>
                  <a:pt x="4640" y="3985"/>
                </a:cubicBezTo>
                <a:cubicBezTo>
                  <a:pt x="4631" y="3954"/>
                  <a:pt x="4622" y="3907"/>
                  <a:pt x="4622" y="3860"/>
                </a:cubicBezTo>
                <a:cubicBezTo>
                  <a:pt x="4622" y="3845"/>
                  <a:pt x="4622" y="3829"/>
                  <a:pt x="4622" y="3814"/>
                </a:cubicBezTo>
                <a:cubicBezTo>
                  <a:pt x="4622" y="3783"/>
                  <a:pt x="4604" y="3752"/>
                  <a:pt x="4585" y="3767"/>
                </a:cubicBezTo>
                <a:cubicBezTo>
                  <a:pt x="4549" y="3767"/>
                  <a:pt x="4512" y="3783"/>
                  <a:pt x="4476" y="3783"/>
                </a:cubicBezTo>
                <a:cubicBezTo>
                  <a:pt x="4457" y="3783"/>
                  <a:pt x="4448" y="3814"/>
                  <a:pt x="4439" y="3845"/>
                </a:cubicBezTo>
                <a:cubicBezTo>
                  <a:pt x="4439" y="3860"/>
                  <a:pt x="4439" y="3876"/>
                  <a:pt x="4448" y="3891"/>
                </a:cubicBezTo>
                <a:cubicBezTo>
                  <a:pt x="4457" y="3907"/>
                  <a:pt x="4466" y="3907"/>
                  <a:pt x="4476" y="3907"/>
                </a:cubicBezTo>
                <a:cubicBezTo>
                  <a:pt x="4476" y="3891"/>
                  <a:pt x="4485" y="3891"/>
                  <a:pt x="4485" y="3891"/>
                </a:cubicBezTo>
                <a:cubicBezTo>
                  <a:pt x="4503" y="3876"/>
                  <a:pt x="4521" y="3876"/>
                  <a:pt x="4531" y="3876"/>
                </a:cubicBezTo>
                <a:cubicBezTo>
                  <a:pt x="4549" y="3876"/>
                  <a:pt x="4567" y="3860"/>
                  <a:pt x="4576" y="3845"/>
                </a:cubicBezTo>
                <a:cubicBezTo>
                  <a:pt x="4585" y="3845"/>
                  <a:pt x="4585" y="3860"/>
                  <a:pt x="4585" y="3860"/>
                </a:cubicBezTo>
                <a:cubicBezTo>
                  <a:pt x="4595" y="3860"/>
                  <a:pt x="4585" y="3876"/>
                  <a:pt x="4585" y="3876"/>
                </a:cubicBezTo>
                <a:cubicBezTo>
                  <a:pt x="4567" y="3891"/>
                  <a:pt x="4558" y="3891"/>
                  <a:pt x="4540" y="3907"/>
                </a:cubicBezTo>
                <a:cubicBezTo>
                  <a:pt x="4521" y="3923"/>
                  <a:pt x="4503" y="3938"/>
                  <a:pt x="4485" y="3954"/>
                </a:cubicBezTo>
                <a:cubicBezTo>
                  <a:pt x="4476" y="3954"/>
                  <a:pt x="4466" y="3954"/>
                  <a:pt x="4457" y="3969"/>
                </a:cubicBezTo>
                <a:cubicBezTo>
                  <a:pt x="4439" y="3969"/>
                  <a:pt x="4430" y="3985"/>
                  <a:pt x="4421" y="4016"/>
                </a:cubicBezTo>
                <a:cubicBezTo>
                  <a:pt x="4412" y="4062"/>
                  <a:pt x="4412" y="4109"/>
                  <a:pt x="4402" y="4156"/>
                </a:cubicBezTo>
                <a:cubicBezTo>
                  <a:pt x="4402" y="4171"/>
                  <a:pt x="4402" y="4171"/>
                  <a:pt x="4393" y="4187"/>
                </a:cubicBezTo>
                <a:cubicBezTo>
                  <a:pt x="4384" y="4202"/>
                  <a:pt x="4375" y="4202"/>
                  <a:pt x="4375" y="4202"/>
                </a:cubicBezTo>
                <a:cubicBezTo>
                  <a:pt x="4366" y="4202"/>
                  <a:pt x="4366" y="4187"/>
                  <a:pt x="4375" y="4171"/>
                </a:cubicBezTo>
                <a:cubicBezTo>
                  <a:pt x="4384" y="4140"/>
                  <a:pt x="4384" y="4125"/>
                  <a:pt x="4375" y="4109"/>
                </a:cubicBezTo>
                <a:cubicBezTo>
                  <a:pt x="4366" y="4078"/>
                  <a:pt x="4357" y="4047"/>
                  <a:pt x="4347" y="4016"/>
                </a:cubicBezTo>
                <a:cubicBezTo>
                  <a:pt x="4347" y="4000"/>
                  <a:pt x="4338" y="3969"/>
                  <a:pt x="4329" y="3938"/>
                </a:cubicBezTo>
                <a:cubicBezTo>
                  <a:pt x="4329" y="3938"/>
                  <a:pt x="4311" y="3923"/>
                  <a:pt x="4302" y="3923"/>
                </a:cubicBezTo>
                <a:cubicBezTo>
                  <a:pt x="4293" y="3923"/>
                  <a:pt x="4283" y="3938"/>
                  <a:pt x="4274" y="3938"/>
                </a:cubicBezTo>
                <a:cubicBezTo>
                  <a:pt x="4192" y="3969"/>
                  <a:pt x="4119" y="3938"/>
                  <a:pt x="4055" y="3845"/>
                </a:cubicBezTo>
                <a:cubicBezTo>
                  <a:pt x="4045" y="3845"/>
                  <a:pt x="4045" y="3829"/>
                  <a:pt x="4055" y="3814"/>
                </a:cubicBezTo>
                <a:cubicBezTo>
                  <a:pt x="4064" y="3783"/>
                  <a:pt x="4073" y="3767"/>
                  <a:pt x="4091" y="3767"/>
                </a:cubicBezTo>
                <a:cubicBezTo>
                  <a:pt x="4100" y="3767"/>
                  <a:pt x="4109" y="3767"/>
                  <a:pt x="4119" y="3767"/>
                </a:cubicBezTo>
                <a:cubicBezTo>
                  <a:pt x="4146" y="3767"/>
                  <a:pt x="4164" y="3736"/>
                  <a:pt x="4155" y="3689"/>
                </a:cubicBezTo>
                <a:cubicBezTo>
                  <a:pt x="4155" y="3658"/>
                  <a:pt x="4146" y="3627"/>
                  <a:pt x="4137" y="3612"/>
                </a:cubicBezTo>
                <a:cubicBezTo>
                  <a:pt x="4128" y="3581"/>
                  <a:pt x="4109" y="3550"/>
                  <a:pt x="4091" y="3550"/>
                </a:cubicBezTo>
                <a:cubicBezTo>
                  <a:pt x="4055" y="3565"/>
                  <a:pt x="4036" y="3550"/>
                  <a:pt x="4018" y="3518"/>
                </a:cubicBezTo>
                <a:cubicBezTo>
                  <a:pt x="3981" y="3472"/>
                  <a:pt x="3954" y="3441"/>
                  <a:pt x="3926" y="3394"/>
                </a:cubicBezTo>
                <a:cubicBezTo>
                  <a:pt x="3908" y="3379"/>
                  <a:pt x="3890" y="3348"/>
                  <a:pt x="3890" y="3301"/>
                </a:cubicBezTo>
                <a:cubicBezTo>
                  <a:pt x="3881" y="3239"/>
                  <a:pt x="3862" y="3223"/>
                  <a:pt x="3826" y="3192"/>
                </a:cubicBezTo>
                <a:cubicBezTo>
                  <a:pt x="3807" y="3177"/>
                  <a:pt x="3780" y="3177"/>
                  <a:pt x="3762" y="3223"/>
                </a:cubicBezTo>
                <a:cubicBezTo>
                  <a:pt x="3762" y="3239"/>
                  <a:pt x="3753" y="3254"/>
                  <a:pt x="3743" y="3254"/>
                </a:cubicBezTo>
                <a:cubicBezTo>
                  <a:pt x="3734" y="3254"/>
                  <a:pt x="3725" y="3254"/>
                  <a:pt x="3716" y="3270"/>
                </a:cubicBezTo>
                <a:cubicBezTo>
                  <a:pt x="3707" y="3270"/>
                  <a:pt x="3698" y="3239"/>
                  <a:pt x="3707" y="3239"/>
                </a:cubicBezTo>
                <a:cubicBezTo>
                  <a:pt x="3725" y="3192"/>
                  <a:pt x="3734" y="3146"/>
                  <a:pt x="3734" y="3083"/>
                </a:cubicBezTo>
                <a:cubicBezTo>
                  <a:pt x="3734" y="3083"/>
                  <a:pt x="3734" y="3083"/>
                  <a:pt x="3734" y="3083"/>
                </a:cubicBezTo>
                <a:cubicBezTo>
                  <a:pt x="3734" y="3068"/>
                  <a:pt x="3725" y="3068"/>
                  <a:pt x="3725" y="3068"/>
                </a:cubicBezTo>
                <a:cubicBezTo>
                  <a:pt x="3716" y="3083"/>
                  <a:pt x="3716" y="3083"/>
                  <a:pt x="3707" y="3099"/>
                </a:cubicBezTo>
                <a:cubicBezTo>
                  <a:pt x="3679" y="3130"/>
                  <a:pt x="3661" y="3161"/>
                  <a:pt x="3643" y="3192"/>
                </a:cubicBezTo>
                <a:cubicBezTo>
                  <a:pt x="3634" y="3192"/>
                  <a:pt x="3624" y="3192"/>
                  <a:pt x="3624" y="3192"/>
                </a:cubicBezTo>
                <a:cubicBezTo>
                  <a:pt x="3624" y="3192"/>
                  <a:pt x="3615" y="3177"/>
                  <a:pt x="3615" y="3177"/>
                </a:cubicBezTo>
                <a:cubicBezTo>
                  <a:pt x="3615" y="3130"/>
                  <a:pt x="3615" y="3099"/>
                  <a:pt x="3615" y="3068"/>
                </a:cubicBezTo>
                <a:cubicBezTo>
                  <a:pt x="3624" y="3006"/>
                  <a:pt x="3634" y="2944"/>
                  <a:pt x="3624" y="2881"/>
                </a:cubicBezTo>
                <a:cubicBezTo>
                  <a:pt x="3624" y="2866"/>
                  <a:pt x="3624" y="2850"/>
                  <a:pt x="3624" y="2835"/>
                </a:cubicBezTo>
                <a:cubicBezTo>
                  <a:pt x="3615" y="2835"/>
                  <a:pt x="3606" y="2835"/>
                  <a:pt x="3606" y="2835"/>
                </a:cubicBezTo>
                <a:cubicBezTo>
                  <a:pt x="3597" y="2850"/>
                  <a:pt x="3588" y="2866"/>
                  <a:pt x="3588" y="2897"/>
                </a:cubicBezTo>
                <a:cubicBezTo>
                  <a:pt x="3588" y="2912"/>
                  <a:pt x="3588" y="2944"/>
                  <a:pt x="3569" y="2944"/>
                </a:cubicBezTo>
                <a:cubicBezTo>
                  <a:pt x="3551" y="2959"/>
                  <a:pt x="3542" y="2975"/>
                  <a:pt x="3524" y="2990"/>
                </a:cubicBezTo>
                <a:cubicBezTo>
                  <a:pt x="3515" y="3006"/>
                  <a:pt x="3505" y="3006"/>
                  <a:pt x="3496" y="2990"/>
                </a:cubicBezTo>
                <a:cubicBezTo>
                  <a:pt x="3487" y="2975"/>
                  <a:pt x="3487" y="2975"/>
                  <a:pt x="3487" y="2975"/>
                </a:cubicBezTo>
                <a:cubicBezTo>
                  <a:pt x="3487" y="2975"/>
                  <a:pt x="3487" y="2975"/>
                  <a:pt x="3487" y="2975"/>
                </a:cubicBezTo>
                <a:cubicBezTo>
                  <a:pt x="3478" y="2975"/>
                  <a:pt x="3478" y="2975"/>
                  <a:pt x="3478" y="2975"/>
                </a:cubicBezTo>
                <a:cubicBezTo>
                  <a:pt x="3469" y="2975"/>
                  <a:pt x="3469" y="2990"/>
                  <a:pt x="3460" y="2990"/>
                </a:cubicBezTo>
                <a:cubicBezTo>
                  <a:pt x="3460" y="2990"/>
                  <a:pt x="3460" y="2990"/>
                  <a:pt x="3460" y="2990"/>
                </a:cubicBezTo>
                <a:cubicBezTo>
                  <a:pt x="3451" y="2975"/>
                  <a:pt x="3451" y="2975"/>
                  <a:pt x="3460" y="2975"/>
                </a:cubicBezTo>
                <a:cubicBezTo>
                  <a:pt x="3469" y="2975"/>
                  <a:pt x="3469" y="2975"/>
                  <a:pt x="3478" y="2975"/>
                </a:cubicBezTo>
                <a:cubicBezTo>
                  <a:pt x="3478" y="2975"/>
                  <a:pt x="3478" y="2975"/>
                  <a:pt x="3478" y="2975"/>
                </a:cubicBezTo>
                <a:cubicBezTo>
                  <a:pt x="3478" y="2975"/>
                  <a:pt x="3487" y="2975"/>
                  <a:pt x="3487" y="2975"/>
                </a:cubicBezTo>
                <a:cubicBezTo>
                  <a:pt x="3487" y="2959"/>
                  <a:pt x="3487" y="2944"/>
                  <a:pt x="3487" y="2928"/>
                </a:cubicBezTo>
                <a:cubicBezTo>
                  <a:pt x="3496" y="2912"/>
                  <a:pt x="3487" y="2897"/>
                  <a:pt x="3478" y="2897"/>
                </a:cubicBezTo>
                <a:cubicBezTo>
                  <a:pt x="3460" y="2897"/>
                  <a:pt x="3441" y="2881"/>
                  <a:pt x="3423" y="2897"/>
                </a:cubicBezTo>
                <a:cubicBezTo>
                  <a:pt x="3386" y="2928"/>
                  <a:pt x="3350" y="2944"/>
                  <a:pt x="3304" y="2944"/>
                </a:cubicBezTo>
                <a:cubicBezTo>
                  <a:pt x="3295" y="2944"/>
                  <a:pt x="3277" y="2959"/>
                  <a:pt x="3267" y="2975"/>
                </a:cubicBezTo>
                <a:cubicBezTo>
                  <a:pt x="3240" y="3006"/>
                  <a:pt x="3222" y="2990"/>
                  <a:pt x="3194" y="2990"/>
                </a:cubicBezTo>
                <a:cubicBezTo>
                  <a:pt x="3194" y="2990"/>
                  <a:pt x="3194" y="2990"/>
                  <a:pt x="3194" y="2990"/>
                </a:cubicBezTo>
                <a:cubicBezTo>
                  <a:pt x="3194" y="3006"/>
                  <a:pt x="3194" y="3006"/>
                  <a:pt x="3194" y="3006"/>
                </a:cubicBezTo>
                <a:cubicBezTo>
                  <a:pt x="3194" y="2990"/>
                  <a:pt x="3194" y="2990"/>
                  <a:pt x="3194" y="2990"/>
                </a:cubicBezTo>
                <a:cubicBezTo>
                  <a:pt x="3194" y="2990"/>
                  <a:pt x="3194" y="2990"/>
                  <a:pt x="3194" y="2990"/>
                </a:cubicBezTo>
                <a:cubicBezTo>
                  <a:pt x="3194" y="2990"/>
                  <a:pt x="3194" y="2990"/>
                  <a:pt x="3194" y="2990"/>
                </a:cubicBezTo>
                <a:cubicBezTo>
                  <a:pt x="3203" y="2975"/>
                  <a:pt x="3203" y="2959"/>
                  <a:pt x="3203" y="2944"/>
                </a:cubicBezTo>
                <a:cubicBezTo>
                  <a:pt x="3194" y="2928"/>
                  <a:pt x="3185" y="2912"/>
                  <a:pt x="3176" y="2928"/>
                </a:cubicBezTo>
                <a:cubicBezTo>
                  <a:pt x="3167" y="2944"/>
                  <a:pt x="3158" y="2944"/>
                  <a:pt x="3139" y="2959"/>
                </a:cubicBezTo>
                <a:cubicBezTo>
                  <a:pt x="3130" y="2959"/>
                  <a:pt x="3112" y="2959"/>
                  <a:pt x="3094" y="2975"/>
                </a:cubicBezTo>
                <a:cubicBezTo>
                  <a:pt x="3066" y="2990"/>
                  <a:pt x="3057" y="3006"/>
                  <a:pt x="3048" y="3052"/>
                </a:cubicBezTo>
                <a:cubicBezTo>
                  <a:pt x="3048" y="3068"/>
                  <a:pt x="3039" y="3068"/>
                  <a:pt x="3039" y="3068"/>
                </a:cubicBezTo>
                <a:cubicBezTo>
                  <a:pt x="3020" y="3052"/>
                  <a:pt x="3011" y="3037"/>
                  <a:pt x="3002" y="3037"/>
                </a:cubicBezTo>
                <a:cubicBezTo>
                  <a:pt x="2984" y="3006"/>
                  <a:pt x="2975" y="2990"/>
                  <a:pt x="2965" y="2959"/>
                </a:cubicBezTo>
                <a:cubicBezTo>
                  <a:pt x="2965" y="2928"/>
                  <a:pt x="2956" y="2897"/>
                  <a:pt x="2956" y="2866"/>
                </a:cubicBezTo>
                <a:cubicBezTo>
                  <a:pt x="2947" y="2850"/>
                  <a:pt x="2938" y="2819"/>
                  <a:pt x="2938" y="2804"/>
                </a:cubicBezTo>
                <a:cubicBezTo>
                  <a:pt x="2920" y="2773"/>
                  <a:pt x="2892" y="2757"/>
                  <a:pt x="2874" y="2726"/>
                </a:cubicBezTo>
                <a:cubicBezTo>
                  <a:pt x="2837" y="2695"/>
                  <a:pt x="2810" y="2648"/>
                  <a:pt x="2792" y="2586"/>
                </a:cubicBezTo>
                <a:cubicBezTo>
                  <a:pt x="2792" y="2571"/>
                  <a:pt x="2792" y="2571"/>
                  <a:pt x="2782" y="2555"/>
                </a:cubicBezTo>
                <a:cubicBezTo>
                  <a:pt x="2773" y="2539"/>
                  <a:pt x="2773" y="2539"/>
                  <a:pt x="2755" y="2539"/>
                </a:cubicBezTo>
                <a:cubicBezTo>
                  <a:pt x="2746" y="2524"/>
                  <a:pt x="2737" y="2524"/>
                  <a:pt x="2727" y="2524"/>
                </a:cubicBezTo>
                <a:cubicBezTo>
                  <a:pt x="2700" y="2524"/>
                  <a:pt x="2682" y="2508"/>
                  <a:pt x="2663" y="2493"/>
                </a:cubicBezTo>
                <a:cubicBezTo>
                  <a:pt x="2645" y="2462"/>
                  <a:pt x="2618" y="2415"/>
                  <a:pt x="2590" y="2400"/>
                </a:cubicBezTo>
                <a:cubicBezTo>
                  <a:pt x="2572" y="2400"/>
                  <a:pt x="2563" y="2369"/>
                  <a:pt x="2554" y="2353"/>
                </a:cubicBezTo>
                <a:cubicBezTo>
                  <a:pt x="2535" y="2337"/>
                  <a:pt x="2526" y="2306"/>
                  <a:pt x="2517" y="2275"/>
                </a:cubicBezTo>
                <a:cubicBezTo>
                  <a:pt x="2508" y="2244"/>
                  <a:pt x="2489" y="2229"/>
                  <a:pt x="2471" y="2244"/>
                </a:cubicBezTo>
                <a:cubicBezTo>
                  <a:pt x="2462" y="2244"/>
                  <a:pt x="2444" y="2244"/>
                  <a:pt x="2435" y="2260"/>
                </a:cubicBezTo>
                <a:cubicBezTo>
                  <a:pt x="2425" y="2260"/>
                  <a:pt x="2416" y="2244"/>
                  <a:pt x="2416" y="2244"/>
                </a:cubicBezTo>
                <a:cubicBezTo>
                  <a:pt x="2398" y="2198"/>
                  <a:pt x="2398" y="2167"/>
                  <a:pt x="2389" y="2120"/>
                </a:cubicBezTo>
                <a:cubicBezTo>
                  <a:pt x="2389" y="2120"/>
                  <a:pt x="2389" y="2104"/>
                  <a:pt x="2398" y="2104"/>
                </a:cubicBezTo>
                <a:cubicBezTo>
                  <a:pt x="2398" y="2089"/>
                  <a:pt x="2398" y="2073"/>
                  <a:pt x="2398" y="2058"/>
                </a:cubicBezTo>
                <a:cubicBezTo>
                  <a:pt x="2398" y="2058"/>
                  <a:pt x="2389" y="2042"/>
                  <a:pt x="2380" y="2042"/>
                </a:cubicBezTo>
                <a:cubicBezTo>
                  <a:pt x="2371" y="2027"/>
                  <a:pt x="2361" y="2011"/>
                  <a:pt x="2343" y="2011"/>
                </a:cubicBezTo>
                <a:cubicBezTo>
                  <a:pt x="2343" y="2011"/>
                  <a:pt x="2334" y="2011"/>
                  <a:pt x="2325" y="2011"/>
                </a:cubicBezTo>
                <a:cubicBezTo>
                  <a:pt x="2316" y="1996"/>
                  <a:pt x="2306" y="1996"/>
                  <a:pt x="2306" y="1965"/>
                </a:cubicBezTo>
                <a:cubicBezTo>
                  <a:pt x="2316" y="1949"/>
                  <a:pt x="2316" y="1918"/>
                  <a:pt x="2297" y="1918"/>
                </a:cubicBezTo>
                <a:cubicBezTo>
                  <a:pt x="2297" y="1918"/>
                  <a:pt x="2297" y="1918"/>
                  <a:pt x="2297" y="1918"/>
                </a:cubicBezTo>
                <a:cubicBezTo>
                  <a:pt x="2297" y="1918"/>
                  <a:pt x="2297" y="1918"/>
                  <a:pt x="2297" y="1918"/>
                </a:cubicBezTo>
                <a:cubicBezTo>
                  <a:pt x="2288" y="1918"/>
                  <a:pt x="2279" y="1918"/>
                  <a:pt x="2270" y="1933"/>
                </a:cubicBezTo>
                <a:cubicBezTo>
                  <a:pt x="2270" y="1933"/>
                  <a:pt x="2261" y="1933"/>
                  <a:pt x="2261" y="1933"/>
                </a:cubicBezTo>
                <a:cubicBezTo>
                  <a:pt x="2261" y="1933"/>
                  <a:pt x="2261" y="1933"/>
                  <a:pt x="2261" y="1933"/>
                </a:cubicBezTo>
                <a:cubicBezTo>
                  <a:pt x="2261" y="1949"/>
                  <a:pt x="2261" y="1949"/>
                  <a:pt x="2261" y="1965"/>
                </a:cubicBezTo>
                <a:cubicBezTo>
                  <a:pt x="2252" y="1980"/>
                  <a:pt x="2242" y="1980"/>
                  <a:pt x="2233" y="1965"/>
                </a:cubicBezTo>
                <a:cubicBezTo>
                  <a:pt x="2224" y="1965"/>
                  <a:pt x="2224" y="1965"/>
                  <a:pt x="2224" y="1949"/>
                </a:cubicBezTo>
                <a:cubicBezTo>
                  <a:pt x="2224" y="1949"/>
                  <a:pt x="2224" y="1949"/>
                  <a:pt x="2233" y="1949"/>
                </a:cubicBezTo>
                <a:cubicBezTo>
                  <a:pt x="2242" y="1933"/>
                  <a:pt x="2252" y="1933"/>
                  <a:pt x="2261" y="1933"/>
                </a:cubicBezTo>
                <a:cubicBezTo>
                  <a:pt x="2261" y="1933"/>
                  <a:pt x="2261" y="1933"/>
                  <a:pt x="2261" y="1933"/>
                </a:cubicBezTo>
                <a:cubicBezTo>
                  <a:pt x="2261" y="1933"/>
                  <a:pt x="2270" y="1933"/>
                  <a:pt x="2270" y="1933"/>
                </a:cubicBezTo>
                <a:cubicBezTo>
                  <a:pt x="2279" y="1918"/>
                  <a:pt x="2288" y="1918"/>
                  <a:pt x="2297" y="1918"/>
                </a:cubicBezTo>
                <a:cubicBezTo>
                  <a:pt x="2297" y="1918"/>
                  <a:pt x="2297" y="1918"/>
                  <a:pt x="2297" y="1918"/>
                </a:cubicBezTo>
                <a:cubicBezTo>
                  <a:pt x="2297" y="1918"/>
                  <a:pt x="2297" y="1918"/>
                  <a:pt x="2297" y="1918"/>
                </a:cubicBezTo>
                <a:cubicBezTo>
                  <a:pt x="2288" y="1871"/>
                  <a:pt x="2279" y="1840"/>
                  <a:pt x="2270" y="1825"/>
                </a:cubicBezTo>
                <a:cubicBezTo>
                  <a:pt x="2261" y="1809"/>
                  <a:pt x="2252" y="1809"/>
                  <a:pt x="2242" y="1809"/>
                </a:cubicBezTo>
                <a:cubicBezTo>
                  <a:pt x="2224" y="1825"/>
                  <a:pt x="2206" y="1825"/>
                  <a:pt x="2187" y="1856"/>
                </a:cubicBezTo>
                <a:cubicBezTo>
                  <a:pt x="2160" y="1887"/>
                  <a:pt x="2142" y="1887"/>
                  <a:pt x="2114" y="1871"/>
                </a:cubicBezTo>
                <a:cubicBezTo>
                  <a:pt x="2096" y="1856"/>
                  <a:pt x="2078" y="1856"/>
                  <a:pt x="2068" y="1840"/>
                </a:cubicBezTo>
                <a:cubicBezTo>
                  <a:pt x="2041" y="1840"/>
                  <a:pt x="2023" y="1856"/>
                  <a:pt x="2004" y="1887"/>
                </a:cubicBezTo>
                <a:cubicBezTo>
                  <a:pt x="1995" y="1887"/>
                  <a:pt x="1995" y="1902"/>
                  <a:pt x="1986" y="1918"/>
                </a:cubicBezTo>
                <a:cubicBezTo>
                  <a:pt x="1986" y="1933"/>
                  <a:pt x="1977" y="1933"/>
                  <a:pt x="1968" y="1949"/>
                </a:cubicBezTo>
                <a:cubicBezTo>
                  <a:pt x="1949" y="1949"/>
                  <a:pt x="1931" y="1965"/>
                  <a:pt x="1904" y="1949"/>
                </a:cubicBezTo>
                <a:cubicBezTo>
                  <a:pt x="1876" y="1933"/>
                  <a:pt x="1849" y="1949"/>
                  <a:pt x="1821" y="1980"/>
                </a:cubicBezTo>
                <a:cubicBezTo>
                  <a:pt x="1776" y="2027"/>
                  <a:pt x="1730" y="2073"/>
                  <a:pt x="1684" y="2151"/>
                </a:cubicBezTo>
                <a:cubicBezTo>
                  <a:pt x="1684" y="2151"/>
                  <a:pt x="1675" y="2167"/>
                  <a:pt x="1666" y="2167"/>
                </a:cubicBezTo>
                <a:cubicBezTo>
                  <a:pt x="1620" y="2213"/>
                  <a:pt x="1565" y="2260"/>
                  <a:pt x="1501" y="2213"/>
                </a:cubicBezTo>
                <a:cubicBezTo>
                  <a:pt x="1501" y="2213"/>
                  <a:pt x="1501" y="2198"/>
                  <a:pt x="1492" y="2198"/>
                </a:cubicBezTo>
                <a:cubicBezTo>
                  <a:pt x="1474" y="2182"/>
                  <a:pt x="1455" y="2198"/>
                  <a:pt x="1437" y="2229"/>
                </a:cubicBezTo>
                <a:cubicBezTo>
                  <a:pt x="1428" y="2260"/>
                  <a:pt x="1419" y="2275"/>
                  <a:pt x="1400" y="2306"/>
                </a:cubicBezTo>
                <a:cubicBezTo>
                  <a:pt x="1382" y="2337"/>
                  <a:pt x="1373" y="2369"/>
                  <a:pt x="1391" y="2415"/>
                </a:cubicBezTo>
                <a:cubicBezTo>
                  <a:pt x="1391" y="2446"/>
                  <a:pt x="1400" y="2477"/>
                  <a:pt x="1400" y="2508"/>
                </a:cubicBezTo>
                <a:cubicBezTo>
                  <a:pt x="1419" y="2586"/>
                  <a:pt x="1428" y="2664"/>
                  <a:pt x="1400" y="2757"/>
                </a:cubicBezTo>
                <a:cubicBezTo>
                  <a:pt x="1391" y="2773"/>
                  <a:pt x="1400" y="2804"/>
                  <a:pt x="1409" y="2804"/>
                </a:cubicBezTo>
                <a:cubicBezTo>
                  <a:pt x="1428" y="2819"/>
                  <a:pt x="1437" y="2835"/>
                  <a:pt x="1455" y="2850"/>
                </a:cubicBezTo>
                <a:cubicBezTo>
                  <a:pt x="1455" y="2850"/>
                  <a:pt x="1455" y="2866"/>
                  <a:pt x="1455" y="2866"/>
                </a:cubicBezTo>
                <a:cubicBezTo>
                  <a:pt x="1455" y="2881"/>
                  <a:pt x="1455" y="2881"/>
                  <a:pt x="1446" y="2881"/>
                </a:cubicBezTo>
                <a:cubicBezTo>
                  <a:pt x="1437" y="2881"/>
                  <a:pt x="1428" y="2881"/>
                  <a:pt x="1428" y="2897"/>
                </a:cubicBezTo>
                <a:cubicBezTo>
                  <a:pt x="1428" y="2928"/>
                  <a:pt x="1428" y="2975"/>
                  <a:pt x="1428" y="3006"/>
                </a:cubicBezTo>
                <a:cubicBezTo>
                  <a:pt x="1428" y="3006"/>
                  <a:pt x="1437" y="3021"/>
                  <a:pt x="1437" y="3021"/>
                </a:cubicBezTo>
                <a:cubicBezTo>
                  <a:pt x="1446" y="3021"/>
                  <a:pt x="1455" y="3021"/>
                  <a:pt x="1455" y="3021"/>
                </a:cubicBezTo>
                <a:cubicBezTo>
                  <a:pt x="1455" y="3021"/>
                  <a:pt x="1455" y="3021"/>
                  <a:pt x="1455" y="3021"/>
                </a:cubicBezTo>
                <a:cubicBezTo>
                  <a:pt x="1455" y="3021"/>
                  <a:pt x="1464" y="3021"/>
                  <a:pt x="1464" y="3021"/>
                </a:cubicBezTo>
                <a:cubicBezTo>
                  <a:pt x="1464" y="3021"/>
                  <a:pt x="1464" y="3006"/>
                  <a:pt x="1464" y="3006"/>
                </a:cubicBezTo>
                <a:cubicBezTo>
                  <a:pt x="1464" y="3006"/>
                  <a:pt x="1464" y="3006"/>
                  <a:pt x="1464" y="3006"/>
                </a:cubicBezTo>
                <a:cubicBezTo>
                  <a:pt x="1455" y="2990"/>
                  <a:pt x="1455" y="2990"/>
                  <a:pt x="1455" y="2990"/>
                </a:cubicBezTo>
                <a:cubicBezTo>
                  <a:pt x="1464" y="2990"/>
                  <a:pt x="1464" y="2990"/>
                  <a:pt x="1464" y="2990"/>
                </a:cubicBezTo>
                <a:cubicBezTo>
                  <a:pt x="1464" y="3006"/>
                  <a:pt x="1464" y="3006"/>
                  <a:pt x="1464" y="3006"/>
                </a:cubicBezTo>
                <a:cubicBezTo>
                  <a:pt x="1483" y="2990"/>
                  <a:pt x="1510" y="2990"/>
                  <a:pt x="1528" y="3006"/>
                </a:cubicBezTo>
                <a:cubicBezTo>
                  <a:pt x="1538" y="3021"/>
                  <a:pt x="1538" y="3037"/>
                  <a:pt x="1538" y="3037"/>
                </a:cubicBezTo>
                <a:cubicBezTo>
                  <a:pt x="1528" y="3052"/>
                  <a:pt x="1528" y="3052"/>
                  <a:pt x="1528" y="3052"/>
                </a:cubicBezTo>
                <a:cubicBezTo>
                  <a:pt x="1501" y="3052"/>
                  <a:pt x="1483" y="3037"/>
                  <a:pt x="1464" y="3021"/>
                </a:cubicBezTo>
                <a:cubicBezTo>
                  <a:pt x="1464" y="3021"/>
                  <a:pt x="1464" y="3021"/>
                  <a:pt x="1464" y="3021"/>
                </a:cubicBezTo>
                <a:cubicBezTo>
                  <a:pt x="1455" y="3021"/>
                  <a:pt x="1455" y="3021"/>
                  <a:pt x="1455" y="3021"/>
                </a:cubicBezTo>
                <a:cubicBezTo>
                  <a:pt x="1455" y="3037"/>
                  <a:pt x="1455" y="3068"/>
                  <a:pt x="1446" y="3068"/>
                </a:cubicBezTo>
                <a:cubicBezTo>
                  <a:pt x="1428" y="3068"/>
                  <a:pt x="1409" y="3068"/>
                  <a:pt x="1400" y="3099"/>
                </a:cubicBezTo>
                <a:cubicBezTo>
                  <a:pt x="1382" y="3114"/>
                  <a:pt x="1373" y="3114"/>
                  <a:pt x="1355" y="3099"/>
                </a:cubicBezTo>
                <a:cubicBezTo>
                  <a:pt x="1336" y="3083"/>
                  <a:pt x="1318" y="3068"/>
                  <a:pt x="1309" y="3052"/>
                </a:cubicBezTo>
                <a:cubicBezTo>
                  <a:pt x="1291" y="3037"/>
                  <a:pt x="1291" y="3021"/>
                  <a:pt x="1300" y="3006"/>
                </a:cubicBezTo>
                <a:cubicBezTo>
                  <a:pt x="1300" y="2990"/>
                  <a:pt x="1309" y="2975"/>
                  <a:pt x="1318" y="2959"/>
                </a:cubicBezTo>
                <a:cubicBezTo>
                  <a:pt x="1327" y="2928"/>
                  <a:pt x="1309" y="2897"/>
                  <a:pt x="1291" y="2897"/>
                </a:cubicBezTo>
                <a:cubicBezTo>
                  <a:pt x="1272" y="2897"/>
                  <a:pt x="1245" y="2897"/>
                  <a:pt x="1226" y="2897"/>
                </a:cubicBezTo>
                <a:cubicBezTo>
                  <a:pt x="1217" y="2897"/>
                  <a:pt x="1199" y="2912"/>
                  <a:pt x="1190" y="2928"/>
                </a:cubicBezTo>
                <a:cubicBezTo>
                  <a:pt x="1181" y="2944"/>
                  <a:pt x="1172" y="2944"/>
                  <a:pt x="1153" y="2944"/>
                </a:cubicBezTo>
                <a:cubicBezTo>
                  <a:pt x="1135" y="2944"/>
                  <a:pt x="1126" y="2959"/>
                  <a:pt x="1117" y="2959"/>
                </a:cubicBezTo>
                <a:cubicBezTo>
                  <a:pt x="1071" y="2959"/>
                  <a:pt x="1043" y="3006"/>
                  <a:pt x="1007" y="3037"/>
                </a:cubicBezTo>
                <a:cubicBezTo>
                  <a:pt x="998" y="3037"/>
                  <a:pt x="998" y="3068"/>
                  <a:pt x="998" y="3083"/>
                </a:cubicBezTo>
                <a:cubicBezTo>
                  <a:pt x="1016" y="3114"/>
                  <a:pt x="1025" y="3146"/>
                  <a:pt x="1034" y="3177"/>
                </a:cubicBezTo>
                <a:cubicBezTo>
                  <a:pt x="1043" y="3192"/>
                  <a:pt x="1043" y="3192"/>
                  <a:pt x="1025" y="3208"/>
                </a:cubicBezTo>
                <a:cubicBezTo>
                  <a:pt x="1025" y="3208"/>
                  <a:pt x="1016" y="3208"/>
                  <a:pt x="1016" y="3208"/>
                </a:cubicBezTo>
                <a:cubicBezTo>
                  <a:pt x="1007" y="3254"/>
                  <a:pt x="998" y="3301"/>
                  <a:pt x="988" y="3348"/>
                </a:cubicBezTo>
                <a:cubicBezTo>
                  <a:pt x="988" y="3363"/>
                  <a:pt x="988" y="3379"/>
                  <a:pt x="988" y="3394"/>
                </a:cubicBezTo>
                <a:cubicBezTo>
                  <a:pt x="1007" y="3441"/>
                  <a:pt x="1034" y="3472"/>
                  <a:pt x="1071" y="3472"/>
                </a:cubicBezTo>
                <a:cubicBezTo>
                  <a:pt x="1098" y="3456"/>
                  <a:pt x="1126" y="3456"/>
                  <a:pt x="1153" y="3503"/>
                </a:cubicBezTo>
                <a:cubicBezTo>
                  <a:pt x="1162" y="3518"/>
                  <a:pt x="1181" y="3518"/>
                  <a:pt x="1199" y="3503"/>
                </a:cubicBezTo>
                <a:cubicBezTo>
                  <a:pt x="1226" y="3487"/>
                  <a:pt x="1254" y="3456"/>
                  <a:pt x="1281" y="3441"/>
                </a:cubicBezTo>
                <a:cubicBezTo>
                  <a:pt x="1281" y="3441"/>
                  <a:pt x="1291" y="3441"/>
                  <a:pt x="1300" y="3456"/>
                </a:cubicBezTo>
                <a:cubicBezTo>
                  <a:pt x="1300" y="3456"/>
                  <a:pt x="1309" y="3456"/>
                  <a:pt x="1309" y="3456"/>
                </a:cubicBezTo>
                <a:cubicBezTo>
                  <a:pt x="1309" y="3456"/>
                  <a:pt x="1309" y="3472"/>
                  <a:pt x="1309" y="3472"/>
                </a:cubicBezTo>
                <a:cubicBezTo>
                  <a:pt x="1300" y="3472"/>
                  <a:pt x="1300" y="3487"/>
                  <a:pt x="1291" y="3487"/>
                </a:cubicBezTo>
                <a:cubicBezTo>
                  <a:pt x="1281" y="3487"/>
                  <a:pt x="1263" y="3503"/>
                  <a:pt x="1272" y="3534"/>
                </a:cubicBezTo>
                <a:cubicBezTo>
                  <a:pt x="1272" y="3550"/>
                  <a:pt x="1272" y="3565"/>
                  <a:pt x="1272" y="3565"/>
                </a:cubicBezTo>
                <a:cubicBezTo>
                  <a:pt x="1263" y="3612"/>
                  <a:pt x="1254" y="3643"/>
                  <a:pt x="1245" y="3689"/>
                </a:cubicBezTo>
                <a:cubicBezTo>
                  <a:pt x="1245" y="3720"/>
                  <a:pt x="1199" y="3767"/>
                  <a:pt x="1172" y="3767"/>
                </a:cubicBezTo>
                <a:cubicBezTo>
                  <a:pt x="1172" y="3767"/>
                  <a:pt x="1162" y="3767"/>
                  <a:pt x="1162" y="3767"/>
                </a:cubicBezTo>
                <a:cubicBezTo>
                  <a:pt x="1153" y="3752"/>
                  <a:pt x="1144" y="3752"/>
                  <a:pt x="1135" y="3736"/>
                </a:cubicBezTo>
                <a:cubicBezTo>
                  <a:pt x="1126" y="3720"/>
                  <a:pt x="1126" y="3705"/>
                  <a:pt x="1117" y="3705"/>
                </a:cubicBezTo>
                <a:cubicBezTo>
                  <a:pt x="1107" y="3705"/>
                  <a:pt x="1107" y="3720"/>
                  <a:pt x="1107" y="3736"/>
                </a:cubicBezTo>
                <a:cubicBezTo>
                  <a:pt x="1098" y="3783"/>
                  <a:pt x="1071" y="3814"/>
                  <a:pt x="1043" y="3829"/>
                </a:cubicBezTo>
                <a:cubicBezTo>
                  <a:pt x="1034" y="3829"/>
                  <a:pt x="1034" y="3814"/>
                  <a:pt x="1025" y="3814"/>
                </a:cubicBezTo>
                <a:cubicBezTo>
                  <a:pt x="1025" y="3814"/>
                  <a:pt x="1025" y="3798"/>
                  <a:pt x="1016" y="3798"/>
                </a:cubicBezTo>
                <a:cubicBezTo>
                  <a:pt x="1007" y="3752"/>
                  <a:pt x="988" y="3752"/>
                  <a:pt x="970" y="3767"/>
                </a:cubicBezTo>
                <a:cubicBezTo>
                  <a:pt x="943" y="3798"/>
                  <a:pt x="906" y="3829"/>
                  <a:pt x="897" y="3891"/>
                </a:cubicBezTo>
                <a:cubicBezTo>
                  <a:pt x="897" y="3891"/>
                  <a:pt x="897" y="3907"/>
                  <a:pt x="888" y="3907"/>
                </a:cubicBezTo>
                <a:cubicBezTo>
                  <a:pt x="842" y="3954"/>
                  <a:pt x="815" y="4031"/>
                  <a:pt x="769" y="4078"/>
                </a:cubicBezTo>
                <a:cubicBezTo>
                  <a:pt x="741" y="4109"/>
                  <a:pt x="732" y="4171"/>
                  <a:pt x="741" y="4218"/>
                </a:cubicBezTo>
                <a:cubicBezTo>
                  <a:pt x="741" y="4249"/>
                  <a:pt x="741" y="4264"/>
                  <a:pt x="751" y="4295"/>
                </a:cubicBezTo>
                <a:cubicBezTo>
                  <a:pt x="751" y="4311"/>
                  <a:pt x="751" y="4327"/>
                  <a:pt x="741" y="4358"/>
                </a:cubicBezTo>
                <a:cubicBezTo>
                  <a:pt x="714" y="4389"/>
                  <a:pt x="714" y="4435"/>
                  <a:pt x="723" y="4482"/>
                </a:cubicBezTo>
                <a:cubicBezTo>
                  <a:pt x="732" y="4513"/>
                  <a:pt x="732" y="4544"/>
                  <a:pt x="741" y="4575"/>
                </a:cubicBezTo>
                <a:cubicBezTo>
                  <a:pt x="741" y="4606"/>
                  <a:pt x="751" y="4606"/>
                  <a:pt x="760" y="4622"/>
                </a:cubicBezTo>
                <a:cubicBezTo>
                  <a:pt x="769" y="4622"/>
                  <a:pt x="778" y="4622"/>
                  <a:pt x="796" y="4622"/>
                </a:cubicBezTo>
                <a:cubicBezTo>
                  <a:pt x="815" y="4622"/>
                  <a:pt x="833" y="4606"/>
                  <a:pt x="851" y="4606"/>
                </a:cubicBezTo>
                <a:cubicBezTo>
                  <a:pt x="851" y="4606"/>
                  <a:pt x="851" y="4606"/>
                  <a:pt x="851" y="4606"/>
                </a:cubicBezTo>
                <a:cubicBezTo>
                  <a:pt x="851" y="4606"/>
                  <a:pt x="851" y="4606"/>
                  <a:pt x="851" y="4606"/>
                </a:cubicBezTo>
                <a:cubicBezTo>
                  <a:pt x="851" y="4591"/>
                  <a:pt x="860" y="4575"/>
                  <a:pt x="860" y="4575"/>
                </a:cubicBezTo>
                <a:cubicBezTo>
                  <a:pt x="860" y="4575"/>
                  <a:pt x="860" y="4560"/>
                  <a:pt x="860" y="4560"/>
                </a:cubicBezTo>
                <a:cubicBezTo>
                  <a:pt x="860" y="4560"/>
                  <a:pt x="860" y="4560"/>
                  <a:pt x="860" y="4575"/>
                </a:cubicBezTo>
                <a:cubicBezTo>
                  <a:pt x="860" y="4575"/>
                  <a:pt x="860" y="4591"/>
                  <a:pt x="851" y="4606"/>
                </a:cubicBezTo>
                <a:cubicBezTo>
                  <a:pt x="851" y="4606"/>
                  <a:pt x="851" y="4606"/>
                  <a:pt x="851" y="4606"/>
                </a:cubicBezTo>
                <a:cubicBezTo>
                  <a:pt x="851" y="4606"/>
                  <a:pt x="851" y="4606"/>
                  <a:pt x="851" y="4606"/>
                </a:cubicBezTo>
                <a:cubicBezTo>
                  <a:pt x="851" y="4637"/>
                  <a:pt x="851" y="4653"/>
                  <a:pt x="851" y="4668"/>
                </a:cubicBezTo>
                <a:cubicBezTo>
                  <a:pt x="851" y="4715"/>
                  <a:pt x="833" y="4731"/>
                  <a:pt x="824" y="4762"/>
                </a:cubicBezTo>
                <a:cubicBezTo>
                  <a:pt x="815" y="4777"/>
                  <a:pt x="815" y="4793"/>
                  <a:pt x="815" y="4824"/>
                </a:cubicBezTo>
                <a:cubicBezTo>
                  <a:pt x="824" y="4839"/>
                  <a:pt x="824" y="4855"/>
                  <a:pt x="815" y="4870"/>
                </a:cubicBezTo>
                <a:cubicBezTo>
                  <a:pt x="815" y="4886"/>
                  <a:pt x="805" y="4886"/>
                  <a:pt x="805" y="4902"/>
                </a:cubicBezTo>
                <a:cubicBezTo>
                  <a:pt x="796" y="4917"/>
                  <a:pt x="796" y="4933"/>
                  <a:pt x="805" y="4933"/>
                </a:cubicBezTo>
                <a:cubicBezTo>
                  <a:pt x="833" y="4948"/>
                  <a:pt x="851" y="4964"/>
                  <a:pt x="869" y="4902"/>
                </a:cubicBezTo>
                <a:cubicBezTo>
                  <a:pt x="869" y="4902"/>
                  <a:pt x="879" y="4902"/>
                  <a:pt x="879" y="4902"/>
                </a:cubicBezTo>
                <a:cubicBezTo>
                  <a:pt x="897" y="4933"/>
                  <a:pt x="924" y="4964"/>
                  <a:pt x="934" y="5010"/>
                </a:cubicBezTo>
                <a:cubicBezTo>
                  <a:pt x="934" y="5026"/>
                  <a:pt x="943" y="5026"/>
                  <a:pt x="952" y="5010"/>
                </a:cubicBezTo>
                <a:cubicBezTo>
                  <a:pt x="952" y="5010"/>
                  <a:pt x="952" y="5010"/>
                  <a:pt x="952" y="5010"/>
                </a:cubicBezTo>
                <a:cubicBezTo>
                  <a:pt x="970" y="4979"/>
                  <a:pt x="970" y="4979"/>
                  <a:pt x="988" y="4995"/>
                </a:cubicBezTo>
                <a:cubicBezTo>
                  <a:pt x="998" y="4995"/>
                  <a:pt x="1007" y="5010"/>
                  <a:pt x="1016" y="4995"/>
                </a:cubicBezTo>
                <a:cubicBezTo>
                  <a:pt x="1025" y="4995"/>
                  <a:pt x="1025" y="4995"/>
                  <a:pt x="1034" y="4995"/>
                </a:cubicBezTo>
                <a:cubicBezTo>
                  <a:pt x="1043" y="4995"/>
                  <a:pt x="1043" y="4995"/>
                  <a:pt x="1043" y="4995"/>
                </a:cubicBezTo>
                <a:cubicBezTo>
                  <a:pt x="1053" y="5010"/>
                  <a:pt x="1053" y="5010"/>
                  <a:pt x="1043" y="5026"/>
                </a:cubicBezTo>
                <a:cubicBezTo>
                  <a:pt x="1025" y="5041"/>
                  <a:pt x="1007" y="5088"/>
                  <a:pt x="998" y="5119"/>
                </a:cubicBezTo>
                <a:cubicBezTo>
                  <a:pt x="970" y="5212"/>
                  <a:pt x="934" y="5306"/>
                  <a:pt x="869" y="5352"/>
                </a:cubicBezTo>
                <a:cubicBezTo>
                  <a:pt x="851" y="5368"/>
                  <a:pt x="842" y="5383"/>
                  <a:pt x="815" y="5399"/>
                </a:cubicBezTo>
                <a:cubicBezTo>
                  <a:pt x="787" y="5430"/>
                  <a:pt x="760" y="5461"/>
                  <a:pt x="723" y="5492"/>
                </a:cubicBezTo>
                <a:cubicBezTo>
                  <a:pt x="705" y="5508"/>
                  <a:pt x="686" y="5523"/>
                  <a:pt x="677" y="5554"/>
                </a:cubicBezTo>
                <a:cubicBezTo>
                  <a:pt x="668" y="5570"/>
                  <a:pt x="659" y="5570"/>
                  <a:pt x="650" y="5570"/>
                </a:cubicBezTo>
                <a:cubicBezTo>
                  <a:pt x="622" y="5554"/>
                  <a:pt x="604" y="5570"/>
                  <a:pt x="586" y="5585"/>
                </a:cubicBezTo>
                <a:cubicBezTo>
                  <a:pt x="567" y="5601"/>
                  <a:pt x="549" y="5632"/>
                  <a:pt x="531" y="5647"/>
                </a:cubicBezTo>
                <a:cubicBezTo>
                  <a:pt x="503" y="5694"/>
                  <a:pt x="476" y="5710"/>
                  <a:pt x="439" y="5725"/>
                </a:cubicBezTo>
                <a:cubicBezTo>
                  <a:pt x="421" y="5725"/>
                  <a:pt x="412" y="5725"/>
                  <a:pt x="394" y="5725"/>
                </a:cubicBezTo>
                <a:cubicBezTo>
                  <a:pt x="366" y="5725"/>
                  <a:pt x="357" y="5756"/>
                  <a:pt x="339" y="5787"/>
                </a:cubicBezTo>
                <a:cubicBezTo>
                  <a:pt x="339" y="5803"/>
                  <a:pt x="339" y="5818"/>
                  <a:pt x="339" y="5818"/>
                </a:cubicBezTo>
                <a:cubicBezTo>
                  <a:pt x="348" y="5818"/>
                  <a:pt x="348" y="5834"/>
                  <a:pt x="357" y="5834"/>
                </a:cubicBezTo>
                <a:cubicBezTo>
                  <a:pt x="366" y="5834"/>
                  <a:pt x="366" y="5834"/>
                  <a:pt x="375" y="5818"/>
                </a:cubicBezTo>
                <a:cubicBezTo>
                  <a:pt x="394" y="5818"/>
                  <a:pt x="412" y="5818"/>
                  <a:pt x="421" y="5818"/>
                </a:cubicBezTo>
                <a:cubicBezTo>
                  <a:pt x="439" y="5818"/>
                  <a:pt x="448" y="5803"/>
                  <a:pt x="458" y="5803"/>
                </a:cubicBezTo>
                <a:cubicBezTo>
                  <a:pt x="476" y="5756"/>
                  <a:pt x="494" y="5756"/>
                  <a:pt x="522" y="5756"/>
                </a:cubicBezTo>
                <a:cubicBezTo>
                  <a:pt x="549" y="5756"/>
                  <a:pt x="577" y="5725"/>
                  <a:pt x="595" y="5663"/>
                </a:cubicBezTo>
                <a:cubicBezTo>
                  <a:pt x="595" y="5663"/>
                  <a:pt x="595" y="5663"/>
                  <a:pt x="595" y="5663"/>
                </a:cubicBezTo>
                <a:cubicBezTo>
                  <a:pt x="595" y="5663"/>
                  <a:pt x="595" y="5663"/>
                  <a:pt x="595" y="5663"/>
                </a:cubicBezTo>
                <a:cubicBezTo>
                  <a:pt x="595" y="5663"/>
                  <a:pt x="595" y="5663"/>
                  <a:pt x="595" y="5663"/>
                </a:cubicBezTo>
                <a:cubicBezTo>
                  <a:pt x="595" y="5663"/>
                  <a:pt x="595" y="5663"/>
                  <a:pt x="595" y="5663"/>
                </a:cubicBezTo>
                <a:cubicBezTo>
                  <a:pt x="604" y="5694"/>
                  <a:pt x="604" y="5710"/>
                  <a:pt x="613" y="5725"/>
                </a:cubicBezTo>
                <a:cubicBezTo>
                  <a:pt x="622" y="5741"/>
                  <a:pt x="622" y="5741"/>
                  <a:pt x="622" y="5710"/>
                </a:cubicBezTo>
                <a:cubicBezTo>
                  <a:pt x="632" y="5710"/>
                  <a:pt x="632" y="5694"/>
                  <a:pt x="632" y="5694"/>
                </a:cubicBezTo>
                <a:cubicBezTo>
                  <a:pt x="659" y="5678"/>
                  <a:pt x="677" y="5663"/>
                  <a:pt x="705" y="5663"/>
                </a:cubicBezTo>
                <a:cubicBezTo>
                  <a:pt x="714" y="5663"/>
                  <a:pt x="723" y="5678"/>
                  <a:pt x="732" y="5663"/>
                </a:cubicBezTo>
                <a:cubicBezTo>
                  <a:pt x="741" y="5647"/>
                  <a:pt x="760" y="5632"/>
                  <a:pt x="778" y="5632"/>
                </a:cubicBezTo>
                <a:cubicBezTo>
                  <a:pt x="796" y="5601"/>
                  <a:pt x="824" y="5601"/>
                  <a:pt x="833" y="5554"/>
                </a:cubicBezTo>
                <a:cubicBezTo>
                  <a:pt x="851" y="5539"/>
                  <a:pt x="869" y="5508"/>
                  <a:pt x="888" y="5492"/>
                </a:cubicBezTo>
                <a:cubicBezTo>
                  <a:pt x="897" y="5492"/>
                  <a:pt x="906" y="5492"/>
                  <a:pt x="915" y="5508"/>
                </a:cubicBezTo>
                <a:cubicBezTo>
                  <a:pt x="915" y="5492"/>
                  <a:pt x="924" y="5476"/>
                  <a:pt x="924" y="5476"/>
                </a:cubicBezTo>
                <a:cubicBezTo>
                  <a:pt x="943" y="5461"/>
                  <a:pt x="961" y="5445"/>
                  <a:pt x="979" y="5430"/>
                </a:cubicBezTo>
                <a:cubicBezTo>
                  <a:pt x="998" y="5414"/>
                  <a:pt x="1007" y="5399"/>
                  <a:pt x="1016" y="5368"/>
                </a:cubicBezTo>
                <a:cubicBezTo>
                  <a:pt x="1016" y="5352"/>
                  <a:pt x="1025" y="5352"/>
                  <a:pt x="1034" y="5337"/>
                </a:cubicBezTo>
                <a:cubicBezTo>
                  <a:pt x="1071" y="5306"/>
                  <a:pt x="1107" y="5259"/>
                  <a:pt x="1144" y="5243"/>
                </a:cubicBezTo>
                <a:cubicBezTo>
                  <a:pt x="1181" y="5228"/>
                  <a:pt x="1199" y="5212"/>
                  <a:pt x="1217" y="5166"/>
                </a:cubicBezTo>
                <a:cubicBezTo>
                  <a:pt x="1226" y="5150"/>
                  <a:pt x="1236" y="5135"/>
                  <a:pt x="1245" y="5135"/>
                </a:cubicBezTo>
                <a:cubicBezTo>
                  <a:pt x="1254" y="5119"/>
                  <a:pt x="1263" y="5104"/>
                  <a:pt x="1272" y="5104"/>
                </a:cubicBezTo>
                <a:cubicBezTo>
                  <a:pt x="1291" y="5088"/>
                  <a:pt x="1300" y="5057"/>
                  <a:pt x="1291" y="5026"/>
                </a:cubicBezTo>
                <a:cubicBezTo>
                  <a:pt x="1281" y="5026"/>
                  <a:pt x="1281" y="5010"/>
                  <a:pt x="1281" y="4995"/>
                </a:cubicBezTo>
                <a:cubicBezTo>
                  <a:pt x="1272" y="4979"/>
                  <a:pt x="1272" y="4964"/>
                  <a:pt x="1281" y="4948"/>
                </a:cubicBezTo>
                <a:cubicBezTo>
                  <a:pt x="1300" y="4917"/>
                  <a:pt x="1318" y="4902"/>
                  <a:pt x="1336" y="4917"/>
                </a:cubicBezTo>
                <a:cubicBezTo>
                  <a:pt x="1355" y="4917"/>
                  <a:pt x="1364" y="4917"/>
                  <a:pt x="1373" y="4902"/>
                </a:cubicBezTo>
                <a:cubicBezTo>
                  <a:pt x="1391" y="4870"/>
                  <a:pt x="1409" y="4855"/>
                  <a:pt x="1419" y="4824"/>
                </a:cubicBezTo>
                <a:cubicBezTo>
                  <a:pt x="1419" y="4793"/>
                  <a:pt x="1428" y="4777"/>
                  <a:pt x="1446" y="4777"/>
                </a:cubicBezTo>
                <a:cubicBezTo>
                  <a:pt x="1455" y="4777"/>
                  <a:pt x="1464" y="4777"/>
                  <a:pt x="1474" y="4762"/>
                </a:cubicBezTo>
                <a:cubicBezTo>
                  <a:pt x="1501" y="4668"/>
                  <a:pt x="1547" y="4653"/>
                  <a:pt x="1593" y="4606"/>
                </a:cubicBezTo>
                <a:cubicBezTo>
                  <a:pt x="1611" y="4591"/>
                  <a:pt x="1629" y="4622"/>
                  <a:pt x="1629" y="4653"/>
                </a:cubicBezTo>
                <a:cubicBezTo>
                  <a:pt x="1629" y="4668"/>
                  <a:pt x="1629" y="4684"/>
                  <a:pt x="1629" y="4684"/>
                </a:cubicBezTo>
                <a:cubicBezTo>
                  <a:pt x="1629" y="4699"/>
                  <a:pt x="1620" y="4699"/>
                  <a:pt x="1611" y="4699"/>
                </a:cubicBezTo>
                <a:cubicBezTo>
                  <a:pt x="1583" y="4668"/>
                  <a:pt x="1556" y="4684"/>
                  <a:pt x="1528" y="4715"/>
                </a:cubicBezTo>
                <a:cubicBezTo>
                  <a:pt x="1519" y="4715"/>
                  <a:pt x="1510" y="4731"/>
                  <a:pt x="1510" y="4746"/>
                </a:cubicBezTo>
                <a:cubicBezTo>
                  <a:pt x="1492" y="4808"/>
                  <a:pt x="1464" y="4855"/>
                  <a:pt x="1437" y="4902"/>
                </a:cubicBezTo>
                <a:cubicBezTo>
                  <a:pt x="1428" y="4917"/>
                  <a:pt x="1428" y="4948"/>
                  <a:pt x="1437" y="4964"/>
                </a:cubicBezTo>
                <a:cubicBezTo>
                  <a:pt x="1446" y="4964"/>
                  <a:pt x="1446" y="4979"/>
                  <a:pt x="1437" y="4979"/>
                </a:cubicBezTo>
                <a:cubicBezTo>
                  <a:pt x="1428" y="4995"/>
                  <a:pt x="1409" y="5010"/>
                  <a:pt x="1391" y="5026"/>
                </a:cubicBezTo>
                <a:cubicBezTo>
                  <a:pt x="1391" y="5026"/>
                  <a:pt x="1382" y="5041"/>
                  <a:pt x="1391" y="5057"/>
                </a:cubicBezTo>
                <a:cubicBezTo>
                  <a:pt x="1391" y="5072"/>
                  <a:pt x="1400" y="5072"/>
                  <a:pt x="1409" y="5072"/>
                </a:cubicBezTo>
                <a:cubicBezTo>
                  <a:pt x="1419" y="5072"/>
                  <a:pt x="1437" y="5072"/>
                  <a:pt x="1446" y="5057"/>
                </a:cubicBezTo>
                <a:cubicBezTo>
                  <a:pt x="1474" y="5041"/>
                  <a:pt x="1492" y="5026"/>
                  <a:pt x="1519" y="5010"/>
                </a:cubicBezTo>
                <a:cubicBezTo>
                  <a:pt x="1528" y="5010"/>
                  <a:pt x="1538" y="4995"/>
                  <a:pt x="1547" y="4995"/>
                </a:cubicBezTo>
                <a:cubicBezTo>
                  <a:pt x="1574" y="4979"/>
                  <a:pt x="1593" y="4948"/>
                  <a:pt x="1629" y="4964"/>
                </a:cubicBezTo>
                <a:cubicBezTo>
                  <a:pt x="1629" y="4964"/>
                  <a:pt x="1638" y="4948"/>
                  <a:pt x="1647" y="4948"/>
                </a:cubicBezTo>
                <a:cubicBezTo>
                  <a:pt x="1657" y="4933"/>
                  <a:pt x="1666" y="4917"/>
                  <a:pt x="1675" y="4902"/>
                </a:cubicBezTo>
                <a:cubicBezTo>
                  <a:pt x="1684" y="4886"/>
                  <a:pt x="1693" y="4886"/>
                  <a:pt x="1702" y="4902"/>
                </a:cubicBezTo>
                <a:cubicBezTo>
                  <a:pt x="1702" y="4902"/>
                  <a:pt x="1712" y="4902"/>
                  <a:pt x="1721" y="4902"/>
                </a:cubicBezTo>
                <a:cubicBezTo>
                  <a:pt x="1721" y="4886"/>
                  <a:pt x="1730" y="4870"/>
                  <a:pt x="1712" y="4855"/>
                </a:cubicBezTo>
                <a:cubicBezTo>
                  <a:pt x="1702" y="4839"/>
                  <a:pt x="1702" y="4824"/>
                  <a:pt x="1693" y="4808"/>
                </a:cubicBezTo>
                <a:cubicBezTo>
                  <a:pt x="1684" y="4777"/>
                  <a:pt x="1693" y="4746"/>
                  <a:pt x="1702" y="4731"/>
                </a:cubicBezTo>
                <a:cubicBezTo>
                  <a:pt x="1712" y="4731"/>
                  <a:pt x="1721" y="4715"/>
                  <a:pt x="1730" y="4731"/>
                </a:cubicBezTo>
                <a:cubicBezTo>
                  <a:pt x="1730" y="4762"/>
                  <a:pt x="1739" y="4777"/>
                  <a:pt x="1757" y="4777"/>
                </a:cubicBezTo>
                <a:cubicBezTo>
                  <a:pt x="1776" y="4777"/>
                  <a:pt x="1785" y="4777"/>
                  <a:pt x="1794" y="4777"/>
                </a:cubicBezTo>
                <a:cubicBezTo>
                  <a:pt x="1794" y="4777"/>
                  <a:pt x="1794" y="4777"/>
                  <a:pt x="1794" y="4762"/>
                </a:cubicBezTo>
                <a:cubicBezTo>
                  <a:pt x="1803" y="4762"/>
                  <a:pt x="1803" y="4762"/>
                  <a:pt x="1803" y="4762"/>
                </a:cubicBezTo>
                <a:cubicBezTo>
                  <a:pt x="1794" y="4777"/>
                  <a:pt x="1794" y="4777"/>
                  <a:pt x="1794" y="4777"/>
                </a:cubicBezTo>
                <a:cubicBezTo>
                  <a:pt x="1794" y="4777"/>
                  <a:pt x="1794" y="4777"/>
                  <a:pt x="1794" y="4777"/>
                </a:cubicBezTo>
                <a:cubicBezTo>
                  <a:pt x="1794" y="4777"/>
                  <a:pt x="1794" y="4793"/>
                  <a:pt x="1794" y="4808"/>
                </a:cubicBezTo>
                <a:cubicBezTo>
                  <a:pt x="1803" y="4855"/>
                  <a:pt x="1812" y="4902"/>
                  <a:pt x="1849" y="4917"/>
                </a:cubicBezTo>
                <a:cubicBezTo>
                  <a:pt x="1867" y="4933"/>
                  <a:pt x="1876" y="4964"/>
                  <a:pt x="1885" y="4979"/>
                </a:cubicBezTo>
                <a:cubicBezTo>
                  <a:pt x="1895" y="4995"/>
                  <a:pt x="1895" y="5010"/>
                  <a:pt x="1895" y="5026"/>
                </a:cubicBezTo>
                <a:cubicBezTo>
                  <a:pt x="1904" y="5041"/>
                  <a:pt x="1913" y="5057"/>
                  <a:pt x="1922" y="5057"/>
                </a:cubicBezTo>
                <a:cubicBezTo>
                  <a:pt x="1931" y="5057"/>
                  <a:pt x="1940" y="5057"/>
                  <a:pt x="1949" y="5057"/>
                </a:cubicBezTo>
                <a:cubicBezTo>
                  <a:pt x="1977" y="5057"/>
                  <a:pt x="1995" y="5072"/>
                  <a:pt x="2014" y="5104"/>
                </a:cubicBezTo>
                <a:cubicBezTo>
                  <a:pt x="2023" y="5119"/>
                  <a:pt x="2032" y="5119"/>
                  <a:pt x="2041" y="5119"/>
                </a:cubicBezTo>
                <a:cubicBezTo>
                  <a:pt x="2041" y="5119"/>
                  <a:pt x="2041" y="5119"/>
                  <a:pt x="2041" y="5119"/>
                </a:cubicBezTo>
                <a:cubicBezTo>
                  <a:pt x="2041" y="5119"/>
                  <a:pt x="2041" y="5119"/>
                  <a:pt x="2041" y="5119"/>
                </a:cubicBezTo>
                <a:cubicBezTo>
                  <a:pt x="2041" y="5119"/>
                  <a:pt x="2041" y="5119"/>
                  <a:pt x="2041" y="5119"/>
                </a:cubicBezTo>
                <a:cubicBezTo>
                  <a:pt x="2041" y="5119"/>
                  <a:pt x="2041" y="5119"/>
                  <a:pt x="2041" y="5119"/>
                </a:cubicBezTo>
                <a:cubicBezTo>
                  <a:pt x="2041" y="5135"/>
                  <a:pt x="2050" y="5150"/>
                  <a:pt x="2050" y="5150"/>
                </a:cubicBezTo>
                <a:cubicBezTo>
                  <a:pt x="2068" y="5181"/>
                  <a:pt x="2087" y="5212"/>
                  <a:pt x="2114" y="5197"/>
                </a:cubicBezTo>
                <a:cubicBezTo>
                  <a:pt x="2114" y="5197"/>
                  <a:pt x="2123" y="5197"/>
                  <a:pt x="2123" y="5197"/>
                </a:cubicBezTo>
                <a:cubicBezTo>
                  <a:pt x="2133" y="5197"/>
                  <a:pt x="2133" y="5212"/>
                  <a:pt x="2123" y="5212"/>
                </a:cubicBezTo>
                <a:cubicBezTo>
                  <a:pt x="2114" y="5243"/>
                  <a:pt x="2114" y="5274"/>
                  <a:pt x="2133" y="5306"/>
                </a:cubicBezTo>
                <a:cubicBezTo>
                  <a:pt x="2133" y="5306"/>
                  <a:pt x="2142" y="5337"/>
                  <a:pt x="2151" y="5337"/>
                </a:cubicBezTo>
                <a:cubicBezTo>
                  <a:pt x="2160" y="5352"/>
                  <a:pt x="2169" y="5352"/>
                  <a:pt x="2169" y="5383"/>
                </a:cubicBezTo>
                <a:cubicBezTo>
                  <a:pt x="2169" y="5399"/>
                  <a:pt x="2169" y="5430"/>
                  <a:pt x="2178" y="5445"/>
                </a:cubicBezTo>
                <a:cubicBezTo>
                  <a:pt x="2178" y="5476"/>
                  <a:pt x="2187" y="5523"/>
                  <a:pt x="2206" y="5554"/>
                </a:cubicBezTo>
                <a:cubicBezTo>
                  <a:pt x="2215" y="5570"/>
                  <a:pt x="2224" y="5570"/>
                  <a:pt x="2242" y="5570"/>
                </a:cubicBezTo>
                <a:cubicBezTo>
                  <a:pt x="2252" y="5570"/>
                  <a:pt x="2261" y="5554"/>
                  <a:pt x="2261" y="5539"/>
                </a:cubicBezTo>
                <a:cubicBezTo>
                  <a:pt x="2261" y="5523"/>
                  <a:pt x="2252" y="5508"/>
                  <a:pt x="2252" y="5492"/>
                </a:cubicBezTo>
                <a:cubicBezTo>
                  <a:pt x="2252" y="5492"/>
                  <a:pt x="2252" y="5492"/>
                  <a:pt x="2252" y="5476"/>
                </a:cubicBezTo>
                <a:cubicBezTo>
                  <a:pt x="2261" y="5476"/>
                  <a:pt x="2261" y="5476"/>
                  <a:pt x="2261" y="5492"/>
                </a:cubicBezTo>
                <a:cubicBezTo>
                  <a:pt x="2270" y="5508"/>
                  <a:pt x="2270" y="5523"/>
                  <a:pt x="2270" y="5539"/>
                </a:cubicBezTo>
                <a:cubicBezTo>
                  <a:pt x="2279" y="5570"/>
                  <a:pt x="2288" y="5585"/>
                  <a:pt x="2297" y="5601"/>
                </a:cubicBezTo>
                <a:cubicBezTo>
                  <a:pt x="2297" y="5616"/>
                  <a:pt x="2297" y="5616"/>
                  <a:pt x="2297" y="5616"/>
                </a:cubicBezTo>
                <a:cubicBezTo>
                  <a:pt x="2297" y="5632"/>
                  <a:pt x="2288" y="5632"/>
                  <a:pt x="2288" y="5616"/>
                </a:cubicBezTo>
                <a:cubicBezTo>
                  <a:pt x="2279" y="5616"/>
                  <a:pt x="2279" y="5616"/>
                  <a:pt x="2270" y="5616"/>
                </a:cubicBezTo>
                <a:cubicBezTo>
                  <a:pt x="2252" y="5601"/>
                  <a:pt x="2233" y="5616"/>
                  <a:pt x="2233" y="5647"/>
                </a:cubicBezTo>
                <a:cubicBezTo>
                  <a:pt x="2224" y="5663"/>
                  <a:pt x="2215" y="5694"/>
                  <a:pt x="2224" y="5725"/>
                </a:cubicBezTo>
                <a:cubicBezTo>
                  <a:pt x="2224" y="5741"/>
                  <a:pt x="2224" y="5772"/>
                  <a:pt x="2233" y="5803"/>
                </a:cubicBezTo>
                <a:cubicBezTo>
                  <a:pt x="2224" y="5803"/>
                  <a:pt x="2224" y="5803"/>
                  <a:pt x="2224" y="5803"/>
                </a:cubicBezTo>
                <a:cubicBezTo>
                  <a:pt x="2224" y="5803"/>
                  <a:pt x="2224" y="5803"/>
                  <a:pt x="2224" y="5803"/>
                </a:cubicBezTo>
                <a:cubicBezTo>
                  <a:pt x="2233" y="5803"/>
                  <a:pt x="2233" y="5803"/>
                  <a:pt x="2233" y="5803"/>
                </a:cubicBezTo>
                <a:cubicBezTo>
                  <a:pt x="2242" y="5818"/>
                  <a:pt x="2242" y="5849"/>
                  <a:pt x="2242" y="5865"/>
                </a:cubicBezTo>
                <a:cubicBezTo>
                  <a:pt x="2233" y="5912"/>
                  <a:pt x="2224" y="5958"/>
                  <a:pt x="2233" y="6005"/>
                </a:cubicBezTo>
                <a:cubicBezTo>
                  <a:pt x="2233" y="6005"/>
                  <a:pt x="2233" y="6020"/>
                  <a:pt x="2233" y="6020"/>
                </a:cubicBezTo>
                <a:cubicBezTo>
                  <a:pt x="2242" y="6020"/>
                  <a:pt x="2252" y="6020"/>
                  <a:pt x="2252" y="6005"/>
                </a:cubicBezTo>
                <a:cubicBezTo>
                  <a:pt x="2261" y="5974"/>
                  <a:pt x="2270" y="5943"/>
                  <a:pt x="2279" y="5927"/>
                </a:cubicBezTo>
                <a:cubicBezTo>
                  <a:pt x="2279" y="5912"/>
                  <a:pt x="2279" y="5912"/>
                  <a:pt x="2279" y="5912"/>
                </a:cubicBezTo>
                <a:cubicBezTo>
                  <a:pt x="2279" y="5912"/>
                  <a:pt x="2279" y="5912"/>
                  <a:pt x="2279" y="5912"/>
                </a:cubicBezTo>
                <a:cubicBezTo>
                  <a:pt x="2288" y="5896"/>
                  <a:pt x="2297" y="5880"/>
                  <a:pt x="2306" y="5880"/>
                </a:cubicBezTo>
                <a:cubicBezTo>
                  <a:pt x="2306" y="5880"/>
                  <a:pt x="2316" y="5880"/>
                  <a:pt x="2316" y="5880"/>
                </a:cubicBezTo>
                <a:cubicBezTo>
                  <a:pt x="2316" y="5880"/>
                  <a:pt x="2316" y="5880"/>
                  <a:pt x="2316" y="5880"/>
                </a:cubicBezTo>
                <a:cubicBezTo>
                  <a:pt x="2316" y="5880"/>
                  <a:pt x="2316" y="5880"/>
                  <a:pt x="2316" y="5880"/>
                </a:cubicBezTo>
                <a:cubicBezTo>
                  <a:pt x="2334" y="5818"/>
                  <a:pt x="2361" y="5772"/>
                  <a:pt x="2371" y="5710"/>
                </a:cubicBezTo>
                <a:cubicBezTo>
                  <a:pt x="2371" y="5710"/>
                  <a:pt x="2380" y="5710"/>
                  <a:pt x="2380" y="5710"/>
                </a:cubicBezTo>
                <a:cubicBezTo>
                  <a:pt x="2389" y="5710"/>
                  <a:pt x="2389" y="5725"/>
                  <a:pt x="2389" y="5725"/>
                </a:cubicBezTo>
                <a:cubicBezTo>
                  <a:pt x="2389" y="5741"/>
                  <a:pt x="2389" y="5756"/>
                  <a:pt x="2389" y="5756"/>
                </a:cubicBezTo>
                <a:cubicBezTo>
                  <a:pt x="2380" y="5787"/>
                  <a:pt x="2371" y="5818"/>
                  <a:pt x="2371" y="5849"/>
                </a:cubicBezTo>
                <a:cubicBezTo>
                  <a:pt x="2361" y="5865"/>
                  <a:pt x="2371" y="5880"/>
                  <a:pt x="2371" y="5912"/>
                </a:cubicBezTo>
                <a:cubicBezTo>
                  <a:pt x="2380" y="5912"/>
                  <a:pt x="2380" y="5912"/>
                  <a:pt x="2380" y="5912"/>
                </a:cubicBezTo>
                <a:cubicBezTo>
                  <a:pt x="2380" y="5912"/>
                  <a:pt x="2380" y="5912"/>
                  <a:pt x="2380" y="5912"/>
                </a:cubicBezTo>
                <a:cubicBezTo>
                  <a:pt x="2380" y="5927"/>
                  <a:pt x="2389" y="5943"/>
                  <a:pt x="2389" y="5958"/>
                </a:cubicBezTo>
                <a:cubicBezTo>
                  <a:pt x="2389" y="5958"/>
                  <a:pt x="2389" y="5958"/>
                  <a:pt x="2389" y="5958"/>
                </a:cubicBezTo>
                <a:cubicBezTo>
                  <a:pt x="2389" y="5974"/>
                  <a:pt x="2389" y="5974"/>
                  <a:pt x="2389" y="5974"/>
                </a:cubicBezTo>
                <a:cubicBezTo>
                  <a:pt x="2389" y="5958"/>
                  <a:pt x="2389" y="5958"/>
                  <a:pt x="2389" y="5958"/>
                </a:cubicBezTo>
                <a:cubicBezTo>
                  <a:pt x="2389" y="5958"/>
                  <a:pt x="2389" y="5958"/>
                  <a:pt x="2389" y="5958"/>
                </a:cubicBezTo>
                <a:cubicBezTo>
                  <a:pt x="2380" y="5943"/>
                  <a:pt x="2380" y="5927"/>
                  <a:pt x="2380" y="5912"/>
                </a:cubicBezTo>
                <a:cubicBezTo>
                  <a:pt x="2380" y="5912"/>
                  <a:pt x="2380" y="5912"/>
                  <a:pt x="2380" y="5912"/>
                </a:cubicBezTo>
                <a:cubicBezTo>
                  <a:pt x="2380" y="5912"/>
                  <a:pt x="2380" y="5912"/>
                  <a:pt x="2371" y="5912"/>
                </a:cubicBezTo>
                <a:cubicBezTo>
                  <a:pt x="2361" y="5896"/>
                  <a:pt x="2352" y="5896"/>
                  <a:pt x="2352" y="5896"/>
                </a:cubicBezTo>
                <a:cubicBezTo>
                  <a:pt x="2334" y="5880"/>
                  <a:pt x="2325" y="5880"/>
                  <a:pt x="2316" y="5880"/>
                </a:cubicBezTo>
                <a:cubicBezTo>
                  <a:pt x="2316" y="5880"/>
                  <a:pt x="2316" y="5880"/>
                  <a:pt x="2316" y="5880"/>
                </a:cubicBezTo>
                <a:cubicBezTo>
                  <a:pt x="2316" y="5880"/>
                  <a:pt x="2316" y="5880"/>
                  <a:pt x="2306" y="5880"/>
                </a:cubicBezTo>
                <a:cubicBezTo>
                  <a:pt x="2306" y="5912"/>
                  <a:pt x="2288" y="5912"/>
                  <a:pt x="2279" y="5912"/>
                </a:cubicBezTo>
                <a:cubicBezTo>
                  <a:pt x="2279" y="5912"/>
                  <a:pt x="2279" y="5912"/>
                  <a:pt x="2279" y="5912"/>
                </a:cubicBezTo>
                <a:cubicBezTo>
                  <a:pt x="2279" y="5912"/>
                  <a:pt x="2279" y="5912"/>
                  <a:pt x="2279" y="5927"/>
                </a:cubicBezTo>
                <a:cubicBezTo>
                  <a:pt x="2270" y="5958"/>
                  <a:pt x="2279" y="6005"/>
                  <a:pt x="2270" y="6036"/>
                </a:cubicBezTo>
                <a:cubicBezTo>
                  <a:pt x="2261" y="6051"/>
                  <a:pt x="2270" y="6067"/>
                  <a:pt x="2279" y="6083"/>
                </a:cubicBezTo>
                <a:cubicBezTo>
                  <a:pt x="2288" y="6083"/>
                  <a:pt x="2288" y="6083"/>
                  <a:pt x="2297" y="6083"/>
                </a:cubicBezTo>
                <a:cubicBezTo>
                  <a:pt x="2297" y="6083"/>
                  <a:pt x="2297" y="6083"/>
                  <a:pt x="2297" y="6083"/>
                </a:cubicBezTo>
                <a:cubicBezTo>
                  <a:pt x="2297" y="6067"/>
                  <a:pt x="2297" y="6067"/>
                  <a:pt x="2297" y="6067"/>
                </a:cubicBezTo>
                <a:cubicBezTo>
                  <a:pt x="2297" y="6067"/>
                  <a:pt x="2297" y="6051"/>
                  <a:pt x="2306" y="6051"/>
                </a:cubicBezTo>
                <a:cubicBezTo>
                  <a:pt x="2306" y="6051"/>
                  <a:pt x="2306" y="6051"/>
                  <a:pt x="2306" y="6051"/>
                </a:cubicBezTo>
                <a:cubicBezTo>
                  <a:pt x="2306" y="6067"/>
                  <a:pt x="2297" y="6067"/>
                  <a:pt x="2297" y="6067"/>
                </a:cubicBezTo>
                <a:cubicBezTo>
                  <a:pt x="2297" y="6067"/>
                  <a:pt x="2297" y="6083"/>
                  <a:pt x="2297" y="6083"/>
                </a:cubicBezTo>
                <a:cubicBezTo>
                  <a:pt x="2297" y="6083"/>
                  <a:pt x="2297" y="6083"/>
                  <a:pt x="2297" y="6083"/>
                </a:cubicBezTo>
                <a:cubicBezTo>
                  <a:pt x="2288" y="6098"/>
                  <a:pt x="2288" y="6114"/>
                  <a:pt x="2288" y="6114"/>
                </a:cubicBezTo>
                <a:cubicBezTo>
                  <a:pt x="2297" y="6129"/>
                  <a:pt x="2306" y="6145"/>
                  <a:pt x="2297" y="6176"/>
                </a:cubicBezTo>
                <a:cubicBezTo>
                  <a:pt x="2297" y="6191"/>
                  <a:pt x="2297" y="6207"/>
                  <a:pt x="2288" y="6222"/>
                </a:cubicBezTo>
                <a:cubicBezTo>
                  <a:pt x="2288" y="6238"/>
                  <a:pt x="2288" y="6253"/>
                  <a:pt x="2288" y="6269"/>
                </a:cubicBezTo>
                <a:cubicBezTo>
                  <a:pt x="2306" y="6300"/>
                  <a:pt x="2306" y="6331"/>
                  <a:pt x="2316" y="6362"/>
                </a:cubicBezTo>
                <a:cubicBezTo>
                  <a:pt x="2316" y="6378"/>
                  <a:pt x="2325" y="6378"/>
                  <a:pt x="2325" y="6378"/>
                </a:cubicBezTo>
                <a:cubicBezTo>
                  <a:pt x="2325" y="6378"/>
                  <a:pt x="2334" y="6378"/>
                  <a:pt x="2334" y="6362"/>
                </a:cubicBezTo>
                <a:cubicBezTo>
                  <a:pt x="2343" y="6331"/>
                  <a:pt x="2361" y="6285"/>
                  <a:pt x="2361" y="6238"/>
                </a:cubicBezTo>
                <a:cubicBezTo>
                  <a:pt x="2361" y="6238"/>
                  <a:pt x="2361" y="6238"/>
                  <a:pt x="2361" y="6238"/>
                </a:cubicBezTo>
                <a:cubicBezTo>
                  <a:pt x="2361" y="6238"/>
                  <a:pt x="2361" y="6238"/>
                  <a:pt x="2361" y="6238"/>
                </a:cubicBezTo>
                <a:cubicBezTo>
                  <a:pt x="2352" y="6238"/>
                  <a:pt x="2352" y="6222"/>
                  <a:pt x="2352" y="6222"/>
                </a:cubicBezTo>
                <a:cubicBezTo>
                  <a:pt x="2352" y="6222"/>
                  <a:pt x="2361" y="6222"/>
                  <a:pt x="2361" y="6222"/>
                </a:cubicBezTo>
                <a:cubicBezTo>
                  <a:pt x="2361" y="6238"/>
                  <a:pt x="2361" y="6238"/>
                  <a:pt x="2361" y="6238"/>
                </a:cubicBezTo>
                <a:cubicBezTo>
                  <a:pt x="2361" y="6238"/>
                  <a:pt x="2361" y="6238"/>
                  <a:pt x="2361" y="6238"/>
                </a:cubicBezTo>
                <a:cubicBezTo>
                  <a:pt x="2361" y="6238"/>
                  <a:pt x="2361" y="6238"/>
                  <a:pt x="2361" y="6238"/>
                </a:cubicBezTo>
                <a:cubicBezTo>
                  <a:pt x="2361" y="6238"/>
                  <a:pt x="2371" y="6238"/>
                  <a:pt x="2371" y="6238"/>
                </a:cubicBezTo>
                <a:cubicBezTo>
                  <a:pt x="2371" y="6238"/>
                  <a:pt x="2371" y="6238"/>
                  <a:pt x="2371" y="6238"/>
                </a:cubicBezTo>
                <a:cubicBezTo>
                  <a:pt x="2371" y="6238"/>
                  <a:pt x="2380" y="6238"/>
                  <a:pt x="2380" y="6238"/>
                </a:cubicBezTo>
                <a:cubicBezTo>
                  <a:pt x="2380" y="6238"/>
                  <a:pt x="2380" y="6238"/>
                  <a:pt x="2380" y="6238"/>
                </a:cubicBezTo>
                <a:cubicBezTo>
                  <a:pt x="2380" y="6238"/>
                  <a:pt x="2380" y="6238"/>
                  <a:pt x="2371" y="6238"/>
                </a:cubicBezTo>
                <a:cubicBezTo>
                  <a:pt x="2380" y="6253"/>
                  <a:pt x="2389" y="6269"/>
                  <a:pt x="2389" y="6285"/>
                </a:cubicBezTo>
                <a:cubicBezTo>
                  <a:pt x="2389" y="6285"/>
                  <a:pt x="2389" y="6285"/>
                  <a:pt x="2398" y="6285"/>
                </a:cubicBezTo>
                <a:cubicBezTo>
                  <a:pt x="2398" y="6285"/>
                  <a:pt x="2398" y="6300"/>
                  <a:pt x="2398" y="6300"/>
                </a:cubicBezTo>
                <a:cubicBezTo>
                  <a:pt x="2398" y="6300"/>
                  <a:pt x="2398" y="6300"/>
                  <a:pt x="2398" y="6316"/>
                </a:cubicBezTo>
                <a:cubicBezTo>
                  <a:pt x="2398" y="6331"/>
                  <a:pt x="2398" y="6331"/>
                  <a:pt x="2398" y="6316"/>
                </a:cubicBezTo>
                <a:cubicBezTo>
                  <a:pt x="2398" y="6316"/>
                  <a:pt x="2398" y="6300"/>
                  <a:pt x="2398" y="6300"/>
                </a:cubicBezTo>
                <a:cubicBezTo>
                  <a:pt x="2398" y="6300"/>
                  <a:pt x="2398" y="6300"/>
                  <a:pt x="2398" y="6300"/>
                </a:cubicBezTo>
                <a:cubicBezTo>
                  <a:pt x="2398" y="6300"/>
                  <a:pt x="2389" y="6285"/>
                  <a:pt x="2389" y="6285"/>
                </a:cubicBezTo>
                <a:cubicBezTo>
                  <a:pt x="2389" y="6285"/>
                  <a:pt x="2389" y="6285"/>
                  <a:pt x="2389" y="6285"/>
                </a:cubicBezTo>
                <a:cubicBezTo>
                  <a:pt x="2380" y="6300"/>
                  <a:pt x="2380" y="6316"/>
                  <a:pt x="2380" y="6347"/>
                </a:cubicBezTo>
                <a:cubicBezTo>
                  <a:pt x="2380" y="6362"/>
                  <a:pt x="2389" y="6378"/>
                  <a:pt x="2398" y="6378"/>
                </a:cubicBezTo>
                <a:cubicBezTo>
                  <a:pt x="2407" y="6393"/>
                  <a:pt x="2416" y="6393"/>
                  <a:pt x="2416" y="6393"/>
                </a:cubicBezTo>
                <a:cubicBezTo>
                  <a:pt x="2435" y="6393"/>
                  <a:pt x="2435" y="6409"/>
                  <a:pt x="2425" y="6424"/>
                </a:cubicBezTo>
                <a:cubicBezTo>
                  <a:pt x="2416" y="6440"/>
                  <a:pt x="2398" y="6471"/>
                  <a:pt x="2398" y="6518"/>
                </a:cubicBezTo>
                <a:cubicBezTo>
                  <a:pt x="2398" y="6533"/>
                  <a:pt x="2389" y="6533"/>
                  <a:pt x="2380" y="6533"/>
                </a:cubicBezTo>
                <a:cubicBezTo>
                  <a:pt x="2371" y="6549"/>
                  <a:pt x="2371" y="6549"/>
                  <a:pt x="2380" y="6564"/>
                </a:cubicBezTo>
                <a:cubicBezTo>
                  <a:pt x="2398" y="6595"/>
                  <a:pt x="2398" y="6611"/>
                  <a:pt x="2371" y="6626"/>
                </a:cubicBezTo>
                <a:cubicBezTo>
                  <a:pt x="2371" y="6642"/>
                  <a:pt x="2361" y="6642"/>
                  <a:pt x="2361" y="6642"/>
                </a:cubicBezTo>
                <a:cubicBezTo>
                  <a:pt x="2371" y="6673"/>
                  <a:pt x="2380" y="6704"/>
                  <a:pt x="2398" y="6689"/>
                </a:cubicBezTo>
                <a:cubicBezTo>
                  <a:pt x="2416" y="6689"/>
                  <a:pt x="2435" y="6673"/>
                  <a:pt x="2453" y="6673"/>
                </a:cubicBezTo>
                <a:cubicBezTo>
                  <a:pt x="2453" y="6673"/>
                  <a:pt x="2462" y="6673"/>
                  <a:pt x="2462" y="6673"/>
                </a:cubicBezTo>
                <a:cubicBezTo>
                  <a:pt x="2462" y="6689"/>
                  <a:pt x="2462" y="6689"/>
                  <a:pt x="2453" y="6704"/>
                </a:cubicBezTo>
                <a:cubicBezTo>
                  <a:pt x="2453" y="6704"/>
                  <a:pt x="2444" y="6720"/>
                  <a:pt x="2435" y="6735"/>
                </a:cubicBezTo>
                <a:cubicBezTo>
                  <a:pt x="2416" y="6751"/>
                  <a:pt x="2416" y="6782"/>
                  <a:pt x="2416" y="6813"/>
                </a:cubicBezTo>
                <a:cubicBezTo>
                  <a:pt x="2416" y="6828"/>
                  <a:pt x="2416" y="6828"/>
                  <a:pt x="2425" y="6844"/>
                </a:cubicBezTo>
                <a:cubicBezTo>
                  <a:pt x="2425" y="6844"/>
                  <a:pt x="2425" y="6844"/>
                  <a:pt x="2425" y="6844"/>
                </a:cubicBezTo>
                <a:cubicBezTo>
                  <a:pt x="2425" y="6844"/>
                  <a:pt x="2425" y="6828"/>
                  <a:pt x="2425" y="6828"/>
                </a:cubicBezTo>
                <a:cubicBezTo>
                  <a:pt x="2425" y="6828"/>
                  <a:pt x="2425" y="6828"/>
                  <a:pt x="2425" y="6828"/>
                </a:cubicBezTo>
                <a:cubicBezTo>
                  <a:pt x="2425" y="6828"/>
                  <a:pt x="2425" y="6828"/>
                  <a:pt x="2425" y="6828"/>
                </a:cubicBezTo>
                <a:cubicBezTo>
                  <a:pt x="2435" y="6828"/>
                  <a:pt x="2425" y="6828"/>
                  <a:pt x="2425" y="6828"/>
                </a:cubicBezTo>
                <a:cubicBezTo>
                  <a:pt x="2425" y="6828"/>
                  <a:pt x="2425" y="6844"/>
                  <a:pt x="2425" y="6844"/>
                </a:cubicBezTo>
                <a:cubicBezTo>
                  <a:pt x="2435" y="6859"/>
                  <a:pt x="2453" y="6891"/>
                  <a:pt x="2462" y="6906"/>
                </a:cubicBezTo>
                <a:cubicBezTo>
                  <a:pt x="2471" y="6922"/>
                  <a:pt x="2471" y="6937"/>
                  <a:pt x="2471" y="6953"/>
                </a:cubicBezTo>
                <a:cubicBezTo>
                  <a:pt x="2462" y="6968"/>
                  <a:pt x="2462" y="6984"/>
                  <a:pt x="2453" y="6999"/>
                </a:cubicBezTo>
                <a:cubicBezTo>
                  <a:pt x="2453" y="6999"/>
                  <a:pt x="2453" y="6999"/>
                  <a:pt x="2453" y="6999"/>
                </a:cubicBezTo>
                <a:cubicBezTo>
                  <a:pt x="2453" y="6999"/>
                  <a:pt x="2453" y="6999"/>
                  <a:pt x="2453" y="6999"/>
                </a:cubicBezTo>
                <a:cubicBezTo>
                  <a:pt x="2453" y="6999"/>
                  <a:pt x="2453" y="6999"/>
                  <a:pt x="2453" y="6999"/>
                </a:cubicBezTo>
                <a:cubicBezTo>
                  <a:pt x="2453" y="7015"/>
                  <a:pt x="2453" y="7030"/>
                  <a:pt x="2453" y="7046"/>
                </a:cubicBezTo>
                <a:cubicBezTo>
                  <a:pt x="2462" y="7062"/>
                  <a:pt x="2462" y="7077"/>
                  <a:pt x="2453" y="7108"/>
                </a:cubicBezTo>
                <a:cubicBezTo>
                  <a:pt x="2453" y="7108"/>
                  <a:pt x="2444" y="7108"/>
                  <a:pt x="2444" y="7108"/>
                </a:cubicBezTo>
                <a:cubicBezTo>
                  <a:pt x="2471" y="7201"/>
                  <a:pt x="2471" y="7201"/>
                  <a:pt x="2471" y="7201"/>
                </a:cubicBezTo>
                <a:cubicBezTo>
                  <a:pt x="2480" y="7201"/>
                  <a:pt x="2499" y="7217"/>
                  <a:pt x="2508" y="7248"/>
                </a:cubicBezTo>
                <a:cubicBezTo>
                  <a:pt x="2517" y="7264"/>
                  <a:pt x="2526" y="7279"/>
                  <a:pt x="2544" y="7295"/>
                </a:cubicBezTo>
                <a:cubicBezTo>
                  <a:pt x="2554" y="7295"/>
                  <a:pt x="2572" y="7310"/>
                  <a:pt x="2581" y="7326"/>
                </a:cubicBezTo>
                <a:cubicBezTo>
                  <a:pt x="2590" y="7326"/>
                  <a:pt x="2590" y="7341"/>
                  <a:pt x="2590" y="7357"/>
                </a:cubicBezTo>
                <a:cubicBezTo>
                  <a:pt x="2581" y="7372"/>
                  <a:pt x="2581" y="7403"/>
                  <a:pt x="2590" y="7434"/>
                </a:cubicBezTo>
                <a:cubicBezTo>
                  <a:pt x="2590" y="7450"/>
                  <a:pt x="2590" y="7450"/>
                  <a:pt x="2599" y="7466"/>
                </a:cubicBezTo>
                <a:cubicBezTo>
                  <a:pt x="2599" y="7466"/>
                  <a:pt x="2599" y="7466"/>
                  <a:pt x="2599" y="7466"/>
                </a:cubicBezTo>
                <a:cubicBezTo>
                  <a:pt x="2599" y="7466"/>
                  <a:pt x="2599" y="7466"/>
                  <a:pt x="2599" y="7466"/>
                </a:cubicBezTo>
                <a:cubicBezTo>
                  <a:pt x="2599" y="7466"/>
                  <a:pt x="2599" y="7466"/>
                  <a:pt x="2599" y="7466"/>
                </a:cubicBezTo>
                <a:cubicBezTo>
                  <a:pt x="2599" y="7466"/>
                  <a:pt x="2599" y="7466"/>
                  <a:pt x="2599" y="7466"/>
                </a:cubicBezTo>
                <a:cubicBezTo>
                  <a:pt x="2599" y="7466"/>
                  <a:pt x="2599" y="7481"/>
                  <a:pt x="2599" y="7497"/>
                </a:cubicBezTo>
                <a:cubicBezTo>
                  <a:pt x="2608" y="7497"/>
                  <a:pt x="2618" y="7497"/>
                  <a:pt x="2618" y="7497"/>
                </a:cubicBezTo>
                <a:cubicBezTo>
                  <a:pt x="2636" y="7497"/>
                  <a:pt x="2645" y="7512"/>
                  <a:pt x="2645" y="7528"/>
                </a:cubicBezTo>
                <a:cubicBezTo>
                  <a:pt x="2654" y="7559"/>
                  <a:pt x="2654" y="7590"/>
                  <a:pt x="2663" y="7621"/>
                </a:cubicBezTo>
                <a:cubicBezTo>
                  <a:pt x="2673" y="7636"/>
                  <a:pt x="2663" y="7668"/>
                  <a:pt x="2663" y="7699"/>
                </a:cubicBezTo>
                <a:cubicBezTo>
                  <a:pt x="2654" y="7699"/>
                  <a:pt x="2654" y="7714"/>
                  <a:pt x="2654" y="7714"/>
                </a:cubicBezTo>
                <a:cubicBezTo>
                  <a:pt x="2645" y="7714"/>
                  <a:pt x="2636" y="7730"/>
                  <a:pt x="2627" y="7730"/>
                </a:cubicBezTo>
                <a:cubicBezTo>
                  <a:pt x="2608" y="7714"/>
                  <a:pt x="2581" y="7714"/>
                  <a:pt x="2563" y="7683"/>
                </a:cubicBezTo>
                <a:cubicBezTo>
                  <a:pt x="2572" y="7683"/>
                  <a:pt x="2572" y="7683"/>
                  <a:pt x="2572" y="7683"/>
                </a:cubicBezTo>
                <a:cubicBezTo>
                  <a:pt x="2572" y="7683"/>
                  <a:pt x="2572" y="7683"/>
                  <a:pt x="2563" y="7683"/>
                </a:cubicBezTo>
                <a:cubicBezTo>
                  <a:pt x="2572" y="7683"/>
                  <a:pt x="2581" y="7683"/>
                  <a:pt x="2590" y="7683"/>
                </a:cubicBezTo>
                <a:cubicBezTo>
                  <a:pt x="2608" y="7683"/>
                  <a:pt x="2618" y="7668"/>
                  <a:pt x="2618" y="7652"/>
                </a:cubicBezTo>
                <a:cubicBezTo>
                  <a:pt x="2618" y="7590"/>
                  <a:pt x="2608" y="7543"/>
                  <a:pt x="2599" y="7497"/>
                </a:cubicBezTo>
                <a:cubicBezTo>
                  <a:pt x="2590" y="7481"/>
                  <a:pt x="2572" y="7481"/>
                  <a:pt x="2572" y="7450"/>
                </a:cubicBezTo>
                <a:cubicBezTo>
                  <a:pt x="2572" y="7434"/>
                  <a:pt x="2563" y="7403"/>
                  <a:pt x="2563" y="7388"/>
                </a:cubicBezTo>
                <a:cubicBezTo>
                  <a:pt x="2554" y="7341"/>
                  <a:pt x="2535" y="7310"/>
                  <a:pt x="2508" y="7295"/>
                </a:cubicBezTo>
                <a:cubicBezTo>
                  <a:pt x="2489" y="7279"/>
                  <a:pt x="2471" y="7264"/>
                  <a:pt x="2453" y="7232"/>
                </a:cubicBezTo>
                <a:cubicBezTo>
                  <a:pt x="2444" y="7232"/>
                  <a:pt x="2435" y="7217"/>
                  <a:pt x="2425" y="7201"/>
                </a:cubicBezTo>
                <a:cubicBezTo>
                  <a:pt x="2416" y="7186"/>
                  <a:pt x="2407" y="7186"/>
                  <a:pt x="2398" y="7186"/>
                </a:cubicBezTo>
                <a:cubicBezTo>
                  <a:pt x="2389" y="7186"/>
                  <a:pt x="2380" y="7201"/>
                  <a:pt x="2380" y="7217"/>
                </a:cubicBezTo>
                <a:cubicBezTo>
                  <a:pt x="2389" y="7232"/>
                  <a:pt x="2389" y="7264"/>
                  <a:pt x="2389" y="7295"/>
                </a:cubicBezTo>
                <a:cubicBezTo>
                  <a:pt x="2389" y="7310"/>
                  <a:pt x="2389" y="7326"/>
                  <a:pt x="2398" y="7326"/>
                </a:cubicBezTo>
                <a:cubicBezTo>
                  <a:pt x="2407" y="7357"/>
                  <a:pt x="2425" y="7372"/>
                  <a:pt x="2435" y="7403"/>
                </a:cubicBezTo>
                <a:cubicBezTo>
                  <a:pt x="2462" y="7481"/>
                  <a:pt x="2508" y="7543"/>
                  <a:pt x="2535" y="7621"/>
                </a:cubicBezTo>
                <a:cubicBezTo>
                  <a:pt x="2535" y="7636"/>
                  <a:pt x="2544" y="7652"/>
                  <a:pt x="2554" y="7652"/>
                </a:cubicBezTo>
                <a:cubicBezTo>
                  <a:pt x="2554" y="7652"/>
                  <a:pt x="2554" y="7652"/>
                  <a:pt x="2554" y="7652"/>
                </a:cubicBezTo>
                <a:cubicBezTo>
                  <a:pt x="2554" y="7652"/>
                  <a:pt x="2554" y="7652"/>
                  <a:pt x="2554" y="7652"/>
                </a:cubicBezTo>
                <a:cubicBezTo>
                  <a:pt x="2535" y="7668"/>
                  <a:pt x="2517" y="7699"/>
                  <a:pt x="2517" y="7730"/>
                </a:cubicBezTo>
                <a:cubicBezTo>
                  <a:pt x="2517" y="7792"/>
                  <a:pt x="2517" y="7854"/>
                  <a:pt x="2517" y="7916"/>
                </a:cubicBezTo>
                <a:cubicBezTo>
                  <a:pt x="2517" y="7994"/>
                  <a:pt x="2508" y="8056"/>
                  <a:pt x="2499" y="8118"/>
                </a:cubicBezTo>
                <a:cubicBezTo>
                  <a:pt x="2480" y="8196"/>
                  <a:pt x="2462" y="8258"/>
                  <a:pt x="2453" y="8336"/>
                </a:cubicBezTo>
                <a:cubicBezTo>
                  <a:pt x="2444" y="8413"/>
                  <a:pt x="2425" y="8476"/>
                  <a:pt x="2398" y="8538"/>
                </a:cubicBezTo>
                <a:cubicBezTo>
                  <a:pt x="2380" y="8600"/>
                  <a:pt x="2371" y="8662"/>
                  <a:pt x="2371" y="8724"/>
                </a:cubicBezTo>
                <a:cubicBezTo>
                  <a:pt x="2371" y="8740"/>
                  <a:pt x="2371" y="8755"/>
                  <a:pt x="2371" y="8755"/>
                </a:cubicBezTo>
                <a:cubicBezTo>
                  <a:pt x="2380" y="8833"/>
                  <a:pt x="2371" y="8911"/>
                  <a:pt x="2343" y="8973"/>
                </a:cubicBezTo>
                <a:cubicBezTo>
                  <a:pt x="2334" y="8988"/>
                  <a:pt x="2334" y="9019"/>
                  <a:pt x="2343" y="9035"/>
                </a:cubicBezTo>
                <a:cubicBezTo>
                  <a:pt x="2352" y="9082"/>
                  <a:pt x="2361" y="9128"/>
                  <a:pt x="2352" y="9175"/>
                </a:cubicBezTo>
                <a:cubicBezTo>
                  <a:pt x="2343" y="9206"/>
                  <a:pt x="2352" y="9222"/>
                  <a:pt x="2352" y="9253"/>
                </a:cubicBezTo>
                <a:cubicBezTo>
                  <a:pt x="2352" y="9253"/>
                  <a:pt x="2352" y="9268"/>
                  <a:pt x="2352" y="9284"/>
                </a:cubicBezTo>
                <a:cubicBezTo>
                  <a:pt x="2361" y="9330"/>
                  <a:pt x="2371" y="9361"/>
                  <a:pt x="2380" y="9392"/>
                </a:cubicBezTo>
                <a:cubicBezTo>
                  <a:pt x="2389" y="9408"/>
                  <a:pt x="2389" y="9408"/>
                  <a:pt x="2398" y="9424"/>
                </a:cubicBezTo>
                <a:cubicBezTo>
                  <a:pt x="2416" y="9439"/>
                  <a:pt x="2416" y="9439"/>
                  <a:pt x="2407" y="9455"/>
                </a:cubicBezTo>
                <a:cubicBezTo>
                  <a:pt x="2407" y="9470"/>
                  <a:pt x="2398" y="9486"/>
                  <a:pt x="2398" y="9501"/>
                </a:cubicBezTo>
                <a:cubicBezTo>
                  <a:pt x="2398" y="9517"/>
                  <a:pt x="2398" y="9517"/>
                  <a:pt x="2398" y="9532"/>
                </a:cubicBezTo>
                <a:cubicBezTo>
                  <a:pt x="2407" y="9579"/>
                  <a:pt x="2416" y="9610"/>
                  <a:pt x="2407" y="9657"/>
                </a:cubicBezTo>
                <a:cubicBezTo>
                  <a:pt x="2407" y="9657"/>
                  <a:pt x="2416" y="9672"/>
                  <a:pt x="2416" y="9688"/>
                </a:cubicBezTo>
                <a:cubicBezTo>
                  <a:pt x="2425" y="9734"/>
                  <a:pt x="2444" y="9796"/>
                  <a:pt x="2453" y="9843"/>
                </a:cubicBezTo>
                <a:cubicBezTo>
                  <a:pt x="2462" y="9859"/>
                  <a:pt x="2462" y="9890"/>
                  <a:pt x="2462" y="9921"/>
                </a:cubicBezTo>
                <a:cubicBezTo>
                  <a:pt x="2462" y="9952"/>
                  <a:pt x="2471" y="9967"/>
                  <a:pt x="2480" y="9967"/>
                </a:cubicBezTo>
                <a:cubicBezTo>
                  <a:pt x="2526" y="9983"/>
                  <a:pt x="2563" y="10030"/>
                  <a:pt x="2599" y="10076"/>
                </a:cubicBezTo>
                <a:cubicBezTo>
                  <a:pt x="2636" y="10107"/>
                  <a:pt x="2654" y="10154"/>
                  <a:pt x="2654" y="10216"/>
                </a:cubicBezTo>
                <a:cubicBezTo>
                  <a:pt x="2654" y="10263"/>
                  <a:pt x="2663" y="10309"/>
                  <a:pt x="2673" y="10356"/>
                </a:cubicBezTo>
                <a:cubicBezTo>
                  <a:pt x="2682" y="10449"/>
                  <a:pt x="2709" y="10527"/>
                  <a:pt x="2718" y="10605"/>
                </a:cubicBezTo>
                <a:cubicBezTo>
                  <a:pt x="2718" y="10636"/>
                  <a:pt x="2727" y="10651"/>
                  <a:pt x="2737" y="10682"/>
                </a:cubicBezTo>
                <a:cubicBezTo>
                  <a:pt x="2764" y="10713"/>
                  <a:pt x="2782" y="10760"/>
                  <a:pt x="2801" y="10807"/>
                </a:cubicBezTo>
                <a:cubicBezTo>
                  <a:pt x="2810" y="10838"/>
                  <a:pt x="2801" y="10853"/>
                  <a:pt x="2792" y="10884"/>
                </a:cubicBezTo>
                <a:cubicBezTo>
                  <a:pt x="2792" y="10900"/>
                  <a:pt x="2782" y="10900"/>
                  <a:pt x="2764" y="10900"/>
                </a:cubicBezTo>
                <a:cubicBezTo>
                  <a:pt x="2764" y="10900"/>
                  <a:pt x="2764" y="10900"/>
                  <a:pt x="2764" y="10900"/>
                </a:cubicBezTo>
                <a:cubicBezTo>
                  <a:pt x="2755" y="10915"/>
                  <a:pt x="2746" y="10931"/>
                  <a:pt x="2755" y="10946"/>
                </a:cubicBezTo>
                <a:cubicBezTo>
                  <a:pt x="2764" y="10977"/>
                  <a:pt x="2782" y="11009"/>
                  <a:pt x="2810" y="11040"/>
                </a:cubicBezTo>
                <a:cubicBezTo>
                  <a:pt x="2837" y="11055"/>
                  <a:pt x="2865" y="11102"/>
                  <a:pt x="2883" y="11148"/>
                </a:cubicBezTo>
                <a:cubicBezTo>
                  <a:pt x="2901" y="11164"/>
                  <a:pt x="2901" y="11179"/>
                  <a:pt x="2901" y="11211"/>
                </a:cubicBezTo>
                <a:cubicBezTo>
                  <a:pt x="2901" y="11226"/>
                  <a:pt x="2901" y="11242"/>
                  <a:pt x="2901" y="11273"/>
                </a:cubicBezTo>
                <a:cubicBezTo>
                  <a:pt x="2892" y="11304"/>
                  <a:pt x="2901" y="11319"/>
                  <a:pt x="2911" y="11350"/>
                </a:cubicBezTo>
                <a:cubicBezTo>
                  <a:pt x="2947" y="11413"/>
                  <a:pt x="3002" y="11459"/>
                  <a:pt x="3020" y="11552"/>
                </a:cubicBezTo>
                <a:cubicBezTo>
                  <a:pt x="3029" y="11568"/>
                  <a:pt x="3039" y="11568"/>
                  <a:pt x="3048" y="11552"/>
                </a:cubicBezTo>
                <a:cubicBezTo>
                  <a:pt x="3066" y="11537"/>
                  <a:pt x="3066" y="11521"/>
                  <a:pt x="3066" y="11490"/>
                </a:cubicBezTo>
                <a:cubicBezTo>
                  <a:pt x="3057" y="11459"/>
                  <a:pt x="3048" y="11444"/>
                  <a:pt x="3039" y="11413"/>
                </a:cubicBezTo>
                <a:cubicBezTo>
                  <a:pt x="3029" y="11397"/>
                  <a:pt x="2993" y="11304"/>
                  <a:pt x="2993" y="11273"/>
                </a:cubicBezTo>
                <a:cubicBezTo>
                  <a:pt x="2984" y="11257"/>
                  <a:pt x="2984" y="11226"/>
                  <a:pt x="2975" y="11211"/>
                </a:cubicBezTo>
                <a:cubicBezTo>
                  <a:pt x="2975" y="11179"/>
                  <a:pt x="2975" y="11133"/>
                  <a:pt x="2965" y="11102"/>
                </a:cubicBezTo>
                <a:cubicBezTo>
                  <a:pt x="2965" y="11055"/>
                  <a:pt x="2938" y="11040"/>
                  <a:pt x="2929" y="10993"/>
                </a:cubicBezTo>
                <a:cubicBezTo>
                  <a:pt x="2920" y="10946"/>
                  <a:pt x="2901" y="10884"/>
                  <a:pt x="2883" y="10822"/>
                </a:cubicBezTo>
                <a:cubicBezTo>
                  <a:pt x="2865" y="10775"/>
                  <a:pt x="2846" y="10713"/>
                  <a:pt x="2819" y="10651"/>
                </a:cubicBezTo>
                <a:cubicBezTo>
                  <a:pt x="2819" y="10651"/>
                  <a:pt x="2810" y="10636"/>
                  <a:pt x="2810" y="10620"/>
                </a:cubicBezTo>
                <a:cubicBezTo>
                  <a:pt x="2810" y="10558"/>
                  <a:pt x="2801" y="10480"/>
                  <a:pt x="2810" y="10418"/>
                </a:cubicBezTo>
                <a:cubicBezTo>
                  <a:pt x="2810" y="10403"/>
                  <a:pt x="2819" y="10403"/>
                  <a:pt x="2819" y="10403"/>
                </a:cubicBezTo>
                <a:cubicBezTo>
                  <a:pt x="2837" y="10418"/>
                  <a:pt x="2856" y="10434"/>
                  <a:pt x="2865" y="10434"/>
                </a:cubicBezTo>
                <a:cubicBezTo>
                  <a:pt x="2883" y="10449"/>
                  <a:pt x="2892" y="10465"/>
                  <a:pt x="2892" y="10496"/>
                </a:cubicBezTo>
                <a:cubicBezTo>
                  <a:pt x="2901" y="10558"/>
                  <a:pt x="2901" y="10620"/>
                  <a:pt x="2920" y="10667"/>
                </a:cubicBezTo>
                <a:cubicBezTo>
                  <a:pt x="2938" y="10760"/>
                  <a:pt x="2965" y="10838"/>
                  <a:pt x="2993" y="10900"/>
                </a:cubicBezTo>
                <a:cubicBezTo>
                  <a:pt x="3002" y="10915"/>
                  <a:pt x="3011" y="10931"/>
                  <a:pt x="3011" y="10946"/>
                </a:cubicBezTo>
                <a:cubicBezTo>
                  <a:pt x="3020" y="10993"/>
                  <a:pt x="3039" y="11024"/>
                  <a:pt x="3057" y="11040"/>
                </a:cubicBezTo>
                <a:cubicBezTo>
                  <a:pt x="3066" y="11055"/>
                  <a:pt x="3084" y="11071"/>
                  <a:pt x="3094" y="11102"/>
                </a:cubicBezTo>
                <a:cubicBezTo>
                  <a:pt x="3103" y="11102"/>
                  <a:pt x="3103" y="11117"/>
                  <a:pt x="3094" y="11133"/>
                </a:cubicBezTo>
                <a:cubicBezTo>
                  <a:pt x="3094" y="11148"/>
                  <a:pt x="3094" y="11148"/>
                  <a:pt x="3084" y="11164"/>
                </a:cubicBezTo>
                <a:cubicBezTo>
                  <a:pt x="3075" y="11179"/>
                  <a:pt x="3084" y="11211"/>
                  <a:pt x="3094" y="11226"/>
                </a:cubicBezTo>
                <a:cubicBezTo>
                  <a:pt x="3103" y="11242"/>
                  <a:pt x="3121" y="11257"/>
                  <a:pt x="3139" y="11273"/>
                </a:cubicBezTo>
                <a:cubicBezTo>
                  <a:pt x="3158" y="11288"/>
                  <a:pt x="3167" y="11304"/>
                  <a:pt x="3167" y="11350"/>
                </a:cubicBezTo>
                <a:cubicBezTo>
                  <a:pt x="3167" y="11366"/>
                  <a:pt x="3176" y="11382"/>
                  <a:pt x="3185" y="11382"/>
                </a:cubicBezTo>
                <a:cubicBezTo>
                  <a:pt x="3267" y="11537"/>
                  <a:pt x="3295" y="11599"/>
                  <a:pt x="3313" y="11770"/>
                </a:cubicBezTo>
                <a:cubicBezTo>
                  <a:pt x="3313" y="11786"/>
                  <a:pt x="3313" y="11801"/>
                  <a:pt x="3313" y="11817"/>
                </a:cubicBezTo>
                <a:cubicBezTo>
                  <a:pt x="3313" y="11832"/>
                  <a:pt x="3304" y="11848"/>
                  <a:pt x="3304" y="11863"/>
                </a:cubicBezTo>
                <a:cubicBezTo>
                  <a:pt x="3286" y="11910"/>
                  <a:pt x="3295" y="11941"/>
                  <a:pt x="3304" y="11988"/>
                </a:cubicBezTo>
                <a:cubicBezTo>
                  <a:pt x="3313" y="12019"/>
                  <a:pt x="3332" y="12050"/>
                  <a:pt x="3359" y="12065"/>
                </a:cubicBezTo>
                <a:cubicBezTo>
                  <a:pt x="3377" y="12081"/>
                  <a:pt x="3396" y="12096"/>
                  <a:pt x="3414" y="12143"/>
                </a:cubicBezTo>
                <a:cubicBezTo>
                  <a:pt x="3423" y="12174"/>
                  <a:pt x="3451" y="12190"/>
                  <a:pt x="3469" y="12205"/>
                </a:cubicBezTo>
                <a:cubicBezTo>
                  <a:pt x="3478" y="12205"/>
                  <a:pt x="3496" y="12205"/>
                  <a:pt x="3505" y="12205"/>
                </a:cubicBezTo>
                <a:cubicBezTo>
                  <a:pt x="3515" y="12221"/>
                  <a:pt x="3524" y="12221"/>
                  <a:pt x="3533" y="12236"/>
                </a:cubicBezTo>
                <a:cubicBezTo>
                  <a:pt x="3569" y="12283"/>
                  <a:pt x="3606" y="12329"/>
                  <a:pt x="3652" y="12345"/>
                </a:cubicBezTo>
                <a:cubicBezTo>
                  <a:pt x="3670" y="12360"/>
                  <a:pt x="3698" y="12376"/>
                  <a:pt x="3716" y="12392"/>
                </a:cubicBezTo>
                <a:cubicBezTo>
                  <a:pt x="3734" y="12423"/>
                  <a:pt x="3762" y="12438"/>
                  <a:pt x="3789" y="12438"/>
                </a:cubicBezTo>
                <a:cubicBezTo>
                  <a:pt x="3881" y="12485"/>
                  <a:pt x="3881" y="12485"/>
                  <a:pt x="3963" y="12438"/>
                </a:cubicBezTo>
                <a:cubicBezTo>
                  <a:pt x="3991" y="12423"/>
                  <a:pt x="4018" y="12423"/>
                  <a:pt x="4036" y="12454"/>
                </a:cubicBezTo>
                <a:cubicBezTo>
                  <a:pt x="4073" y="12516"/>
                  <a:pt x="4119" y="12563"/>
                  <a:pt x="4155" y="12640"/>
                </a:cubicBezTo>
                <a:cubicBezTo>
                  <a:pt x="4174" y="12671"/>
                  <a:pt x="4192" y="12702"/>
                  <a:pt x="4219" y="12702"/>
                </a:cubicBezTo>
                <a:cubicBezTo>
                  <a:pt x="4256" y="12702"/>
                  <a:pt x="4283" y="12718"/>
                  <a:pt x="4320" y="12749"/>
                </a:cubicBezTo>
                <a:cubicBezTo>
                  <a:pt x="4357" y="12765"/>
                  <a:pt x="4393" y="12796"/>
                  <a:pt x="4439" y="12780"/>
                </a:cubicBezTo>
                <a:cubicBezTo>
                  <a:pt x="4448" y="12780"/>
                  <a:pt x="4448" y="12796"/>
                  <a:pt x="4457" y="12811"/>
                </a:cubicBezTo>
                <a:cubicBezTo>
                  <a:pt x="4466" y="12842"/>
                  <a:pt x="4485" y="12873"/>
                  <a:pt x="4494" y="12904"/>
                </a:cubicBezTo>
                <a:cubicBezTo>
                  <a:pt x="4512" y="12935"/>
                  <a:pt x="4531" y="12967"/>
                  <a:pt x="4549" y="13013"/>
                </a:cubicBezTo>
                <a:cubicBezTo>
                  <a:pt x="4558" y="13029"/>
                  <a:pt x="4567" y="13060"/>
                  <a:pt x="4558" y="13091"/>
                </a:cubicBezTo>
                <a:cubicBezTo>
                  <a:pt x="4549" y="13122"/>
                  <a:pt x="4567" y="13153"/>
                  <a:pt x="4585" y="13169"/>
                </a:cubicBezTo>
                <a:cubicBezTo>
                  <a:pt x="4604" y="13169"/>
                  <a:pt x="4613" y="13169"/>
                  <a:pt x="4622" y="13169"/>
                </a:cubicBezTo>
                <a:cubicBezTo>
                  <a:pt x="4631" y="13169"/>
                  <a:pt x="4640" y="13169"/>
                  <a:pt x="4640" y="13184"/>
                </a:cubicBezTo>
                <a:cubicBezTo>
                  <a:pt x="4659" y="13215"/>
                  <a:pt x="4686" y="13231"/>
                  <a:pt x="4686" y="13277"/>
                </a:cubicBezTo>
                <a:cubicBezTo>
                  <a:pt x="4695" y="13324"/>
                  <a:pt x="4714" y="13339"/>
                  <a:pt x="4741" y="13339"/>
                </a:cubicBezTo>
                <a:cubicBezTo>
                  <a:pt x="4750" y="13339"/>
                  <a:pt x="4759" y="13339"/>
                  <a:pt x="4768" y="13339"/>
                </a:cubicBezTo>
                <a:cubicBezTo>
                  <a:pt x="4787" y="13324"/>
                  <a:pt x="4814" y="13339"/>
                  <a:pt x="4833" y="13371"/>
                </a:cubicBezTo>
                <a:cubicBezTo>
                  <a:pt x="4842" y="13402"/>
                  <a:pt x="4869" y="13417"/>
                  <a:pt x="4878" y="13433"/>
                </a:cubicBezTo>
                <a:cubicBezTo>
                  <a:pt x="4897" y="13464"/>
                  <a:pt x="4906" y="13464"/>
                  <a:pt x="4933" y="13433"/>
                </a:cubicBezTo>
                <a:cubicBezTo>
                  <a:pt x="4942" y="13417"/>
                  <a:pt x="4942" y="13402"/>
                  <a:pt x="4933" y="13386"/>
                </a:cubicBezTo>
                <a:cubicBezTo>
                  <a:pt x="4933" y="13371"/>
                  <a:pt x="4933" y="13355"/>
                  <a:pt x="4933" y="13339"/>
                </a:cubicBezTo>
                <a:cubicBezTo>
                  <a:pt x="4961" y="13324"/>
                  <a:pt x="4970" y="13293"/>
                  <a:pt x="4988" y="13262"/>
                </a:cubicBezTo>
                <a:cubicBezTo>
                  <a:pt x="4988" y="13246"/>
                  <a:pt x="4997" y="13246"/>
                  <a:pt x="5006" y="13262"/>
                </a:cubicBezTo>
                <a:cubicBezTo>
                  <a:pt x="5034" y="13277"/>
                  <a:pt x="5043" y="13308"/>
                  <a:pt x="5052" y="13339"/>
                </a:cubicBezTo>
                <a:cubicBezTo>
                  <a:pt x="5052" y="13386"/>
                  <a:pt x="5052" y="13402"/>
                  <a:pt x="5071" y="13433"/>
                </a:cubicBezTo>
                <a:cubicBezTo>
                  <a:pt x="5080" y="13464"/>
                  <a:pt x="5089" y="13510"/>
                  <a:pt x="5107" y="13542"/>
                </a:cubicBezTo>
                <a:cubicBezTo>
                  <a:pt x="5107" y="13542"/>
                  <a:pt x="5107" y="13557"/>
                  <a:pt x="5107" y="13573"/>
                </a:cubicBezTo>
                <a:cubicBezTo>
                  <a:pt x="5107" y="13635"/>
                  <a:pt x="5107" y="13697"/>
                  <a:pt x="5107" y="13759"/>
                </a:cubicBezTo>
                <a:cubicBezTo>
                  <a:pt x="5107" y="13790"/>
                  <a:pt x="5107" y="13821"/>
                  <a:pt x="5116" y="13837"/>
                </a:cubicBezTo>
                <a:cubicBezTo>
                  <a:pt x="5125" y="13852"/>
                  <a:pt x="5125" y="13868"/>
                  <a:pt x="5116" y="13883"/>
                </a:cubicBezTo>
                <a:cubicBezTo>
                  <a:pt x="5098" y="13914"/>
                  <a:pt x="5089" y="13961"/>
                  <a:pt x="5061" y="13992"/>
                </a:cubicBezTo>
                <a:cubicBezTo>
                  <a:pt x="5025" y="14008"/>
                  <a:pt x="5016" y="14039"/>
                  <a:pt x="5006" y="14101"/>
                </a:cubicBezTo>
                <a:cubicBezTo>
                  <a:pt x="4997" y="14116"/>
                  <a:pt x="4988" y="14148"/>
                  <a:pt x="4979" y="14163"/>
                </a:cubicBezTo>
                <a:cubicBezTo>
                  <a:pt x="4961" y="14163"/>
                  <a:pt x="4942" y="14179"/>
                  <a:pt x="4933" y="14194"/>
                </a:cubicBezTo>
                <a:cubicBezTo>
                  <a:pt x="4933" y="14194"/>
                  <a:pt x="4924" y="14210"/>
                  <a:pt x="4924" y="14225"/>
                </a:cubicBezTo>
                <a:cubicBezTo>
                  <a:pt x="4906" y="14334"/>
                  <a:pt x="4906" y="14334"/>
                  <a:pt x="4887" y="14412"/>
                </a:cubicBezTo>
                <a:cubicBezTo>
                  <a:pt x="4878" y="14412"/>
                  <a:pt x="4878" y="14427"/>
                  <a:pt x="4878" y="14427"/>
                </a:cubicBezTo>
                <a:cubicBezTo>
                  <a:pt x="4878" y="14474"/>
                  <a:pt x="4869" y="14520"/>
                  <a:pt x="4878" y="14567"/>
                </a:cubicBezTo>
                <a:cubicBezTo>
                  <a:pt x="4878" y="14598"/>
                  <a:pt x="4897" y="14614"/>
                  <a:pt x="4915" y="14629"/>
                </a:cubicBezTo>
                <a:cubicBezTo>
                  <a:pt x="4915" y="14629"/>
                  <a:pt x="4924" y="14629"/>
                  <a:pt x="4924" y="14629"/>
                </a:cubicBezTo>
                <a:cubicBezTo>
                  <a:pt x="4924" y="14614"/>
                  <a:pt x="4933" y="14614"/>
                  <a:pt x="4933" y="14598"/>
                </a:cubicBezTo>
                <a:cubicBezTo>
                  <a:pt x="4933" y="14614"/>
                  <a:pt x="4933" y="14614"/>
                  <a:pt x="4933" y="14629"/>
                </a:cubicBezTo>
                <a:cubicBezTo>
                  <a:pt x="4933" y="14645"/>
                  <a:pt x="4933" y="14676"/>
                  <a:pt x="4924" y="14691"/>
                </a:cubicBezTo>
                <a:cubicBezTo>
                  <a:pt x="4906" y="14707"/>
                  <a:pt x="4887" y="14723"/>
                  <a:pt x="4878" y="14738"/>
                </a:cubicBezTo>
                <a:cubicBezTo>
                  <a:pt x="4851" y="14769"/>
                  <a:pt x="4842" y="14816"/>
                  <a:pt x="4851" y="14862"/>
                </a:cubicBezTo>
                <a:cubicBezTo>
                  <a:pt x="4851" y="14878"/>
                  <a:pt x="4860" y="14909"/>
                  <a:pt x="4860" y="14925"/>
                </a:cubicBezTo>
                <a:cubicBezTo>
                  <a:pt x="4860" y="14940"/>
                  <a:pt x="4860" y="14956"/>
                  <a:pt x="4860" y="14971"/>
                </a:cubicBezTo>
                <a:cubicBezTo>
                  <a:pt x="4851" y="14987"/>
                  <a:pt x="4860" y="15018"/>
                  <a:pt x="4869" y="15018"/>
                </a:cubicBezTo>
                <a:cubicBezTo>
                  <a:pt x="4887" y="15033"/>
                  <a:pt x="4906" y="15049"/>
                  <a:pt x="4915" y="15064"/>
                </a:cubicBezTo>
                <a:cubicBezTo>
                  <a:pt x="4933" y="15080"/>
                  <a:pt x="4952" y="15111"/>
                  <a:pt x="4961" y="15142"/>
                </a:cubicBezTo>
                <a:cubicBezTo>
                  <a:pt x="4970" y="15173"/>
                  <a:pt x="4979" y="15204"/>
                  <a:pt x="4997" y="15220"/>
                </a:cubicBezTo>
                <a:cubicBezTo>
                  <a:pt x="5006" y="15235"/>
                  <a:pt x="5006" y="15251"/>
                  <a:pt x="5016" y="15266"/>
                </a:cubicBezTo>
                <a:cubicBezTo>
                  <a:pt x="5025" y="15329"/>
                  <a:pt x="5043" y="15375"/>
                  <a:pt x="5052" y="15422"/>
                </a:cubicBezTo>
                <a:cubicBezTo>
                  <a:pt x="5071" y="15499"/>
                  <a:pt x="5098" y="15562"/>
                  <a:pt x="5116" y="15624"/>
                </a:cubicBezTo>
                <a:cubicBezTo>
                  <a:pt x="5144" y="15686"/>
                  <a:pt x="5171" y="15764"/>
                  <a:pt x="5199" y="15841"/>
                </a:cubicBezTo>
                <a:cubicBezTo>
                  <a:pt x="5199" y="15841"/>
                  <a:pt x="5199" y="15857"/>
                  <a:pt x="5199" y="15872"/>
                </a:cubicBezTo>
                <a:cubicBezTo>
                  <a:pt x="5199" y="15919"/>
                  <a:pt x="5208" y="15935"/>
                  <a:pt x="5226" y="15966"/>
                </a:cubicBezTo>
                <a:cubicBezTo>
                  <a:pt x="5272" y="16059"/>
                  <a:pt x="5327" y="16106"/>
                  <a:pt x="5382" y="16168"/>
                </a:cubicBezTo>
                <a:cubicBezTo>
                  <a:pt x="5391" y="16183"/>
                  <a:pt x="5409" y="16183"/>
                  <a:pt x="5418" y="16199"/>
                </a:cubicBezTo>
                <a:cubicBezTo>
                  <a:pt x="5446" y="16214"/>
                  <a:pt x="5482" y="16245"/>
                  <a:pt x="5501" y="16276"/>
                </a:cubicBezTo>
                <a:cubicBezTo>
                  <a:pt x="5528" y="16339"/>
                  <a:pt x="5565" y="16385"/>
                  <a:pt x="5592" y="16432"/>
                </a:cubicBezTo>
                <a:cubicBezTo>
                  <a:pt x="5601" y="16432"/>
                  <a:pt x="5611" y="16463"/>
                  <a:pt x="5611" y="16478"/>
                </a:cubicBezTo>
                <a:cubicBezTo>
                  <a:pt x="5611" y="16494"/>
                  <a:pt x="5611" y="16525"/>
                  <a:pt x="5611" y="16541"/>
                </a:cubicBezTo>
                <a:cubicBezTo>
                  <a:pt x="5620" y="16587"/>
                  <a:pt x="5629" y="16634"/>
                  <a:pt x="5620" y="16680"/>
                </a:cubicBezTo>
                <a:cubicBezTo>
                  <a:pt x="5611" y="16696"/>
                  <a:pt x="5620" y="16712"/>
                  <a:pt x="5620" y="16727"/>
                </a:cubicBezTo>
                <a:cubicBezTo>
                  <a:pt x="5638" y="16820"/>
                  <a:pt x="5629" y="16914"/>
                  <a:pt x="5620" y="16991"/>
                </a:cubicBezTo>
                <a:cubicBezTo>
                  <a:pt x="5620" y="17007"/>
                  <a:pt x="5620" y="17022"/>
                  <a:pt x="5620" y="17038"/>
                </a:cubicBezTo>
                <a:cubicBezTo>
                  <a:pt x="5638" y="17162"/>
                  <a:pt x="5629" y="17302"/>
                  <a:pt x="5629" y="17442"/>
                </a:cubicBezTo>
                <a:cubicBezTo>
                  <a:pt x="5629" y="17473"/>
                  <a:pt x="5629" y="17520"/>
                  <a:pt x="5620" y="17551"/>
                </a:cubicBezTo>
                <a:cubicBezTo>
                  <a:pt x="5620" y="17597"/>
                  <a:pt x="5611" y="17644"/>
                  <a:pt x="5601" y="17675"/>
                </a:cubicBezTo>
                <a:cubicBezTo>
                  <a:pt x="5601" y="17706"/>
                  <a:pt x="5601" y="17737"/>
                  <a:pt x="5611" y="17753"/>
                </a:cubicBezTo>
                <a:cubicBezTo>
                  <a:pt x="5611" y="17799"/>
                  <a:pt x="5611" y="17846"/>
                  <a:pt x="5601" y="17877"/>
                </a:cubicBezTo>
                <a:cubicBezTo>
                  <a:pt x="5592" y="17924"/>
                  <a:pt x="5592" y="17955"/>
                  <a:pt x="5601" y="18001"/>
                </a:cubicBezTo>
                <a:cubicBezTo>
                  <a:pt x="5620" y="18048"/>
                  <a:pt x="5611" y="18110"/>
                  <a:pt x="5620" y="18157"/>
                </a:cubicBezTo>
                <a:cubicBezTo>
                  <a:pt x="5629" y="18188"/>
                  <a:pt x="5620" y="18219"/>
                  <a:pt x="5620" y="18234"/>
                </a:cubicBezTo>
                <a:cubicBezTo>
                  <a:pt x="5620" y="18266"/>
                  <a:pt x="5620" y="18281"/>
                  <a:pt x="5629" y="18312"/>
                </a:cubicBezTo>
                <a:cubicBezTo>
                  <a:pt x="5629" y="18328"/>
                  <a:pt x="5629" y="18343"/>
                  <a:pt x="5629" y="18374"/>
                </a:cubicBezTo>
                <a:cubicBezTo>
                  <a:pt x="5620" y="18405"/>
                  <a:pt x="5611" y="18436"/>
                  <a:pt x="5611" y="18468"/>
                </a:cubicBezTo>
                <a:cubicBezTo>
                  <a:pt x="5592" y="18561"/>
                  <a:pt x="5583" y="18670"/>
                  <a:pt x="5565" y="18763"/>
                </a:cubicBezTo>
                <a:cubicBezTo>
                  <a:pt x="5565" y="18794"/>
                  <a:pt x="5565" y="18809"/>
                  <a:pt x="5556" y="18809"/>
                </a:cubicBezTo>
                <a:cubicBezTo>
                  <a:pt x="5537" y="18840"/>
                  <a:pt x="5537" y="18872"/>
                  <a:pt x="5546" y="18903"/>
                </a:cubicBezTo>
                <a:cubicBezTo>
                  <a:pt x="5565" y="18949"/>
                  <a:pt x="5565" y="19011"/>
                  <a:pt x="5583" y="19058"/>
                </a:cubicBezTo>
                <a:cubicBezTo>
                  <a:pt x="5601" y="19089"/>
                  <a:pt x="5601" y="19136"/>
                  <a:pt x="5583" y="19182"/>
                </a:cubicBezTo>
                <a:cubicBezTo>
                  <a:pt x="5574" y="19213"/>
                  <a:pt x="5574" y="19229"/>
                  <a:pt x="5574" y="19260"/>
                </a:cubicBezTo>
                <a:cubicBezTo>
                  <a:pt x="5574" y="19291"/>
                  <a:pt x="5574" y="19307"/>
                  <a:pt x="5574" y="19338"/>
                </a:cubicBezTo>
                <a:cubicBezTo>
                  <a:pt x="5574" y="19369"/>
                  <a:pt x="5583" y="19400"/>
                  <a:pt x="5592" y="19431"/>
                </a:cubicBezTo>
                <a:cubicBezTo>
                  <a:pt x="5601" y="19447"/>
                  <a:pt x="5611" y="19462"/>
                  <a:pt x="5611" y="19478"/>
                </a:cubicBezTo>
                <a:cubicBezTo>
                  <a:pt x="5583" y="19462"/>
                  <a:pt x="5583" y="19478"/>
                  <a:pt x="5574" y="19509"/>
                </a:cubicBezTo>
                <a:cubicBezTo>
                  <a:pt x="5574" y="19524"/>
                  <a:pt x="5574" y="19540"/>
                  <a:pt x="5574" y="19555"/>
                </a:cubicBezTo>
                <a:cubicBezTo>
                  <a:pt x="5574" y="19602"/>
                  <a:pt x="5583" y="19633"/>
                  <a:pt x="5583" y="19680"/>
                </a:cubicBezTo>
                <a:cubicBezTo>
                  <a:pt x="5583" y="19695"/>
                  <a:pt x="5601" y="19711"/>
                  <a:pt x="5611" y="19695"/>
                </a:cubicBezTo>
                <a:cubicBezTo>
                  <a:pt x="5620" y="19680"/>
                  <a:pt x="5629" y="19664"/>
                  <a:pt x="5629" y="19633"/>
                </a:cubicBezTo>
                <a:cubicBezTo>
                  <a:pt x="5629" y="19602"/>
                  <a:pt x="5629" y="19571"/>
                  <a:pt x="5629" y="19540"/>
                </a:cubicBezTo>
                <a:cubicBezTo>
                  <a:pt x="5629" y="19524"/>
                  <a:pt x="5629" y="19493"/>
                  <a:pt x="5620" y="19478"/>
                </a:cubicBezTo>
                <a:cubicBezTo>
                  <a:pt x="5629" y="19478"/>
                  <a:pt x="5638" y="19478"/>
                  <a:pt x="5656" y="19462"/>
                </a:cubicBezTo>
                <a:cubicBezTo>
                  <a:pt x="5665" y="19447"/>
                  <a:pt x="5665" y="19462"/>
                  <a:pt x="5665" y="19478"/>
                </a:cubicBezTo>
                <a:cubicBezTo>
                  <a:pt x="5665" y="19493"/>
                  <a:pt x="5675" y="19509"/>
                  <a:pt x="5675" y="19509"/>
                </a:cubicBezTo>
                <a:cubicBezTo>
                  <a:pt x="5675" y="19571"/>
                  <a:pt x="5665" y="19633"/>
                  <a:pt x="5665" y="19695"/>
                </a:cubicBezTo>
                <a:cubicBezTo>
                  <a:pt x="5665" y="19742"/>
                  <a:pt x="5665" y="19804"/>
                  <a:pt x="5656" y="19866"/>
                </a:cubicBezTo>
                <a:cubicBezTo>
                  <a:pt x="5656" y="19882"/>
                  <a:pt x="5656" y="19897"/>
                  <a:pt x="5665" y="19913"/>
                </a:cubicBezTo>
                <a:cubicBezTo>
                  <a:pt x="5684" y="19959"/>
                  <a:pt x="5675" y="20022"/>
                  <a:pt x="5656" y="20068"/>
                </a:cubicBezTo>
                <a:cubicBezTo>
                  <a:pt x="5656" y="20084"/>
                  <a:pt x="5656" y="20084"/>
                  <a:pt x="5647" y="20068"/>
                </a:cubicBezTo>
                <a:cubicBezTo>
                  <a:pt x="5647" y="20068"/>
                  <a:pt x="5638" y="20068"/>
                  <a:pt x="5638" y="20068"/>
                </a:cubicBezTo>
                <a:cubicBezTo>
                  <a:pt x="5638" y="20053"/>
                  <a:pt x="5638" y="20037"/>
                  <a:pt x="5629" y="20022"/>
                </a:cubicBezTo>
                <a:cubicBezTo>
                  <a:pt x="5611" y="20022"/>
                  <a:pt x="5592" y="20037"/>
                  <a:pt x="5583" y="20068"/>
                </a:cubicBezTo>
                <a:cubicBezTo>
                  <a:pt x="5583" y="20115"/>
                  <a:pt x="5565" y="20161"/>
                  <a:pt x="5556" y="20192"/>
                </a:cubicBezTo>
                <a:cubicBezTo>
                  <a:pt x="5556" y="20208"/>
                  <a:pt x="5556" y="20208"/>
                  <a:pt x="5556" y="20224"/>
                </a:cubicBezTo>
                <a:cubicBezTo>
                  <a:pt x="5565" y="20224"/>
                  <a:pt x="5565" y="20224"/>
                  <a:pt x="5574" y="20224"/>
                </a:cubicBezTo>
                <a:cubicBezTo>
                  <a:pt x="5583" y="20224"/>
                  <a:pt x="5583" y="20208"/>
                  <a:pt x="5592" y="20208"/>
                </a:cubicBezTo>
                <a:cubicBezTo>
                  <a:pt x="5611" y="20208"/>
                  <a:pt x="5620" y="20208"/>
                  <a:pt x="5638" y="20224"/>
                </a:cubicBezTo>
                <a:cubicBezTo>
                  <a:pt x="5647" y="20224"/>
                  <a:pt x="5656" y="20255"/>
                  <a:pt x="5647" y="20270"/>
                </a:cubicBezTo>
                <a:cubicBezTo>
                  <a:pt x="5647" y="20301"/>
                  <a:pt x="5638" y="20332"/>
                  <a:pt x="5647" y="20363"/>
                </a:cubicBezTo>
                <a:cubicBezTo>
                  <a:pt x="5647" y="20363"/>
                  <a:pt x="5647" y="20363"/>
                  <a:pt x="5647" y="20363"/>
                </a:cubicBezTo>
                <a:cubicBezTo>
                  <a:pt x="5647" y="20363"/>
                  <a:pt x="5647" y="20363"/>
                  <a:pt x="5647" y="20379"/>
                </a:cubicBezTo>
                <a:cubicBezTo>
                  <a:pt x="5647" y="20379"/>
                  <a:pt x="5656" y="20379"/>
                  <a:pt x="5647" y="20379"/>
                </a:cubicBezTo>
                <a:cubicBezTo>
                  <a:pt x="5647" y="20379"/>
                  <a:pt x="5647" y="20379"/>
                  <a:pt x="5647" y="20379"/>
                </a:cubicBezTo>
                <a:cubicBezTo>
                  <a:pt x="5647" y="20379"/>
                  <a:pt x="5647" y="20379"/>
                  <a:pt x="5647" y="20363"/>
                </a:cubicBezTo>
                <a:cubicBezTo>
                  <a:pt x="5647" y="20363"/>
                  <a:pt x="5647" y="20363"/>
                  <a:pt x="5647" y="20363"/>
                </a:cubicBezTo>
                <a:cubicBezTo>
                  <a:pt x="5629" y="20379"/>
                  <a:pt x="5620" y="20379"/>
                  <a:pt x="5601" y="20394"/>
                </a:cubicBezTo>
                <a:cubicBezTo>
                  <a:pt x="5592" y="20410"/>
                  <a:pt x="5592" y="20426"/>
                  <a:pt x="5592" y="20441"/>
                </a:cubicBezTo>
                <a:cubicBezTo>
                  <a:pt x="5592" y="20457"/>
                  <a:pt x="5601" y="20472"/>
                  <a:pt x="5601" y="20488"/>
                </a:cubicBezTo>
                <a:cubicBezTo>
                  <a:pt x="5601" y="20503"/>
                  <a:pt x="5611" y="20519"/>
                  <a:pt x="5611" y="20519"/>
                </a:cubicBezTo>
                <a:cubicBezTo>
                  <a:pt x="5611" y="20534"/>
                  <a:pt x="5611" y="20565"/>
                  <a:pt x="5620" y="20581"/>
                </a:cubicBezTo>
                <a:cubicBezTo>
                  <a:pt x="5620" y="20581"/>
                  <a:pt x="5629" y="20581"/>
                  <a:pt x="5629" y="20581"/>
                </a:cubicBezTo>
                <a:cubicBezTo>
                  <a:pt x="5629" y="20581"/>
                  <a:pt x="5629" y="20581"/>
                  <a:pt x="5629" y="20581"/>
                </a:cubicBezTo>
                <a:cubicBezTo>
                  <a:pt x="5629" y="20581"/>
                  <a:pt x="5629" y="20581"/>
                  <a:pt x="5629" y="20581"/>
                </a:cubicBezTo>
                <a:cubicBezTo>
                  <a:pt x="5629" y="20596"/>
                  <a:pt x="5629" y="20596"/>
                  <a:pt x="5629" y="20596"/>
                </a:cubicBezTo>
                <a:cubicBezTo>
                  <a:pt x="5629" y="20596"/>
                  <a:pt x="5629" y="20596"/>
                  <a:pt x="5629" y="20581"/>
                </a:cubicBezTo>
                <a:cubicBezTo>
                  <a:pt x="5629" y="20596"/>
                  <a:pt x="5629" y="20612"/>
                  <a:pt x="5629" y="20628"/>
                </a:cubicBezTo>
                <a:cubicBezTo>
                  <a:pt x="5620" y="20659"/>
                  <a:pt x="5620" y="20659"/>
                  <a:pt x="5647" y="20690"/>
                </a:cubicBezTo>
                <a:cubicBezTo>
                  <a:pt x="5656" y="20690"/>
                  <a:pt x="5665" y="20705"/>
                  <a:pt x="5675" y="20721"/>
                </a:cubicBezTo>
                <a:cubicBezTo>
                  <a:pt x="5675" y="20721"/>
                  <a:pt x="5675" y="20721"/>
                  <a:pt x="5675" y="20721"/>
                </a:cubicBezTo>
                <a:cubicBezTo>
                  <a:pt x="5675" y="20721"/>
                  <a:pt x="5675" y="20721"/>
                  <a:pt x="5684" y="20721"/>
                </a:cubicBezTo>
                <a:cubicBezTo>
                  <a:pt x="5693" y="20752"/>
                  <a:pt x="5693" y="20752"/>
                  <a:pt x="5684" y="20783"/>
                </a:cubicBezTo>
                <a:cubicBezTo>
                  <a:pt x="5684" y="20783"/>
                  <a:pt x="5675" y="20783"/>
                  <a:pt x="5675" y="20783"/>
                </a:cubicBezTo>
                <a:cubicBezTo>
                  <a:pt x="5675" y="20783"/>
                  <a:pt x="5675" y="20783"/>
                  <a:pt x="5675" y="20783"/>
                </a:cubicBezTo>
                <a:cubicBezTo>
                  <a:pt x="5684" y="20783"/>
                  <a:pt x="5684" y="20783"/>
                  <a:pt x="5684" y="20783"/>
                </a:cubicBezTo>
                <a:cubicBezTo>
                  <a:pt x="5684" y="20814"/>
                  <a:pt x="5693" y="20861"/>
                  <a:pt x="5684" y="20907"/>
                </a:cubicBezTo>
                <a:cubicBezTo>
                  <a:pt x="5675" y="20923"/>
                  <a:pt x="5684" y="20938"/>
                  <a:pt x="5702" y="20938"/>
                </a:cubicBezTo>
                <a:cubicBezTo>
                  <a:pt x="5711" y="20938"/>
                  <a:pt x="5720" y="20938"/>
                  <a:pt x="5720" y="20907"/>
                </a:cubicBezTo>
                <a:cubicBezTo>
                  <a:pt x="5720" y="20876"/>
                  <a:pt x="5720" y="20845"/>
                  <a:pt x="5729" y="20814"/>
                </a:cubicBezTo>
                <a:cubicBezTo>
                  <a:pt x="5729" y="20814"/>
                  <a:pt x="5729" y="20814"/>
                  <a:pt x="5729" y="20814"/>
                </a:cubicBezTo>
                <a:cubicBezTo>
                  <a:pt x="5720" y="20798"/>
                  <a:pt x="5720" y="20798"/>
                  <a:pt x="5720" y="20798"/>
                </a:cubicBezTo>
                <a:cubicBezTo>
                  <a:pt x="5729" y="20798"/>
                  <a:pt x="5729" y="20798"/>
                  <a:pt x="5729" y="20798"/>
                </a:cubicBezTo>
                <a:cubicBezTo>
                  <a:pt x="5729" y="20814"/>
                  <a:pt x="5729" y="20814"/>
                  <a:pt x="5729" y="20814"/>
                </a:cubicBezTo>
                <a:cubicBezTo>
                  <a:pt x="5739" y="20830"/>
                  <a:pt x="5739" y="20845"/>
                  <a:pt x="5739" y="20861"/>
                </a:cubicBezTo>
                <a:cubicBezTo>
                  <a:pt x="5739" y="20876"/>
                  <a:pt x="5748" y="20892"/>
                  <a:pt x="5748" y="20907"/>
                </a:cubicBezTo>
                <a:cubicBezTo>
                  <a:pt x="5757" y="20923"/>
                  <a:pt x="5766" y="20938"/>
                  <a:pt x="5757" y="20954"/>
                </a:cubicBezTo>
                <a:cubicBezTo>
                  <a:pt x="5748" y="20969"/>
                  <a:pt x="5739" y="20985"/>
                  <a:pt x="5729" y="20985"/>
                </a:cubicBezTo>
                <a:cubicBezTo>
                  <a:pt x="5720" y="20985"/>
                  <a:pt x="5720" y="20985"/>
                  <a:pt x="5711" y="20985"/>
                </a:cubicBezTo>
                <a:cubicBezTo>
                  <a:pt x="5711" y="20985"/>
                  <a:pt x="5702" y="20985"/>
                  <a:pt x="5702" y="21000"/>
                </a:cubicBezTo>
                <a:cubicBezTo>
                  <a:pt x="5702" y="21000"/>
                  <a:pt x="5702" y="21016"/>
                  <a:pt x="5711" y="21016"/>
                </a:cubicBezTo>
                <a:cubicBezTo>
                  <a:pt x="5711" y="21016"/>
                  <a:pt x="5720" y="21032"/>
                  <a:pt x="5729" y="21032"/>
                </a:cubicBezTo>
                <a:cubicBezTo>
                  <a:pt x="5757" y="21032"/>
                  <a:pt x="5766" y="21063"/>
                  <a:pt x="5775" y="21094"/>
                </a:cubicBezTo>
                <a:cubicBezTo>
                  <a:pt x="5766" y="21125"/>
                  <a:pt x="5775" y="21140"/>
                  <a:pt x="5784" y="21156"/>
                </a:cubicBezTo>
                <a:cubicBezTo>
                  <a:pt x="5803" y="21171"/>
                  <a:pt x="5821" y="21187"/>
                  <a:pt x="5839" y="21218"/>
                </a:cubicBezTo>
                <a:cubicBezTo>
                  <a:pt x="5839" y="21218"/>
                  <a:pt x="5839" y="21218"/>
                  <a:pt x="5839" y="21218"/>
                </a:cubicBezTo>
                <a:cubicBezTo>
                  <a:pt x="5839" y="21218"/>
                  <a:pt x="5839" y="21218"/>
                  <a:pt x="5839" y="21218"/>
                </a:cubicBezTo>
                <a:cubicBezTo>
                  <a:pt x="5848" y="21218"/>
                  <a:pt x="5848" y="21234"/>
                  <a:pt x="5848" y="21234"/>
                </a:cubicBezTo>
                <a:cubicBezTo>
                  <a:pt x="5858" y="21234"/>
                  <a:pt x="5858" y="21234"/>
                  <a:pt x="5858" y="21234"/>
                </a:cubicBezTo>
                <a:cubicBezTo>
                  <a:pt x="5858" y="21249"/>
                  <a:pt x="5858" y="21249"/>
                  <a:pt x="5858" y="21249"/>
                </a:cubicBezTo>
                <a:cubicBezTo>
                  <a:pt x="5858" y="21234"/>
                  <a:pt x="5858" y="21234"/>
                  <a:pt x="5858" y="21234"/>
                </a:cubicBezTo>
                <a:cubicBezTo>
                  <a:pt x="5858" y="21234"/>
                  <a:pt x="5848" y="21234"/>
                  <a:pt x="5848" y="21234"/>
                </a:cubicBezTo>
                <a:cubicBezTo>
                  <a:pt x="5848" y="21234"/>
                  <a:pt x="5839" y="21234"/>
                  <a:pt x="5839" y="21218"/>
                </a:cubicBezTo>
                <a:cubicBezTo>
                  <a:pt x="5839" y="21218"/>
                  <a:pt x="5839" y="21218"/>
                  <a:pt x="5839" y="21218"/>
                </a:cubicBezTo>
                <a:cubicBezTo>
                  <a:pt x="5839" y="21218"/>
                  <a:pt x="5839" y="21218"/>
                  <a:pt x="5839" y="21218"/>
                </a:cubicBezTo>
                <a:cubicBezTo>
                  <a:pt x="5812" y="21218"/>
                  <a:pt x="5794" y="21203"/>
                  <a:pt x="5775" y="21187"/>
                </a:cubicBezTo>
                <a:cubicBezTo>
                  <a:pt x="5766" y="21187"/>
                  <a:pt x="5766" y="21187"/>
                  <a:pt x="5757" y="21187"/>
                </a:cubicBezTo>
                <a:cubicBezTo>
                  <a:pt x="5757" y="21187"/>
                  <a:pt x="5748" y="21187"/>
                  <a:pt x="5748" y="21187"/>
                </a:cubicBezTo>
                <a:cubicBezTo>
                  <a:pt x="5748" y="21203"/>
                  <a:pt x="5757" y="21218"/>
                  <a:pt x="5757" y="21218"/>
                </a:cubicBezTo>
                <a:cubicBezTo>
                  <a:pt x="5784" y="21249"/>
                  <a:pt x="5821" y="21296"/>
                  <a:pt x="5848" y="21342"/>
                </a:cubicBezTo>
                <a:cubicBezTo>
                  <a:pt x="5858" y="21358"/>
                  <a:pt x="5876" y="21373"/>
                  <a:pt x="5885" y="21373"/>
                </a:cubicBezTo>
                <a:cubicBezTo>
                  <a:pt x="5894" y="21373"/>
                  <a:pt x="5913" y="21373"/>
                  <a:pt x="5922" y="21373"/>
                </a:cubicBezTo>
                <a:cubicBezTo>
                  <a:pt x="5922" y="21373"/>
                  <a:pt x="5922" y="21358"/>
                  <a:pt x="5931" y="21342"/>
                </a:cubicBezTo>
                <a:cubicBezTo>
                  <a:pt x="5931" y="21342"/>
                  <a:pt x="5931" y="21342"/>
                  <a:pt x="5931" y="21342"/>
                </a:cubicBezTo>
                <a:cubicBezTo>
                  <a:pt x="5940" y="21342"/>
                  <a:pt x="5940" y="21342"/>
                  <a:pt x="5940" y="21358"/>
                </a:cubicBezTo>
                <a:cubicBezTo>
                  <a:pt x="5940" y="21358"/>
                  <a:pt x="5940" y="21373"/>
                  <a:pt x="5940" y="21373"/>
                </a:cubicBezTo>
                <a:cubicBezTo>
                  <a:pt x="5940" y="21373"/>
                  <a:pt x="5949" y="21389"/>
                  <a:pt x="5949" y="21389"/>
                </a:cubicBezTo>
                <a:cubicBezTo>
                  <a:pt x="5967" y="21389"/>
                  <a:pt x="5977" y="21405"/>
                  <a:pt x="5977" y="21436"/>
                </a:cubicBezTo>
                <a:cubicBezTo>
                  <a:pt x="5977" y="21451"/>
                  <a:pt x="5977" y="21451"/>
                  <a:pt x="5986" y="21451"/>
                </a:cubicBezTo>
                <a:cubicBezTo>
                  <a:pt x="6004" y="21467"/>
                  <a:pt x="6013" y="21482"/>
                  <a:pt x="6022" y="21513"/>
                </a:cubicBezTo>
                <a:cubicBezTo>
                  <a:pt x="6022" y="21529"/>
                  <a:pt x="6041" y="21544"/>
                  <a:pt x="6050" y="21544"/>
                </a:cubicBezTo>
                <a:cubicBezTo>
                  <a:pt x="6059" y="21513"/>
                  <a:pt x="6059" y="21498"/>
                  <a:pt x="6077" y="21482"/>
                </a:cubicBezTo>
                <a:cubicBezTo>
                  <a:pt x="6086" y="21482"/>
                  <a:pt x="6086" y="21482"/>
                  <a:pt x="6086" y="21498"/>
                </a:cubicBezTo>
                <a:cubicBezTo>
                  <a:pt x="6096" y="21498"/>
                  <a:pt x="6096" y="21513"/>
                  <a:pt x="6096" y="21513"/>
                </a:cubicBezTo>
                <a:cubicBezTo>
                  <a:pt x="6086" y="21529"/>
                  <a:pt x="6086" y="21560"/>
                  <a:pt x="6096" y="21560"/>
                </a:cubicBezTo>
                <a:cubicBezTo>
                  <a:pt x="6105" y="21575"/>
                  <a:pt x="6114" y="21575"/>
                  <a:pt x="6123" y="21591"/>
                </a:cubicBezTo>
                <a:cubicBezTo>
                  <a:pt x="6132" y="21591"/>
                  <a:pt x="6141" y="21575"/>
                  <a:pt x="6151" y="21575"/>
                </a:cubicBezTo>
                <a:cubicBezTo>
                  <a:pt x="6160" y="21575"/>
                  <a:pt x="6169" y="21575"/>
                  <a:pt x="6178" y="21575"/>
                </a:cubicBezTo>
                <a:cubicBezTo>
                  <a:pt x="6196" y="21591"/>
                  <a:pt x="6196" y="21591"/>
                  <a:pt x="6196" y="21544"/>
                </a:cubicBezTo>
                <a:cubicBezTo>
                  <a:pt x="6196" y="21544"/>
                  <a:pt x="6187" y="21544"/>
                  <a:pt x="6187" y="21544"/>
                </a:cubicBezTo>
                <a:cubicBezTo>
                  <a:pt x="6187" y="21544"/>
                  <a:pt x="6187" y="21544"/>
                  <a:pt x="6187" y="21544"/>
                </a:cubicBezTo>
                <a:cubicBezTo>
                  <a:pt x="6187" y="21544"/>
                  <a:pt x="6187" y="21529"/>
                  <a:pt x="6187" y="21529"/>
                </a:cubicBezTo>
                <a:cubicBezTo>
                  <a:pt x="6187" y="21529"/>
                  <a:pt x="6187" y="21529"/>
                  <a:pt x="6187" y="21544"/>
                </a:cubicBezTo>
                <a:cubicBezTo>
                  <a:pt x="6187" y="21544"/>
                  <a:pt x="6196" y="21544"/>
                  <a:pt x="6196" y="21544"/>
                </a:cubicBezTo>
                <a:cubicBezTo>
                  <a:pt x="6196" y="21544"/>
                  <a:pt x="6196" y="21544"/>
                  <a:pt x="6196" y="21544"/>
                </a:cubicBezTo>
                <a:cubicBezTo>
                  <a:pt x="6205" y="21544"/>
                  <a:pt x="6224" y="21529"/>
                  <a:pt x="6233" y="21529"/>
                </a:cubicBezTo>
                <a:cubicBezTo>
                  <a:pt x="6251" y="21513"/>
                  <a:pt x="6251" y="21498"/>
                  <a:pt x="6251" y="21482"/>
                </a:cubicBezTo>
                <a:cubicBezTo>
                  <a:pt x="6260" y="21467"/>
                  <a:pt x="6260" y="21467"/>
                  <a:pt x="6269" y="21467"/>
                </a:cubicBezTo>
                <a:cubicBezTo>
                  <a:pt x="6279" y="21482"/>
                  <a:pt x="6288" y="21482"/>
                  <a:pt x="6297" y="21482"/>
                </a:cubicBezTo>
                <a:cubicBezTo>
                  <a:pt x="6315" y="21467"/>
                  <a:pt x="6334" y="21436"/>
                  <a:pt x="6352" y="21420"/>
                </a:cubicBezTo>
                <a:cubicBezTo>
                  <a:pt x="6352" y="21420"/>
                  <a:pt x="6352" y="21405"/>
                  <a:pt x="6343" y="21405"/>
                </a:cubicBezTo>
                <a:cubicBezTo>
                  <a:pt x="6343" y="21389"/>
                  <a:pt x="6324" y="21405"/>
                  <a:pt x="6315" y="21389"/>
                </a:cubicBezTo>
                <a:cubicBezTo>
                  <a:pt x="6288" y="21373"/>
                  <a:pt x="6251" y="21342"/>
                  <a:pt x="6215" y="21311"/>
                </a:cubicBezTo>
                <a:cubicBezTo>
                  <a:pt x="6215" y="21311"/>
                  <a:pt x="6205" y="21311"/>
                  <a:pt x="6205" y="21296"/>
                </a:cubicBezTo>
                <a:cubicBezTo>
                  <a:pt x="6187" y="21265"/>
                  <a:pt x="6169" y="21249"/>
                  <a:pt x="6151" y="21218"/>
                </a:cubicBezTo>
                <a:cubicBezTo>
                  <a:pt x="6141" y="21203"/>
                  <a:pt x="6141" y="21187"/>
                  <a:pt x="6141" y="21156"/>
                </a:cubicBezTo>
                <a:cubicBezTo>
                  <a:pt x="6132" y="21094"/>
                  <a:pt x="6114" y="21078"/>
                  <a:pt x="6077" y="21078"/>
                </a:cubicBezTo>
                <a:cubicBezTo>
                  <a:pt x="6068" y="21078"/>
                  <a:pt x="6059" y="21078"/>
                  <a:pt x="6050" y="21078"/>
                </a:cubicBezTo>
                <a:cubicBezTo>
                  <a:pt x="6050" y="21078"/>
                  <a:pt x="6050" y="21078"/>
                  <a:pt x="6050" y="21078"/>
                </a:cubicBezTo>
                <a:cubicBezTo>
                  <a:pt x="6050" y="21078"/>
                  <a:pt x="6050" y="21078"/>
                  <a:pt x="6050" y="21078"/>
                </a:cubicBezTo>
                <a:cubicBezTo>
                  <a:pt x="6041" y="21094"/>
                  <a:pt x="6041" y="21109"/>
                  <a:pt x="6041" y="21109"/>
                </a:cubicBezTo>
                <a:cubicBezTo>
                  <a:pt x="6013" y="21140"/>
                  <a:pt x="6013" y="21171"/>
                  <a:pt x="6013" y="21218"/>
                </a:cubicBezTo>
                <a:cubicBezTo>
                  <a:pt x="6013" y="21218"/>
                  <a:pt x="6013" y="21218"/>
                  <a:pt x="6013" y="21234"/>
                </a:cubicBezTo>
                <a:cubicBezTo>
                  <a:pt x="6013" y="21234"/>
                  <a:pt x="6004" y="21234"/>
                  <a:pt x="6004" y="21234"/>
                </a:cubicBezTo>
                <a:cubicBezTo>
                  <a:pt x="6004" y="21234"/>
                  <a:pt x="6004" y="21234"/>
                  <a:pt x="6004" y="21218"/>
                </a:cubicBezTo>
                <a:cubicBezTo>
                  <a:pt x="6004" y="21203"/>
                  <a:pt x="5995" y="21187"/>
                  <a:pt x="6004" y="21171"/>
                </a:cubicBezTo>
                <a:cubicBezTo>
                  <a:pt x="6004" y="21125"/>
                  <a:pt x="6022" y="21094"/>
                  <a:pt x="6050" y="21078"/>
                </a:cubicBezTo>
                <a:cubicBezTo>
                  <a:pt x="6050" y="21078"/>
                  <a:pt x="6050" y="21078"/>
                  <a:pt x="6050" y="21078"/>
                </a:cubicBezTo>
                <a:cubicBezTo>
                  <a:pt x="6050" y="21078"/>
                  <a:pt x="6050" y="21078"/>
                  <a:pt x="6050" y="21078"/>
                </a:cubicBezTo>
                <a:cubicBezTo>
                  <a:pt x="6059" y="21047"/>
                  <a:pt x="6068" y="21032"/>
                  <a:pt x="6086" y="21032"/>
                </a:cubicBezTo>
                <a:cubicBezTo>
                  <a:pt x="6086" y="21047"/>
                  <a:pt x="6086" y="21047"/>
                  <a:pt x="6096" y="21047"/>
                </a:cubicBezTo>
                <a:cubicBezTo>
                  <a:pt x="6096" y="21032"/>
                  <a:pt x="6105" y="21032"/>
                  <a:pt x="6105" y="21032"/>
                </a:cubicBezTo>
                <a:cubicBezTo>
                  <a:pt x="6105" y="21016"/>
                  <a:pt x="6105" y="21016"/>
                  <a:pt x="6105" y="21000"/>
                </a:cubicBezTo>
                <a:cubicBezTo>
                  <a:pt x="6096" y="20969"/>
                  <a:pt x="6077" y="20954"/>
                  <a:pt x="6068" y="20923"/>
                </a:cubicBezTo>
                <a:cubicBezTo>
                  <a:pt x="6059" y="20892"/>
                  <a:pt x="6059" y="20845"/>
                  <a:pt x="6050" y="20814"/>
                </a:cubicBezTo>
                <a:cubicBezTo>
                  <a:pt x="6041" y="20783"/>
                  <a:pt x="6050" y="20736"/>
                  <a:pt x="6059" y="20721"/>
                </a:cubicBezTo>
                <a:cubicBezTo>
                  <a:pt x="6068" y="20705"/>
                  <a:pt x="6077" y="20690"/>
                  <a:pt x="6086" y="20674"/>
                </a:cubicBezTo>
                <a:cubicBezTo>
                  <a:pt x="6105" y="20643"/>
                  <a:pt x="6114" y="20612"/>
                  <a:pt x="6114" y="20565"/>
                </a:cubicBezTo>
                <a:cubicBezTo>
                  <a:pt x="6114" y="20534"/>
                  <a:pt x="6114" y="20503"/>
                  <a:pt x="6132" y="20472"/>
                </a:cubicBezTo>
                <a:cubicBezTo>
                  <a:pt x="6151" y="20441"/>
                  <a:pt x="6169" y="20410"/>
                  <a:pt x="6178" y="20379"/>
                </a:cubicBezTo>
                <a:cubicBezTo>
                  <a:pt x="6187" y="20363"/>
                  <a:pt x="6196" y="20332"/>
                  <a:pt x="6187" y="20317"/>
                </a:cubicBezTo>
                <a:cubicBezTo>
                  <a:pt x="6187" y="20301"/>
                  <a:pt x="6187" y="20286"/>
                  <a:pt x="6187" y="20270"/>
                </a:cubicBezTo>
                <a:cubicBezTo>
                  <a:pt x="6178" y="20239"/>
                  <a:pt x="6178" y="20208"/>
                  <a:pt x="6151" y="20208"/>
                </a:cubicBezTo>
                <a:cubicBezTo>
                  <a:pt x="6132" y="20208"/>
                  <a:pt x="6123" y="20192"/>
                  <a:pt x="6114" y="20177"/>
                </a:cubicBezTo>
                <a:cubicBezTo>
                  <a:pt x="6096" y="20161"/>
                  <a:pt x="6086" y="20146"/>
                  <a:pt x="6077" y="20130"/>
                </a:cubicBezTo>
                <a:cubicBezTo>
                  <a:pt x="6050" y="20084"/>
                  <a:pt x="6050" y="20037"/>
                  <a:pt x="6068" y="19990"/>
                </a:cubicBezTo>
                <a:cubicBezTo>
                  <a:pt x="6077" y="19975"/>
                  <a:pt x="6086" y="19959"/>
                  <a:pt x="6096" y="19944"/>
                </a:cubicBezTo>
                <a:cubicBezTo>
                  <a:pt x="6114" y="19928"/>
                  <a:pt x="6132" y="19928"/>
                  <a:pt x="6141" y="19913"/>
                </a:cubicBezTo>
                <a:cubicBezTo>
                  <a:pt x="6151" y="19913"/>
                  <a:pt x="6160" y="19897"/>
                  <a:pt x="6160" y="19897"/>
                </a:cubicBezTo>
                <a:cubicBezTo>
                  <a:pt x="6160" y="19851"/>
                  <a:pt x="6178" y="19819"/>
                  <a:pt x="6169" y="19773"/>
                </a:cubicBezTo>
                <a:cubicBezTo>
                  <a:pt x="6160" y="19773"/>
                  <a:pt x="6160" y="19757"/>
                  <a:pt x="6160" y="19742"/>
                </a:cubicBezTo>
                <a:cubicBezTo>
                  <a:pt x="6160" y="19695"/>
                  <a:pt x="6169" y="19664"/>
                  <a:pt x="6178" y="19633"/>
                </a:cubicBezTo>
                <a:cubicBezTo>
                  <a:pt x="6196" y="19617"/>
                  <a:pt x="6196" y="19602"/>
                  <a:pt x="6205" y="19586"/>
                </a:cubicBezTo>
                <a:cubicBezTo>
                  <a:pt x="6205" y="19586"/>
                  <a:pt x="6205" y="19586"/>
                  <a:pt x="6205" y="19586"/>
                </a:cubicBezTo>
                <a:cubicBezTo>
                  <a:pt x="6205" y="19586"/>
                  <a:pt x="6205" y="19571"/>
                  <a:pt x="6205" y="19571"/>
                </a:cubicBezTo>
                <a:cubicBezTo>
                  <a:pt x="6196" y="19571"/>
                  <a:pt x="6196" y="19571"/>
                  <a:pt x="6187" y="19571"/>
                </a:cubicBezTo>
                <a:cubicBezTo>
                  <a:pt x="6187" y="19571"/>
                  <a:pt x="6187" y="19555"/>
                  <a:pt x="6187" y="19555"/>
                </a:cubicBezTo>
                <a:cubicBezTo>
                  <a:pt x="6187" y="19555"/>
                  <a:pt x="6196" y="19555"/>
                  <a:pt x="6196" y="19555"/>
                </a:cubicBezTo>
                <a:cubicBezTo>
                  <a:pt x="6196" y="19555"/>
                  <a:pt x="6205" y="19571"/>
                  <a:pt x="6205" y="19571"/>
                </a:cubicBezTo>
                <a:cubicBezTo>
                  <a:pt x="6205" y="19571"/>
                  <a:pt x="6205" y="19571"/>
                  <a:pt x="6215" y="19571"/>
                </a:cubicBezTo>
                <a:cubicBezTo>
                  <a:pt x="6215" y="19571"/>
                  <a:pt x="6205" y="19586"/>
                  <a:pt x="6205" y="19586"/>
                </a:cubicBezTo>
                <a:cubicBezTo>
                  <a:pt x="6215" y="19586"/>
                  <a:pt x="6224" y="19586"/>
                  <a:pt x="6224" y="19586"/>
                </a:cubicBezTo>
                <a:cubicBezTo>
                  <a:pt x="6242" y="19586"/>
                  <a:pt x="6260" y="19555"/>
                  <a:pt x="6251" y="19540"/>
                </a:cubicBezTo>
                <a:cubicBezTo>
                  <a:pt x="6251" y="19509"/>
                  <a:pt x="6242" y="19493"/>
                  <a:pt x="6242" y="19462"/>
                </a:cubicBezTo>
                <a:cubicBezTo>
                  <a:pt x="6242" y="19462"/>
                  <a:pt x="6233" y="19447"/>
                  <a:pt x="6224" y="19462"/>
                </a:cubicBezTo>
                <a:cubicBezTo>
                  <a:pt x="6215" y="19462"/>
                  <a:pt x="6215" y="19462"/>
                  <a:pt x="6205" y="19462"/>
                </a:cubicBezTo>
                <a:cubicBezTo>
                  <a:pt x="6187" y="19493"/>
                  <a:pt x="6160" y="19462"/>
                  <a:pt x="6151" y="19431"/>
                </a:cubicBezTo>
                <a:cubicBezTo>
                  <a:pt x="6151" y="19400"/>
                  <a:pt x="6141" y="19369"/>
                  <a:pt x="6141" y="19338"/>
                </a:cubicBezTo>
                <a:cubicBezTo>
                  <a:pt x="6141" y="19338"/>
                  <a:pt x="6141" y="19322"/>
                  <a:pt x="6141" y="19322"/>
                </a:cubicBezTo>
                <a:cubicBezTo>
                  <a:pt x="6132" y="19307"/>
                  <a:pt x="6151" y="19291"/>
                  <a:pt x="6160" y="19291"/>
                </a:cubicBezTo>
                <a:cubicBezTo>
                  <a:pt x="6178" y="19307"/>
                  <a:pt x="6187" y="19307"/>
                  <a:pt x="6205" y="19322"/>
                </a:cubicBezTo>
                <a:cubicBezTo>
                  <a:pt x="6224" y="19338"/>
                  <a:pt x="6242" y="19338"/>
                  <a:pt x="6269" y="19338"/>
                </a:cubicBezTo>
                <a:cubicBezTo>
                  <a:pt x="6288" y="19338"/>
                  <a:pt x="6315" y="19291"/>
                  <a:pt x="6315" y="19260"/>
                </a:cubicBezTo>
                <a:cubicBezTo>
                  <a:pt x="6315" y="19229"/>
                  <a:pt x="6306" y="19198"/>
                  <a:pt x="6306" y="19182"/>
                </a:cubicBezTo>
                <a:cubicBezTo>
                  <a:pt x="6306" y="19151"/>
                  <a:pt x="6315" y="19120"/>
                  <a:pt x="6315" y="19089"/>
                </a:cubicBezTo>
                <a:cubicBezTo>
                  <a:pt x="6315" y="19074"/>
                  <a:pt x="6315" y="19074"/>
                  <a:pt x="6315" y="19074"/>
                </a:cubicBezTo>
                <a:cubicBezTo>
                  <a:pt x="6306" y="19058"/>
                  <a:pt x="6306" y="19058"/>
                  <a:pt x="6306" y="19043"/>
                </a:cubicBezTo>
                <a:cubicBezTo>
                  <a:pt x="6306" y="19011"/>
                  <a:pt x="6315" y="18996"/>
                  <a:pt x="6324" y="19011"/>
                </a:cubicBezTo>
                <a:cubicBezTo>
                  <a:pt x="6388" y="19027"/>
                  <a:pt x="6443" y="19011"/>
                  <a:pt x="6498" y="18980"/>
                </a:cubicBezTo>
                <a:cubicBezTo>
                  <a:pt x="6517" y="18965"/>
                  <a:pt x="6535" y="18965"/>
                  <a:pt x="6544" y="18949"/>
                </a:cubicBezTo>
                <a:cubicBezTo>
                  <a:pt x="6572" y="18934"/>
                  <a:pt x="6590" y="18903"/>
                  <a:pt x="6599" y="18856"/>
                </a:cubicBezTo>
                <a:cubicBezTo>
                  <a:pt x="6599" y="18825"/>
                  <a:pt x="6608" y="18794"/>
                  <a:pt x="6617" y="18763"/>
                </a:cubicBezTo>
                <a:cubicBezTo>
                  <a:pt x="6626" y="18747"/>
                  <a:pt x="6626" y="18732"/>
                  <a:pt x="6626" y="18716"/>
                </a:cubicBezTo>
                <a:cubicBezTo>
                  <a:pt x="6626" y="18701"/>
                  <a:pt x="6626" y="18670"/>
                  <a:pt x="6617" y="18654"/>
                </a:cubicBezTo>
                <a:cubicBezTo>
                  <a:pt x="6608" y="18654"/>
                  <a:pt x="6599" y="18654"/>
                  <a:pt x="6590" y="18638"/>
                </a:cubicBezTo>
                <a:cubicBezTo>
                  <a:pt x="6581" y="18638"/>
                  <a:pt x="6581" y="18623"/>
                  <a:pt x="6581" y="18607"/>
                </a:cubicBezTo>
                <a:cubicBezTo>
                  <a:pt x="6581" y="18592"/>
                  <a:pt x="6581" y="18576"/>
                  <a:pt x="6590" y="18561"/>
                </a:cubicBezTo>
                <a:cubicBezTo>
                  <a:pt x="6599" y="18530"/>
                  <a:pt x="6581" y="18499"/>
                  <a:pt x="6572" y="18483"/>
                </a:cubicBezTo>
                <a:cubicBezTo>
                  <a:pt x="6553" y="18452"/>
                  <a:pt x="6535" y="18436"/>
                  <a:pt x="6517" y="18421"/>
                </a:cubicBezTo>
                <a:cubicBezTo>
                  <a:pt x="6517" y="18421"/>
                  <a:pt x="6517" y="18405"/>
                  <a:pt x="6507" y="18405"/>
                </a:cubicBezTo>
                <a:cubicBezTo>
                  <a:pt x="6507" y="18405"/>
                  <a:pt x="6507" y="18405"/>
                  <a:pt x="6507" y="18405"/>
                </a:cubicBezTo>
                <a:cubicBezTo>
                  <a:pt x="6507" y="18405"/>
                  <a:pt x="6507" y="18405"/>
                  <a:pt x="6507" y="18405"/>
                </a:cubicBezTo>
                <a:cubicBezTo>
                  <a:pt x="6507" y="18405"/>
                  <a:pt x="6507" y="18405"/>
                  <a:pt x="6507" y="18405"/>
                </a:cubicBezTo>
                <a:cubicBezTo>
                  <a:pt x="6507" y="18405"/>
                  <a:pt x="6507" y="18405"/>
                  <a:pt x="6507" y="18405"/>
                </a:cubicBezTo>
                <a:cubicBezTo>
                  <a:pt x="6517" y="18405"/>
                  <a:pt x="6517" y="18405"/>
                  <a:pt x="6517" y="18405"/>
                </a:cubicBezTo>
                <a:cubicBezTo>
                  <a:pt x="6517" y="18405"/>
                  <a:pt x="6517" y="18405"/>
                  <a:pt x="6517" y="18421"/>
                </a:cubicBezTo>
                <a:cubicBezTo>
                  <a:pt x="6553" y="18421"/>
                  <a:pt x="6590" y="18421"/>
                  <a:pt x="6626" y="18452"/>
                </a:cubicBezTo>
                <a:cubicBezTo>
                  <a:pt x="6636" y="18468"/>
                  <a:pt x="6645" y="18468"/>
                  <a:pt x="6654" y="18468"/>
                </a:cubicBezTo>
                <a:cubicBezTo>
                  <a:pt x="6663" y="18468"/>
                  <a:pt x="6681" y="18468"/>
                  <a:pt x="6700" y="18468"/>
                </a:cubicBezTo>
                <a:cubicBezTo>
                  <a:pt x="6736" y="18468"/>
                  <a:pt x="6773" y="18436"/>
                  <a:pt x="6791" y="18374"/>
                </a:cubicBezTo>
                <a:cubicBezTo>
                  <a:pt x="6800" y="18343"/>
                  <a:pt x="6809" y="18312"/>
                  <a:pt x="6828" y="18297"/>
                </a:cubicBezTo>
                <a:cubicBezTo>
                  <a:pt x="6846" y="18266"/>
                  <a:pt x="6855" y="18219"/>
                  <a:pt x="6864" y="18188"/>
                </a:cubicBezTo>
                <a:cubicBezTo>
                  <a:pt x="6864" y="18141"/>
                  <a:pt x="6874" y="18095"/>
                  <a:pt x="6883" y="18048"/>
                </a:cubicBezTo>
                <a:cubicBezTo>
                  <a:pt x="6883" y="18064"/>
                  <a:pt x="6883" y="18064"/>
                  <a:pt x="6883" y="18064"/>
                </a:cubicBezTo>
                <a:cubicBezTo>
                  <a:pt x="6883" y="18064"/>
                  <a:pt x="6883" y="18048"/>
                  <a:pt x="6883" y="18048"/>
                </a:cubicBezTo>
                <a:cubicBezTo>
                  <a:pt x="6883" y="18048"/>
                  <a:pt x="6883" y="18048"/>
                  <a:pt x="6883" y="18048"/>
                </a:cubicBezTo>
                <a:cubicBezTo>
                  <a:pt x="6874" y="18017"/>
                  <a:pt x="6874" y="18001"/>
                  <a:pt x="6892" y="17986"/>
                </a:cubicBezTo>
                <a:cubicBezTo>
                  <a:pt x="6901" y="17970"/>
                  <a:pt x="6910" y="17970"/>
                  <a:pt x="6910" y="17970"/>
                </a:cubicBezTo>
                <a:cubicBezTo>
                  <a:pt x="6919" y="17939"/>
                  <a:pt x="6928" y="17908"/>
                  <a:pt x="6938" y="17877"/>
                </a:cubicBezTo>
                <a:cubicBezTo>
                  <a:pt x="6938" y="17877"/>
                  <a:pt x="6947" y="17862"/>
                  <a:pt x="6947" y="17862"/>
                </a:cubicBezTo>
                <a:cubicBezTo>
                  <a:pt x="6956" y="17862"/>
                  <a:pt x="6956" y="17877"/>
                  <a:pt x="6956" y="17877"/>
                </a:cubicBezTo>
                <a:cubicBezTo>
                  <a:pt x="6956" y="17893"/>
                  <a:pt x="6965" y="17908"/>
                  <a:pt x="6965" y="17924"/>
                </a:cubicBezTo>
                <a:cubicBezTo>
                  <a:pt x="6974" y="17908"/>
                  <a:pt x="6983" y="17893"/>
                  <a:pt x="6993" y="17877"/>
                </a:cubicBezTo>
                <a:cubicBezTo>
                  <a:pt x="7011" y="17784"/>
                  <a:pt x="7038" y="17706"/>
                  <a:pt x="7066" y="17628"/>
                </a:cubicBezTo>
                <a:cubicBezTo>
                  <a:pt x="7093" y="17566"/>
                  <a:pt x="7102" y="17504"/>
                  <a:pt x="7084" y="17442"/>
                </a:cubicBezTo>
                <a:cubicBezTo>
                  <a:pt x="7075" y="17442"/>
                  <a:pt x="7075" y="17426"/>
                  <a:pt x="7075" y="17411"/>
                </a:cubicBezTo>
                <a:cubicBezTo>
                  <a:pt x="7066" y="17333"/>
                  <a:pt x="7075" y="17271"/>
                  <a:pt x="7121" y="17209"/>
                </a:cubicBezTo>
                <a:cubicBezTo>
                  <a:pt x="7130" y="17193"/>
                  <a:pt x="7148" y="17162"/>
                  <a:pt x="7166" y="17131"/>
                </a:cubicBezTo>
                <a:cubicBezTo>
                  <a:pt x="7185" y="17100"/>
                  <a:pt x="7221" y="17069"/>
                  <a:pt x="7249" y="17038"/>
                </a:cubicBezTo>
                <a:cubicBezTo>
                  <a:pt x="7267" y="17038"/>
                  <a:pt x="7285" y="17022"/>
                  <a:pt x="7295" y="16991"/>
                </a:cubicBezTo>
                <a:cubicBezTo>
                  <a:pt x="7313" y="16976"/>
                  <a:pt x="7322" y="16960"/>
                  <a:pt x="7331" y="16945"/>
                </a:cubicBezTo>
                <a:cubicBezTo>
                  <a:pt x="7331" y="16929"/>
                  <a:pt x="7340" y="16929"/>
                  <a:pt x="7340" y="16929"/>
                </a:cubicBezTo>
                <a:cubicBezTo>
                  <a:pt x="7359" y="16929"/>
                  <a:pt x="7377" y="16929"/>
                  <a:pt x="7386" y="16929"/>
                </a:cubicBezTo>
                <a:cubicBezTo>
                  <a:pt x="7404" y="16914"/>
                  <a:pt x="7423" y="16929"/>
                  <a:pt x="7432" y="16929"/>
                </a:cubicBezTo>
                <a:cubicBezTo>
                  <a:pt x="7468" y="16929"/>
                  <a:pt x="7496" y="16914"/>
                  <a:pt x="7514" y="16867"/>
                </a:cubicBezTo>
                <a:cubicBezTo>
                  <a:pt x="7523" y="16851"/>
                  <a:pt x="7542" y="16836"/>
                  <a:pt x="7551" y="16820"/>
                </a:cubicBezTo>
                <a:cubicBezTo>
                  <a:pt x="7560" y="16820"/>
                  <a:pt x="7569" y="16805"/>
                  <a:pt x="7560" y="16774"/>
                </a:cubicBezTo>
                <a:cubicBezTo>
                  <a:pt x="7560" y="16758"/>
                  <a:pt x="7560" y="16727"/>
                  <a:pt x="7569" y="16712"/>
                </a:cubicBezTo>
                <a:cubicBezTo>
                  <a:pt x="7587" y="16665"/>
                  <a:pt x="7597" y="16618"/>
                  <a:pt x="7615" y="16572"/>
                </a:cubicBezTo>
                <a:cubicBezTo>
                  <a:pt x="7633" y="16541"/>
                  <a:pt x="7633" y="16494"/>
                  <a:pt x="7633" y="16463"/>
                </a:cubicBezTo>
                <a:cubicBezTo>
                  <a:pt x="7633" y="16416"/>
                  <a:pt x="7633" y="16385"/>
                  <a:pt x="7642" y="16370"/>
                </a:cubicBezTo>
                <a:cubicBezTo>
                  <a:pt x="7661" y="16308"/>
                  <a:pt x="7670" y="16261"/>
                  <a:pt x="7670" y="16199"/>
                </a:cubicBezTo>
                <a:cubicBezTo>
                  <a:pt x="7670" y="16121"/>
                  <a:pt x="7670" y="16043"/>
                  <a:pt x="7670" y="15981"/>
                </a:cubicBezTo>
                <a:cubicBezTo>
                  <a:pt x="7670" y="15935"/>
                  <a:pt x="7670" y="15872"/>
                  <a:pt x="7670" y="15826"/>
                </a:cubicBezTo>
                <a:cubicBezTo>
                  <a:pt x="7670" y="15810"/>
                  <a:pt x="7670" y="15779"/>
                  <a:pt x="7688" y="15764"/>
                </a:cubicBezTo>
                <a:cubicBezTo>
                  <a:pt x="7725" y="15748"/>
                  <a:pt x="7743" y="15686"/>
                  <a:pt x="7752" y="15624"/>
                </a:cubicBezTo>
                <a:cubicBezTo>
                  <a:pt x="7761" y="15624"/>
                  <a:pt x="7761" y="15608"/>
                  <a:pt x="7771" y="15593"/>
                </a:cubicBezTo>
                <a:cubicBezTo>
                  <a:pt x="7780" y="15562"/>
                  <a:pt x="7789" y="15531"/>
                  <a:pt x="7807" y="15499"/>
                </a:cubicBezTo>
                <a:cubicBezTo>
                  <a:pt x="7835" y="15468"/>
                  <a:pt x="7853" y="15422"/>
                  <a:pt x="7871" y="15391"/>
                </a:cubicBezTo>
                <a:cubicBezTo>
                  <a:pt x="7889" y="15360"/>
                  <a:pt x="7908" y="15313"/>
                  <a:pt x="7917" y="15266"/>
                </a:cubicBezTo>
                <a:cubicBezTo>
                  <a:pt x="7926" y="15220"/>
                  <a:pt x="7935" y="15111"/>
                  <a:pt x="7926" y="15080"/>
                </a:cubicBezTo>
                <a:cubicBezTo>
                  <a:pt x="7917" y="15018"/>
                  <a:pt x="7908" y="14956"/>
                  <a:pt x="7889" y="14893"/>
                </a:cubicBezTo>
                <a:close/>
                <a:moveTo>
                  <a:pt x="6672" y="7341"/>
                </a:moveTo>
                <a:cubicBezTo>
                  <a:pt x="6672" y="7341"/>
                  <a:pt x="6672" y="7341"/>
                  <a:pt x="6672" y="7341"/>
                </a:cubicBezTo>
                <a:cubicBezTo>
                  <a:pt x="6663" y="7388"/>
                  <a:pt x="6645" y="7388"/>
                  <a:pt x="6636" y="7403"/>
                </a:cubicBezTo>
                <a:cubicBezTo>
                  <a:pt x="6626" y="7388"/>
                  <a:pt x="6626" y="7388"/>
                  <a:pt x="6626" y="7388"/>
                </a:cubicBezTo>
                <a:cubicBezTo>
                  <a:pt x="6636" y="7357"/>
                  <a:pt x="6654" y="7341"/>
                  <a:pt x="6672" y="7341"/>
                </a:cubicBezTo>
                <a:close/>
                <a:moveTo>
                  <a:pt x="6324" y="7512"/>
                </a:moveTo>
                <a:cubicBezTo>
                  <a:pt x="6324" y="7512"/>
                  <a:pt x="6324" y="7512"/>
                  <a:pt x="6324" y="7512"/>
                </a:cubicBezTo>
                <a:cubicBezTo>
                  <a:pt x="6334" y="7512"/>
                  <a:pt x="6334" y="7512"/>
                  <a:pt x="6334" y="7512"/>
                </a:cubicBezTo>
                <a:lnTo>
                  <a:pt x="6324" y="7512"/>
                </a:lnTo>
                <a:close/>
                <a:moveTo>
                  <a:pt x="6306" y="7264"/>
                </a:moveTo>
                <a:cubicBezTo>
                  <a:pt x="6324" y="7248"/>
                  <a:pt x="6334" y="7264"/>
                  <a:pt x="6343" y="7248"/>
                </a:cubicBezTo>
                <a:cubicBezTo>
                  <a:pt x="6370" y="7232"/>
                  <a:pt x="6398" y="7248"/>
                  <a:pt x="6425" y="7264"/>
                </a:cubicBezTo>
                <a:cubicBezTo>
                  <a:pt x="6425" y="7264"/>
                  <a:pt x="6425" y="7279"/>
                  <a:pt x="6425" y="7279"/>
                </a:cubicBezTo>
                <a:cubicBezTo>
                  <a:pt x="6425" y="7279"/>
                  <a:pt x="6425" y="7295"/>
                  <a:pt x="6425" y="7295"/>
                </a:cubicBezTo>
                <a:cubicBezTo>
                  <a:pt x="6416" y="7295"/>
                  <a:pt x="6398" y="7310"/>
                  <a:pt x="6398" y="7310"/>
                </a:cubicBezTo>
                <a:cubicBezTo>
                  <a:pt x="6370" y="7295"/>
                  <a:pt x="6352" y="7295"/>
                  <a:pt x="6334" y="7295"/>
                </a:cubicBezTo>
                <a:cubicBezTo>
                  <a:pt x="6324" y="7295"/>
                  <a:pt x="6315" y="7295"/>
                  <a:pt x="6306" y="7279"/>
                </a:cubicBezTo>
                <a:cubicBezTo>
                  <a:pt x="6306" y="7279"/>
                  <a:pt x="6306" y="7279"/>
                  <a:pt x="6306" y="7264"/>
                </a:cubicBezTo>
                <a:cubicBezTo>
                  <a:pt x="6306" y="7264"/>
                  <a:pt x="6306" y="7264"/>
                  <a:pt x="6306" y="7264"/>
                </a:cubicBezTo>
                <a:close/>
                <a:moveTo>
                  <a:pt x="6288" y="7497"/>
                </a:moveTo>
                <a:cubicBezTo>
                  <a:pt x="6288" y="7497"/>
                  <a:pt x="6288" y="7497"/>
                  <a:pt x="6288" y="7497"/>
                </a:cubicBezTo>
                <a:cubicBezTo>
                  <a:pt x="6288" y="7497"/>
                  <a:pt x="6288" y="7497"/>
                  <a:pt x="6288" y="7497"/>
                </a:cubicBezTo>
                <a:close/>
                <a:moveTo>
                  <a:pt x="6096" y="7124"/>
                </a:moveTo>
                <a:cubicBezTo>
                  <a:pt x="6096" y="7124"/>
                  <a:pt x="6096" y="7139"/>
                  <a:pt x="6096" y="7139"/>
                </a:cubicBezTo>
                <a:cubicBezTo>
                  <a:pt x="6105" y="7139"/>
                  <a:pt x="6105" y="7155"/>
                  <a:pt x="6105" y="7155"/>
                </a:cubicBezTo>
                <a:cubicBezTo>
                  <a:pt x="6105" y="7155"/>
                  <a:pt x="6096" y="7139"/>
                  <a:pt x="6096" y="7139"/>
                </a:cubicBezTo>
                <a:cubicBezTo>
                  <a:pt x="6096" y="7139"/>
                  <a:pt x="6096" y="7139"/>
                  <a:pt x="6096" y="7124"/>
                </a:cubicBezTo>
                <a:close/>
                <a:moveTo>
                  <a:pt x="6041" y="7170"/>
                </a:moveTo>
                <a:cubicBezTo>
                  <a:pt x="6050" y="7155"/>
                  <a:pt x="6050" y="7155"/>
                  <a:pt x="6059" y="7139"/>
                </a:cubicBezTo>
                <a:cubicBezTo>
                  <a:pt x="6059" y="7155"/>
                  <a:pt x="6059" y="7155"/>
                  <a:pt x="6059" y="7170"/>
                </a:cubicBezTo>
                <a:cubicBezTo>
                  <a:pt x="6059" y="7170"/>
                  <a:pt x="6059" y="7186"/>
                  <a:pt x="6068" y="7201"/>
                </a:cubicBezTo>
                <a:cubicBezTo>
                  <a:pt x="6068" y="7201"/>
                  <a:pt x="6068" y="7217"/>
                  <a:pt x="6059" y="7232"/>
                </a:cubicBezTo>
                <a:cubicBezTo>
                  <a:pt x="6059" y="7232"/>
                  <a:pt x="6059" y="7232"/>
                  <a:pt x="6059" y="7232"/>
                </a:cubicBezTo>
                <a:cubicBezTo>
                  <a:pt x="6041" y="7232"/>
                  <a:pt x="6032" y="7201"/>
                  <a:pt x="6041" y="7170"/>
                </a:cubicBezTo>
                <a:close/>
                <a:moveTo>
                  <a:pt x="5894" y="7046"/>
                </a:moveTo>
                <a:cubicBezTo>
                  <a:pt x="5903" y="7046"/>
                  <a:pt x="5903" y="7046"/>
                  <a:pt x="5894" y="7046"/>
                </a:cubicBezTo>
                <a:cubicBezTo>
                  <a:pt x="5894" y="7046"/>
                  <a:pt x="5894" y="7046"/>
                  <a:pt x="5885" y="7046"/>
                </a:cubicBezTo>
                <a:cubicBezTo>
                  <a:pt x="5894" y="7046"/>
                  <a:pt x="5894" y="7030"/>
                  <a:pt x="5894" y="7046"/>
                </a:cubicBezTo>
                <a:close/>
                <a:moveTo>
                  <a:pt x="5766" y="7683"/>
                </a:moveTo>
                <a:cubicBezTo>
                  <a:pt x="5766" y="7683"/>
                  <a:pt x="5775" y="7683"/>
                  <a:pt x="5775" y="7699"/>
                </a:cubicBezTo>
                <a:cubicBezTo>
                  <a:pt x="5775" y="7699"/>
                  <a:pt x="5775" y="7699"/>
                  <a:pt x="5775" y="7699"/>
                </a:cubicBezTo>
                <a:cubicBezTo>
                  <a:pt x="5766" y="7714"/>
                  <a:pt x="5757" y="7730"/>
                  <a:pt x="5739" y="7730"/>
                </a:cubicBezTo>
                <a:cubicBezTo>
                  <a:pt x="5739" y="7730"/>
                  <a:pt x="5739" y="7730"/>
                  <a:pt x="5739" y="7730"/>
                </a:cubicBezTo>
                <a:cubicBezTo>
                  <a:pt x="5748" y="7699"/>
                  <a:pt x="5757" y="7683"/>
                  <a:pt x="5766" y="7683"/>
                </a:cubicBezTo>
                <a:close/>
                <a:moveTo>
                  <a:pt x="5629" y="8072"/>
                </a:moveTo>
                <a:cubicBezTo>
                  <a:pt x="5629" y="8072"/>
                  <a:pt x="5629" y="8072"/>
                  <a:pt x="5638" y="8072"/>
                </a:cubicBezTo>
                <a:cubicBezTo>
                  <a:pt x="5638" y="8072"/>
                  <a:pt x="5638" y="8072"/>
                  <a:pt x="5638" y="8087"/>
                </a:cubicBezTo>
                <a:cubicBezTo>
                  <a:pt x="5629" y="8087"/>
                  <a:pt x="5629" y="8087"/>
                  <a:pt x="5629" y="8087"/>
                </a:cubicBezTo>
                <a:cubicBezTo>
                  <a:pt x="5629" y="8087"/>
                  <a:pt x="5629" y="8072"/>
                  <a:pt x="5620" y="8072"/>
                </a:cubicBezTo>
                <a:cubicBezTo>
                  <a:pt x="5629" y="8072"/>
                  <a:pt x="5629" y="8072"/>
                  <a:pt x="5629" y="8072"/>
                </a:cubicBezTo>
                <a:close/>
                <a:moveTo>
                  <a:pt x="5308" y="4793"/>
                </a:moveTo>
                <a:cubicBezTo>
                  <a:pt x="5308" y="4793"/>
                  <a:pt x="5318" y="4793"/>
                  <a:pt x="5318" y="4793"/>
                </a:cubicBezTo>
                <a:cubicBezTo>
                  <a:pt x="5336" y="4824"/>
                  <a:pt x="5345" y="4870"/>
                  <a:pt x="5363" y="4902"/>
                </a:cubicBezTo>
                <a:cubicBezTo>
                  <a:pt x="5363" y="4902"/>
                  <a:pt x="5363" y="4902"/>
                  <a:pt x="5363" y="4917"/>
                </a:cubicBezTo>
                <a:cubicBezTo>
                  <a:pt x="5354" y="4917"/>
                  <a:pt x="5354" y="4917"/>
                  <a:pt x="5354" y="4917"/>
                </a:cubicBezTo>
                <a:cubicBezTo>
                  <a:pt x="5345" y="4917"/>
                  <a:pt x="5336" y="4917"/>
                  <a:pt x="5336" y="4902"/>
                </a:cubicBezTo>
                <a:cubicBezTo>
                  <a:pt x="5318" y="4870"/>
                  <a:pt x="5308" y="4839"/>
                  <a:pt x="5299" y="4808"/>
                </a:cubicBezTo>
                <a:cubicBezTo>
                  <a:pt x="5299" y="4808"/>
                  <a:pt x="5299" y="4793"/>
                  <a:pt x="5308" y="4793"/>
                </a:cubicBezTo>
                <a:close/>
                <a:moveTo>
                  <a:pt x="4887" y="5010"/>
                </a:moveTo>
                <a:cubicBezTo>
                  <a:pt x="4887" y="5010"/>
                  <a:pt x="4897" y="5010"/>
                  <a:pt x="4897" y="5010"/>
                </a:cubicBezTo>
                <a:cubicBezTo>
                  <a:pt x="4906" y="5010"/>
                  <a:pt x="4915" y="5026"/>
                  <a:pt x="4924" y="5041"/>
                </a:cubicBezTo>
                <a:cubicBezTo>
                  <a:pt x="4924" y="5041"/>
                  <a:pt x="4924" y="5041"/>
                  <a:pt x="4924" y="5041"/>
                </a:cubicBezTo>
                <a:cubicBezTo>
                  <a:pt x="4924" y="5041"/>
                  <a:pt x="4924" y="5041"/>
                  <a:pt x="4924" y="5041"/>
                </a:cubicBezTo>
                <a:cubicBezTo>
                  <a:pt x="4933" y="5041"/>
                  <a:pt x="4942" y="5057"/>
                  <a:pt x="4952" y="5057"/>
                </a:cubicBezTo>
                <a:cubicBezTo>
                  <a:pt x="4952" y="5057"/>
                  <a:pt x="4961" y="5057"/>
                  <a:pt x="4961" y="5057"/>
                </a:cubicBezTo>
                <a:cubicBezTo>
                  <a:pt x="4961" y="5072"/>
                  <a:pt x="4961" y="5072"/>
                  <a:pt x="4961" y="5072"/>
                </a:cubicBezTo>
                <a:cubicBezTo>
                  <a:pt x="4961" y="5072"/>
                  <a:pt x="4961" y="5072"/>
                  <a:pt x="4961" y="5072"/>
                </a:cubicBezTo>
                <a:cubicBezTo>
                  <a:pt x="4952" y="5057"/>
                  <a:pt x="4952" y="5057"/>
                  <a:pt x="4952" y="5057"/>
                </a:cubicBezTo>
                <a:cubicBezTo>
                  <a:pt x="4942" y="5057"/>
                  <a:pt x="4933" y="5057"/>
                  <a:pt x="4924" y="5041"/>
                </a:cubicBezTo>
                <a:cubicBezTo>
                  <a:pt x="4924" y="5041"/>
                  <a:pt x="4924" y="5041"/>
                  <a:pt x="4924" y="5041"/>
                </a:cubicBezTo>
                <a:cubicBezTo>
                  <a:pt x="4924" y="5041"/>
                  <a:pt x="4924" y="5041"/>
                  <a:pt x="4924" y="5041"/>
                </a:cubicBezTo>
                <a:cubicBezTo>
                  <a:pt x="4897" y="5057"/>
                  <a:pt x="4897" y="5057"/>
                  <a:pt x="4887" y="5026"/>
                </a:cubicBezTo>
                <a:cubicBezTo>
                  <a:pt x="4887" y="5026"/>
                  <a:pt x="4887" y="5010"/>
                  <a:pt x="4887" y="5010"/>
                </a:cubicBezTo>
                <a:close/>
                <a:moveTo>
                  <a:pt x="4732" y="4917"/>
                </a:moveTo>
                <a:cubicBezTo>
                  <a:pt x="4732" y="4917"/>
                  <a:pt x="4741" y="4917"/>
                  <a:pt x="4741" y="4917"/>
                </a:cubicBezTo>
                <a:cubicBezTo>
                  <a:pt x="4741" y="4917"/>
                  <a:pt x="4732" y="4917"/>
                  <a:pt x="4732" y="4917"/>
                </a:cubicBezTo>
                <a:cubicBezTo>
                  <a:pt x="4723" y="4917"/>
                  <a:pt x="4732" y="4917"/>
                  <a:pt x="4732" y="4917"/>
                </a:cubicBezTo>
                <a:close/>
                <a:moveTo>
                  <a:pt x="5318" y="8009"/>
                </a:moveTo>
                <a:cubicBezTo>
                  <a:pt x="5318" y="8009"/>
                  <a:pt x="5318" y="8009"/>
                  <a:pt x="5327" y="8009"/>
                </a:cubicBezTo>
                <a:cubicBezTo>
                  <a:pt x="5327" y="8009"/>
                  <a:pt x="5327" y="8009"/>
                  <a:pt x="5327" y="8009"/>
                </a:cubicBezTo>
                <a:cubicBezTo>
                  <a:pt x="5327" y="8025"/>
                  <a:pt x="5327" y="8025"/>
                  <a:pt x="5318" y="8025"/>
                </a:cubicBezTo>
                <a:cubicBezTo>
                  <a:pt x="5318" y="8025"/>
                  <a:pt x="5318" y="8025"/>
                  <a:pt x="5318" y="8025"/>
                </a:cubicBezTo>
                <a:cubicBezTo>
                  <a:pt x="5318" y="8009"/>
                  <a:pt x="5318" y="8009"/>
                  <a:pt x="5318" y="8009"/>
                </a:cubicBezTo>
                <a:close/>
                <a:moveTo>
                  <a:pt x="5263" y="8817"/>
                </a:moveTo>
                <a:cubicBezTo>
                  <a:pt x="5263" y="8802"/>
                  <a:pt x="5263" y="8802"/>
                  <a:pt x="5272" y="8802"/>
                </a:cubicBezTo>
                <a:cubicBezTo>
                  <a:pt x="5281" y="8802"/>
                  <a:pt x="5290" y="8786"/>
                  <a:pt x="5308" y="8786"/>
                </a:cubicBezTo>
                <a:cubicBezTo>
                  <a:pt x="5336" y="8771"/>
                  <a:pt x="5363" y="8771"/>
                  <a:pt x="5382" y="8771"/>
                </a:cubicBezTo>
                <a:cubicBezTo>
                  <a:pt x="5400" y="8771"/>
                  <a:pt x="5418" y="8755"/>
                  <a:pt x="5427" y="8740"/>
                </a:cubicBezTo>
                <a:cubicBezTo>
                  <a:pt x="5427" y="8740"/>
                  <a:pt x="5437" y="8740"/>
                  <a:pt x="5446" y="8740"/>
                </a:cubicBezTo>
                <a:cubicBezTo>
                  <a:pt x="5446" y="8740"/>
                  <a:pt x="5446" y="8740"/>
                  <a:pt x="5446" y="8740"/>
                </a:cubicBezTo>
                <a:cubicBezTo>
                  <a:pt x="5455" y="8771"/>
                  <a:pt x="5455" y="8802"/>
                  <a:pt x="5446" y="8817"/>
                </a:cubicBezTo>
                <a:cubicBezTo>
                  <a:pt x="5427" y="8849"/>
                  <a:pt x="5409" y="8880"/>
                  <a:pt x="5382" y="8864"/>
                </a:cubicBezTo>
                <a:cubicBezTo>
                  <a:pt x="5345" y="8833"/>
                  <a:pt x="5299" y="8849"/>
                  <a:pt x="5263" y="8849"/>
                </a:cubicBezTo>
                <a:cubicBezTo>
                  <a:pt x="5263" y="8849"/>
                  <a:pt x="5263" y="8833"/>
                  <a:pt x="5254" y="8833"/>
                </a:cubicBezTo>
                <a:cubicBezTo>
                  <a:pt x="5254" y="8833"/>
                  <a:pt x="5263" y="8817"/>
                  <a:pt x="5263" y="8817"/>
                </a:cubicBezTo>
                <a:close/>
                <a:moveTo>
                  <a:pt x="5254" y="8942"/>
                </a:moveTo>
                <a:cubicBezTo>
                  <a:pt x="5254" y="8942"/>
                  <a:pt x="5244" y="8957"/>
                  <a:pt x="5244" y="8957"/>
                </a:cubicBezTo>
                <a:cubicBezTo>
                  <a:pt x="5217" y="8988"/>
                  <a:pt x="5189" y="9004"/>
                  <a:pt x="5162" y="9035"/>
                </a:cubicBezTo>
                <a:cubicBezTo>
                  <a:pt x="5135" y="9051"/>
                  <a:pt x="5116" y="9051"/>
                  <a:pt x="5098" y="9082"/>
                </a:cubicBezTo>
                <a:cubicBezTo>
                  <a:pt x="5071" y="9097"/>
                  <a:pt x="5052" y="9113"/>
                  <a:pt x="5025" y="9113"/>
                </a:cubicBezTo>
                <a:cubicBezTo>
                  <a:pt x="5016" y="9097"/>
                  <a:pt x="5006" y="9097"/>
                  <a:pt x="4997" y="9082"/>
                </a:cubicBezTo>
                <a:cubicBezTo>
                  <a:pt x="4988" y="9082"/>
                  <a:pt x="4997" y="9051"/>
                  <a:pt x="5006" y="9035"/>
                </a:cubicBezTo>
                <a:cubicBezTo>
                  <a:pt x="5006" y="9035"/>
                  <a:pt x="5006" y="9035"/>
                  <a:pt x="5006" y="9035"/>
                </a:cubicBezTo>
                <a:cubicBezTo>
                  <a:pt x="5043" y="9019"/>
                  <a:pt x="5080" y="8988"/>
                  <a:pt x="5107" y="8957"/>
                </a:cubicBezTo>
                <a:cubicBezTo>
                  <a:pt x="5125" y="8942"/>
                  <a:pt x="5135" y="8942"/>
                  <a:pt x="5153" y="8957"/>
                </a:cubicBezTo>
                <a:cubicBezTo>
                  <a:pt x="5162" y="8957"/>
                  <a:pt x="5180" y="8957"/>
                  <a:pt x="5199" y="8942"/>
                </a:cubicBezTo>
                <a:cubicBezTo>
                  <a:pt x="5208" y="8926"/>
                  <a:pt x="5217" y="8926"/>
                  <a:pt x="5235" y="8926"/>
                </a:cubicBezTo>
                <a:cubicBezTo>
                  <a:pt x="5235" y="8911"/>
                  <a:pt x="5254" y="8926"/>
                  <a:pt x="5254" y="8942"/>
                </a:cubicBezTo>
                <a:close/>
                <a:moveTo>
                  <a:pt x="5025" y="8382"/>
                </a:moveTo>
                <a:cubicBezTo>
                  <a:pt x="5080" y="8398"/>
                  <a:pt x="5135" y="8413"/>
                  <a:pt x="5180" y="8445"/>
                </a:cubicBezTo>
                <a:cubicBezTo>
                  <a:pt x="5189" y="8460"/>
                  <a:pt x="5199" y="8460"/>
                  <a:pt x="5199" y="8476"/>
                </a:cubicBezTo>
                <a:cubicBezTo>
                  <a:pt x="5217" y="8507"/>
                  <a:pt x="5226" y="8538"/>
                  <a:pt x="5235" y="8584"/>
                </a:cubicBezTo>
                <a:cubicBezTo>
                  <a:pt x="5244" y="8600"/>
                  <a:pt x="5235" y="8615"/>
                  <a:pt x="5226" y="8631"/>
                </a:cubicBezTo>
                <a:cubicBezTo>
                  <a:pt x="5226" y="8647"/>
                  <a:pt x="5217" y="8647"/>
                  <a:pt x="5208" y="8647"/>
                </a:cubicBezTo>
                <a:cubicBezTo>
                  <a:pt x="5189" y="8631"/>
                  <a:pt x="5180" y="8600"/>
                  <a:pt x="5171" y="8584"/>
                </a:cubicBezTo>
                <a:cubicBezTo>
                  <a:pt x="5162" y="8569"/>
                  <a:pt x="5162" y="8569"/>
                  <a:pt x="5153" y="8569"/>
                </a:cubicBezTo>
                <a:cubicBezTo>
                  <a:pt x="5153" y="8569"/>
                  <a:pt x="5153" y="8584"/>
                  <a:pt x="5153" y="8584"/>
                </a:cubicBezTo>
                <a:cubicBezTo>
                  <a:pt x="5153" y="8600"/>
                  <a:pt x="5153" y="8615"/>
                  <a:pt x="5144" y="8631"/>
                </a:cubicBezTo>
                <a:cubicBezTo>
                  <a:pt x="5125" y="8678"/>
                  <a:pt x="5116" y="8755"/>
                  <a:pt x="5098" y="8817"/>
                </a:cubicBezTo>
                <a:cubicBezTo>
                  <a:pt x="5098" y="8817"/>
                  <a:pt x="5098" y="8833"/>
                  <a:pt x="5089" y="8833"/>
                </a:cubicBezTo>
                <a:cubicBezTo>
                  <a:pt x="5089" y="8849"/>
                  <a:pt x="5071" y="8833"/>
                  <a:pt x="5071" y="8817"/>
                </a:cubicBezTo>
                <a:cubicBezTo>
                  <a:pt x="5071" y="8802"/>
                  <a:pt x="5071" y="8771"/>
                  <a:pt x="5061" y="8740"/>
                </a:cubicBezTo>
                <a:cubicBezTo>
                  <a:pt x="5061" y="8724"/>
                  <a:pt x="5043" y="8709"/>
                  <a:pt x="5034" y="8724"/>
                </a:cubicBezTo>
                <a:cubicBezTo>
                  <a:pt x="5025" y="8724"/>
                  <a:pt x="5016" y="8740"/>
                  <a:pt x="5016" y="8740"/>
                </a:cubicBezTo>
                <a:cubicBezTo>
                  <a:pt x="5006" y="8740"/>
                  <a:pt x="4997" y="8755"/>
                  <a:pt x="4997" y="8740"/>
                </a:cubicBezTo>
                <a:cubicBezTo>
                  <a:pt x="4997" y="8740"/>
                  <a:pt x="4997" y="8740"/>
                  <a:pt x="4997" y="8724"/>
                </a:cubicBezTo>
                <a:cubicBezTo>
                  <a:pt x="5006" y="8709"/>
                  <a:pt x="5016" y="8693"/>
                  <a:pt x="5025" y="8678"/>
                </a:cubicBezTo>
                <a:cubicBezTo>
                  <a:pt x="5034" y="8647"/>
                  <a:pt x="5043" y="8600"/>
                  <a:pt x="5034" y="8553"/>
                </a:cubicBezTo>
                <a:cubicBezTo>
                  <a:pt x="5025" y="8538"/>
                  <a:pt x="5025" y="8522"/>
                  <a:pt x="5016" y="8522"/>
                </a:cubicBezTo>
                <a:cubicBezTo>
                  <a:pt x="4997" y="8491"/>
                  <a:pt x="4988" y="8491"/>
                  <a:pt x="4970" y="8476"/>
                </a:cubicBezTo>
                <a:cubicBezTo>
                  <a:pt x="4970" y="8460"/>
                  <a:pt x="4961" y="8445"/>
                  <a:pt x="4961" y="8445"/>
                </a:cubicBezTo>
                <a:cubicBezTo>
                  <a:pt x="4961" y="8445"/>
                  <a:pt x="4961" y="8445"/>
                  <a:pt x="4961" y="8445"/>
                </a:cubicBezTo>
                <a:cubicBezTo>
                  <a:pt x="4961" y="8445"/>
                  <a:pt x="4961" y="8445"/>
                  <a:pt x="4961" y="8445"/>
                </a:cubicBezTo>
                <a:cubicBezTo>
                  <a:pt x="4942" y="8460"/>
                  <a:pt x="4933" y="8476"/>
                  <a:pt x="4924" y="8507"/>
                </a:cubicBezTo>
                <a:cubicBezTo>
                  <a:pt x="4915" y="8522"/>
                  <a:pt x="4906" y="8538"/>
                  <a:pt x="4887" y="8538"/>
                </a:cubicBezTo>
                <a:cubicBezTo>
                  <a:pt x="4869" y="8538"/>
                  <a:pt x="4860" y="8569"/>
                  <a:pt x="4851" y="8584"/>
                </a:cubicBezTo>
                <a:cubicBezTo>
                  <a:pt x="4833" y="8662"/>
                  <a:pt x="4814" y="8740"/>
                  <a:pt x="4814" y="8833"/>
                </a:cubicBezTo>
                <a:cubicBezTo>
                  <a:pt x="4814" y="8911"/>
                  <a:pt x="4787" y="8973"/>
                  <a:pt x="4750" y="9019"/>
                </a:cubicBezTo>
                <a:cubicBezTo>
                  <a:pt x="4741" y="9035"/>
                  <a:pt x="4723" y="9019"/>
                  <a:pt x="4723" y="9004"/>
                </a:cubicBezTo>
                <a:cubicBezTo>
                  <a:pt x="4714" y="8926"/>
                  <a:pt x="4714" y="8849"/>
                  <a:pt x="4732" y="8771"/>
                </a:cubicBezTo>
                <a:cubicBezTo>
                  <a:pt x="4750" y="8740"/>
                  <a:pt x="4759" y="8678"/>
                  <a:pt x="4768" y="8647"/>
                </a:cubicBezTo>
                <a:cubicBezTo>
                  <a:pt x="4768" y="8615"/>
                  <a:pt x="4768" y="8600"/>
                  <a:pt x="4768" y="8569"/>
                </a:cubicBezTo>
                <a:cubicBezTo>
                  <a:pt x="4759" y="8569"/>
                  <a:pt x="4768" y="8553"/>
                  <a:pt x="4768" y="8553"/>
                </a:cubicBezTo>
                <a:cubicBezTo>
                  <a:pt x="4768" y="8538"/>
                  <a:pt x="4768" y="8538"/>
                  <a:pt x="4768" y="8538"/>
                </a:cubicBezTo>
                <a:cubicBezTo>
                  <a:pt x="4833" y="8413"/>
                  <a:pt x="4814" y="8429"/>
                  <a:pt x="4906" y="8413"/>
                </a:cubicBezTo>
                <a:cubicBezTo>
                  <a:pt x="4933" y="8398"/>
                  <a:pt x="4942" y="8413"/>
                  <a:pt x="4961" y="8445"/>
                </a:cubicBezTo>
                <a:cubicBezTo>
                  <a:pt x="4961" y="8445"/>
                  <a:pt x="4961" y="8445"/>
                  <a:pt x="4961" y="8445"/>
                </a:cubicBezTo>
                <a:cubicBezTo>
                  <a:pt x="4961" y="8445"/>
                  <a:pt x="4961" y="8445"/>
                  <a:pt x="4961" y="8445"/>
                </a:cubicBezTo>
                <a:cubicBezTo>
                  <a:pt x="4979" y="8429"/>
                  <a:pt x="4988" y="8429"/>
                  <a:pt x="5006" y="8413"/>
                </a:cubicBezTo>
                <a:cubicBezTo>
                  <a:pt x="5006" y="8413"/>
                  <a:pt x="5006" y="8398"/>
                  <a:pt x="5016" y="8398"/>
                </a:cubicBezTo>
                <a:cubicBezTo>
                  <a:pt x="5016" y="8382"/>
                  <a:pt x="5016" y="8382"/>
                  <a:pt x="5025" y="8382"/>
                </a:cubicBezTo>
                <a:close/>
                <a:moveTo>
                  <a:pt x="5006" y="7186"/>
                </a:moveTo>
                <a:cubicBezTo>
                  <a:pt x="5006" y="7186"/>
                  <a:pt x="5006" y="7186"/>
                  <a:pt x="5006" y="7186"/>
                </a:cubicBezTo>
                <a:cubicBezTo>
                  <a:pt x="5006" y="7170"/>
                  <a:pt x="5006" y="7170"/>
                  <a:pt x="5006" y="7155"/>
                </a:cubicBezTo>
                <a:cubicBezTo>
                  <a:pt x="5006" y="7139"/>
                  <a:pt x="5016" y="7139"/>
                  <a:pt x="5016" y="7139"/>
                </a:cubicBezTo>
                <a:cubicBezTo>
                  <a:pt x="5016" y="7155"/>
                  <a:pt x="5016" y="7155"/>
                  <a:pt x="5016" y="7155"/>
                </a:cubicBezTo>
                <a:cubicBezTo>
                  <a:pt x="5016" y="7170"/>
                  <a:pt x="5016" y="7170"/>
                  <a:pt x="5006" y="7186"/>
                </a:cubicBezTo>
                <a:cubicBezTo>
                  <a:pt x="5006" y="7186"/>
                  <a:pt x="5006" y="7186"/>
                  <a:pt x="5006" y="7186"/>
                </a:cubicBezTo>
                <a:cubicBezTo>
                  <a:pt x="4997" y="7201"/>
                  <a:pt x="4997" y="7201"/>
                  <a:pt x="4997" y="7201"/>
                </a:cubicBezTo>
                <a:lnTo>
                  <a:pt x="5006" y="7186"/>
                </a:lnTo>
                <a:close/>
                <a:moveTo>
                  <a:pt x="4805" y="7745"/>
                </a:moveTo>
                <a:cubicBezTo>
                  <a:pt x="4805" y="7745"/>
                  <a:pt x="4814" y="7745"/>
                  <a:pt x="4814" y="7745"/>
                </a:cubicBezTo>
                <a:cubicBezTo>
                  <a:pt x="4814" y="7761"/>
                  <a:pt x="4823" y="7761"/>
                  <a:pt x="4823" y="7761"/>
                </a:cubicBezTo>
                <a:cubicBezTo>
                  <a:pt x="4833" y="7792"/>
                  <a:pt x="4833" y="7807"/>
                  <a:pt x="4823" y="7823"/>
                </a:cubicBezTo>
                <a:cubicBezTo>
                  <a:pt x="4823" y="7823"/>
                  <a:pt x="4814" y="7823"/>
                  <a:pt x="4814" y="7838"/>
                </a:cubicBezTo>
                <a:cubicBezTo>
                  <a:pt x="4805" y="7838"/>
                  <a:pt x="4805" y="7838"/>
                  <a:pt x="4805" y="7823"/>
                </a:cubicBezTo>
                <a:cubicBezTo>
                  <a:pt x="4796" y="7792"/>
                  <a:pt x="4796" y="7776"/>
                  <a:pt x="4805" y="7745"/>
                </a:cubicBezTo>
                <a:close/>
                <a:moveTo>
                  <a:pt x="4732" y="7559"/>
                </a:moveTo>
                <a:cubicBezTo>
                  <a:pt x="4732" y="7559"/>
                  <a:pt x="4732" y="7559"/>
                  <a:pt x="4732" y="7559"/>
                </a:cubicBezTo>
                <a:cubicBezTo>
                  <a:pt x="4723" y="7559"/>
                  <a:pt x="4723" y="7559"/>
                  <a:pt x="4723" y="7559"/>
                </a:cubicBezTo>
                <a:lnTo>
                  <a:pt x="4732" y="7559"/>
                </a:lnTo>
                <a:close/>
                <a:moveTo>
                  <a:pt x="4686" y="5306"/>
                </a:moveTo>
                <a:cubicBezTo>
                  <a:pt x="4686" y="5306"/>
                  <a:pt x="4695" y="5306"/>
                  <a:pt x="4695" y="5306"/>
                </a:cubicBezTo>
                <a:cubicBezTo>
                  <a:pt x="4704" y="5306"/>
                  <a:pt x="4704" y="5306"/>
                  <a:pt x="4704" y="5321"/>
                </a:cubicBezTo>
                <a:cubicBezTo>
                  <a:pt x="4714" y="5337"/>
                  <a:pt x="4714" y="5337"/>
                  <a:pt x="4714" y="5352"/>
                </a:cubicBezTo>
                <a:cubicBezTo>
                  <a:pt x="4704" y="5368"/>
                  <a:pt x="4704" y="5368"/>
                  <a:pt x="4695" y="5368"/>
                </a:cubicBezTo>
                <a:cubicBezTo>
                  <a:pt x="4695" y="5352"/>
                  <a:pt x="4686" y="5352"/>
                  <a:pt x="4686" y="5337"/>
                </a:cubicBezTo>
                <a:cubicBezTo>
                  <a:pt x="4677" y="5337"/>
                  <a:pt x="4677" y="5321"/>
                  <a:pt x="4686" y="5306"/>
                </a:cubicBezTo>
                <a:close/>
                <a:moveTo>
                  <a:pt x="4631" y="5228"/>
                </a:moveTo>
                <a:cubicBezTo>
                  <a:pt x="4631" y="5228"/>
                  <a:pt x="4631" y="5228"/>
                  <a:pt x="4631" y="5243"/>
                </a:cubicBezTo>
                <a:cubicBezTo>
                  <a:pt x="4631" y="5243"/>
                  <a:pt x="4631" y="5243"/>
                  <a:pt x="4631" y="5243"/>
                </a:cubicBezTo>
                <a:cubicBezTo>
                  <a:pt x="4631" y="5243"/>
                  <a:pt x="4622" y="5243"/>
                  <a:pt x="4622" y="5228"/>
                </a:cubicBezTo>
                <a:cubicBezTo>
                  <a:pt x="4622" y="5228"/>
                  <a:pt x="4631" y="5228"/>
                  <a:pt x="4631" y="5228"/>
                </a:cubicBezTo>
                <a:close/>
                <a:moveTo>
                  <a:pt x="4604" y="6906"/>
                </a:moveTo>
                <a:cubicBezTo>
                  <a:pt x="4604" y="6906"/>
                  <a:pt x="4604" y="6906"/>
                  <a:pt x="4613" y="6906"/>
                </a:cubicBezTo>
                <a:cubicBezTo>
                  <a:pt x="4604" y="6906"/>
                  <a:pt x="4604" y="6906"/>
                  <a:pt x="4604" y="6906"/>
                </a:cubicBezTo>
                <a:cubicBezTo>
                  <a:pt x="4604" y="6906"/>
                  <a:pt x="4604" y="6906"/>
                  <a:pt x="4604" y="6906"/>
                </a:cubicBezTo>
                <a:cubicBezTo>
                  <a:pt x="4604" y="6906"/>
                  <a:pt x="4604" y="6906"/>
                  <a:pt x="4604" y="6906"/>
                </a:cubicBezTo>
                <a:close/>
                <a:moveTo>
                  <a:pt x="4576" y="7652"/>
                </a:moveTo>
                <a:cubicBezTo>
                  <a:pt x="4576" y="7652"/>
                  <a:pt x="4576" y="7652"/>
                  <a:pt x="4576" y="7652"/>
                </a:cubicBezTo>
                <a:cubicBezTo>
                  <a:pt x="4576" y="7652"/>
                  <a:pt x="4576" y="7652"/>
                  <a:pt x="4576" y="7652"/>
                </a:cubicBezTo>
                <a:cubicBezTo>
                  <a:pt x="4595" y="7652"/>
                  <a:pt x="4604" y="7652"/>
                  <a:pt x="4622" y="7668"/>
                </a:cubicBezTo>
                <a:cubicBezTo>
                  <a:pt x="4622" y="7668"/>
                  <a:pt x="4622" y="7683"/>
                  <a:pt x="4622" y="7683"/>
                </a:cubicBezTo>
                <a:cubicBezTo>
                  <a:pt x="4622" y="7683"/>
                  <a:pt x="4613" y="7699"/>
                  <a:pt x="4613" y="7683"/>
                </a:cubicBezTo>
                <a:cubicBezTo>
                  <a:pt x="4604" y="7683"/>
                  <a:pt x="4585" y="7668"/>
                  <a:pt x="4576" y="7652"/>
                </a:cubicBezTo>
                <a:cubicBezTo>
                  <a:pt x="4576" y="7652"/>
                  <a:pt x="4576" y="7652"/>
                  <a:pt x="4576" y="7652"/>
                </a:cubicBezTo>
                <a:cubicBezTo>
                  <a:pt x="4567" y="7652"/>
                  <a:pt x="4567" y="7652"/>
                  <a:pt x="4576" y="7652"/>
                </a:cubicBezTo>
                <a:close/>
                <a:moveTo>
                  <a:pt x="4640" y="8118"/>
                </a:moveTo>
                <a:cubicBezTo>
                  <a:pt x="4668" y="8103"/>
                  <a:pt x="4704" y="8087"/>
                  <a:pt x="4732" y="8040"/>
                </a:cubicBezTo>
                <a:cubicBezTo>
                  <a:pt x="4759" y="8009"/>
                  <a:pt x="4796" y="8009"/>
                  <a:pt x="4814" y="7963"/>
                </a:cubicBezTo>
                <a:cubicBezTo>
                  <a:pt x="4823" y="7963"/>
                  <a:pt x="4833" y="7963"/>
                  <a:pt x="4842" y="7963"/>
                </a:cubicBezTo>
                <a:cubicBezTo>
                  <a:pt x="4851" y="7963"/>
                  <a:pt x="4860" y="7978"/>
                  <a:pt x="4869" y="7978"/>
                </a:cubicBezTo>
                <a:cubicBezTo>
                  <a:pt x="4897" y="7978"/>
                  <a:pt x="4915" y="8009"/>
                  <a:pt x="4924" y="8056"/>
                </a:cubicBezTo>
                <a:cubicBezTo>
                  <a:pt x="4924" y="8087"/>
                  <a:pt x="4942" y="8103"/>
                  <a:pt x="4952" y="8118"/>
                </a:cubicBezTo>
                <a:cubicBezTo>
                  <a:pt x="4979" y="8118"/>
                  <a:pt x="4979" y="8134"/>
                  <a:pt x="4979" y="8165"/>
                </a:cubicBezTo>
                <a:cubicBezTo>
                  <a:pt x="4979" y="8211"/>
                  <a:pt x="4988" y="8258"/>
                  <a:pt x="4988" y="8289"/>
                </a:cubicBezTo>
                <a:cubicBezTo>
                  <a:pt x="4988" y="8305"/>
                  <a:pt x="4979" y="8320"/>
                  <a:pt x="4961" y="8320"/>
                </a:cubicBezTo>
                <a:cubicBezTo>
                  <a:pt x="4952" y="8305"/>
                  <a:pt x="4942" y="8289"/>
                  <a:pt x="4933" y="8305"/>
                </a:cubicBezTo>
                <a:cubicBezTo>
                  <a:pt x="4915" y="8305"/>
                  <a:pt x="4887" y="8305"/>
                  <a:pt x="4869" y="8305"/>
                </a:cubicBezTo>
                <a:cubicBezTo>
                  <a:pt x="4842" y="8320"/>
                  <a:pt x="4823" y="8305"/>
                  <a:pt x="4805" y="8274"/>
                </a:cubicBezTo>
                <a:cubicBezTo>
                  <a:pt x="4805" y="8258"/>
                  <a:pt x="4805" y="8258"/>
                  <a:pt x="4796" y="8258"/>
                </a:cubicBezTo>
                <a:cubicBezTo>
                  <a:pt x="4787" y="8243"/>
                  <a:pt x="4778" y="8243"/>
                  <a:pt x="4778" y="8227"/>
                </a:cubicBezTo>
                <a:cubicBezTo>
                  <a:pt x="4787" y="8211"/>
                  <a:pt x="4787" y="8211"/>
                  <a:pt x="4796" y="8196"/>
                </a:cubicBezTo>
                <a:cubicBezTo>
                  <a:pt x="4796" y="8196"/>
                  <a:pt x="4796" y="8180"/>
                  <a:pt x="4796" y="8180"/>
                </a:cubicBezTo>
                <a:cubicBezTo>
                  <a:pt x="4796" y="8165"/>
                  <a:pt x="4787" y="8165"/>
                  <a:pt x="4787" y="8165"/>
                </a:cubicBezTo>
                <a:cubicBezTo>
                  <a:pt x="4778" y="8165"/>
                  <a:pt x="4778" y="8165"/>
                  <a:pt x="4768" y="8165"/>
                </a:cubicBezTo>
                <a:cubicBezTo>
                  <a:pt x="4768" y="8180"/>
                  <a:pt x="4759" y="8180"/>
                  <a:pt x="4759" y="8180"/>
                </a:cubicBezTo>
                <a:cubicBezTo>
                  <a:pt x="4723" y="8227"/>
                  <a:pt x="4695" y="8243"/>
                  <a:pt x="4659" y="8258"/>
                </a:cubicBezTo>
                <a:cubicBezTo>
                  <a:pt x="4631" y="8274"/>
                  <a:pt x="4613" y="8289"/>
                  <a:pt x="4604" y="8243"/>
                </a:cubicBezTo>
                <a:cubicBezTo>
                  <a:pt x="4595" y="8211"/>
                  <a:pt x="4576" y="8227"/>
                  <a:pt x="4558" y="8227"/>
                </a:cubicBezTo>
                <a:cubicBezTo>
                  <a:pt x="4558" y="8227"/>
                  <a:pt x="4558" y="8227"/>
                  <a:pt x="4558" y="8227"/>
                </a:cubicBezTo>
                <a:cubicBezTo>
                  <a:pt x="4558" y="8227"/>
                  <a:pt x="4558" y="8227"/>
                  <a:pt x="4558" y="8227"/>
                </a:cubicBezTo>
                <a:cubicBezTo>
                  <a:pt x="4549" y="8227"/>
                  <a:pt x="4549" y="8227"/>
                  <a:pt x="4549" y="8243"/>
                </a:cubicBezTo>
                <a:cubicBezTo>
                  <a:pt x="4549" y="8227"/>
                  <a:pt x="4549" y="8227"/>
                  <a:pt x="4549" y="8227"/>
                </a:cubicBezTo>
                <a:cubicBezTo>
                  <a:pt x="4549" y="8227"/>
                  <a:pt x="4549" y="8227"/>
                  <a:pt x="4558" y="8227"/>
                </a:cubicBezTo>
                <a:cubicBezTo>
                  <a:pt x="4558" y="8227"/>
                  <a:pt x="4558" y="8227"/>
                  <a:pt x="4558" y="8227"/>
                </a:cubicBezTo>
                <a:cubicBezTo>
                  <a:pt x="4558" y="8227"/>
                  <a:pt x="4558" y="8227"/>
                  <a:pt x="4558" y="8227"/>
                </a:cubicBezTo>
                <a:cubicBezTo>
                  <a:pt x="4576" y="8180"/>
                  <a:pt x="4604" y="8149"/>
                  <a:pt x="4640" y="8118"/>
                </a:cubicBezTo>
                <a:close/>
                <a:moveTo>
                  <a:pt x="4549" y="7077"/>
                </a:moveTo>
                <a:cubicBezTo>
                  <a:pt x="4549" y="7062"/>
                  <a:pt x="4540" y="7062"/>
                  <a:pt x="4549" y="7046"/>
                </a:cubicBezTo>
                <a:cubicBezTo>
                  <a:pt x="4549" y="7046"/>
                  <a:pt x="4549" y="7046"/>
                  <a:pt x="4549" y="7046"/>
                </a:cubicBezTo>
                <a:cubicBezTo>
                  <a:pt x="4558" y="7062"/>
                  <a:pt x="4558" y="7062"/>
                  <a:pt x="4558" y="7062"/>
                </a:cubicBezTo>
                <a:cubicBezTo>
                  <a:pt x="4558" y="7062"/>
                  <a:pt x="4549" y="7077"/>
                  <a:pt x="4549" y="7077"/>
                </a:cubicBezTo>
                <a:close/>
                <a:moveTo>
                  <a:pt x="4512" y="5135"/>
                </a:moveTo>
                <a:cubicBezTo>
                  <a:pt x="4521" y="5135"/>
                  <a:pt x="4531" y="5119"/>
                  <a:pt x="4540" y="5119"/>
                </a:cubicBezTo>
                <a:cubicBezTo>
                  <a:pt x="4549" y="5119"/>
                  <a:pt x="4549" y="5135"/>
                  <a:pt x="4558" y="5135"/>
                </a:cubicBezTo>
                <a:cubicBezTo>
                  <a:pt x="4540" y="5166"/>
                  <a:pt x="4540" y="5197"/>
                  <a:pt x="4540" y="5243"/>
                </a:cubicBezTo>
                <a:cubicBezTo>
                  <a:pt x="4531" y="5259"/>
                  <a:pt x="4512" y="5274"/>
                  <a:pt x="4503" y="5243"/>
                </a:cubicBezTo>
                <a:cubicBezTo>
                  <a:pt x="4476" y="5197"/>
                  <a:pt x="4476" y="5166"/>
                  <a:pt x="4512" y="5135"/>
                </a:cubicBezTo>
                <a:close/>
                <a:moveTo>
                  <a:pt x="4494" y="5803"/>
                </a:moveTo>
                <a:cubicBezTo>
                  <a:pt x="4494" y="5803"/>
                  <a:pt x="4494" y="5787"/>
                  <a:pt x="4494" y="5787"/>
                </a:cubicBezTo>
                <a:cubicBezTo>
                  <a:pt x="4494" y="5787"/>
                  <a:pt x="4494" y="5787"/>
                  <a:pt x="4494" y="5772"/>
                </a:cubicBezTo>
                <a:cubicBezTo>
                  <a:pt x="4503" y="5772"/>
                  <a:pt x="4503" y="5772"/>
                  <a:pt x="4503" y="5787"/>
                </a:cubicBezTo>
                <a:cubicBezTo>
                  <a:pt x="4503" y="5787"/>
                  <a:pt x="4494" y="5787"/>
                  <a:pt x="4494" y="5787"/>
                </a:cubicBezTo>
                <a:cubicBezTo>
                  <a:pt x="4494" y="5787"/>
                  <a:pt x="4494" y="5803"/>
                  <a:pt x="4494" y="5803"/>
                </a:cubicBezTo>
                <a:cubicBezTo>
                  <a:pt x="4485" y="5818"/>
                  <a:pt x="4485" y="5818"/>
                  <a:pt x="4476" y="5834"/>
                </a:cubicBezTo>
                <a:cubicBezTo>
                  <a:pt x="4476" y="5834"/>
                  <a:pt x="4476" y="5834"/>
                  <a:pt x="4476" y="5834"/>
                </a:cubicBezTo>
                <a:cubicBezTo>
                  <a:pt x="4476" y="5834"/>
                  <a:pt x="4476" y="5834"/>
                  <a:pt x="4476" y="5834"/>
                </a:cubicBezTo>
                <a:cubicBezTo>
                  <a:pt x="4476" y="5818"/>
                  <a:pt x="4485" y="5803"/>
                  <a:pt x="4494" y="5803"/>
                </a:cubicBezTo>
                <a:close/>
                <a:moveTo>
                  <a:pt x="4476" y="5352"/>
                </a:moveTo>
                <a:cubicBezTo>
                  <a:pt x="4476" y="5352"/>
                  <a:pt x="4476" y="5352"/>
                  <a:pt x="4476" y="5352"/>
                </a:cubicBezTo>
                <a:cubicBezTo>
                  <a:pt x="4466" y="5352"/>
                  <a:pt x="4466" y="5352"/>
                  <a:pt x="4466" y="5352"/>
                </a:cubicBezTo>
                <a:lnTo>
                  <a:pt x="4476" y="5352"/>
                </a:lnTo>
                <a:close/>
                <a:moveTo>
                  <a:pt x="4439" y="6393"/>
                </a:moveTo>
                <a:cubicBezTo>
                  <a:pt x="4439" y="6409"/>
                  <a:pt x="4439" y="6409"/>
                  <a:pt x="4439" y="6409"/>
                </a:cubicBezTo>
                <a:cubicBezTo>
                  <a:pt x="4439" y="6409"/>
                  <a:pt x="4439" y="6409"/>
                  <a:pt x="4439" y="6409"/>
                </a:cubicBezTo>
                <a:lnTo>
                  <a:pt x="4439" y="6393"/>
                </a:lnTo>
                <a:close/>
                <a:moveTo>
                  <a:pt x="4412" y="7854"/>
                </a:moveTo>
                <a:cubicBezTo>
                  <a:pt x="4412" y="7823"/>
                  <a:pt x="4412" y="7807"/>
                  <a:pt x="4430" y="7792"/>
                </a:cubicBezTo>
                <a:cubicBezTo>
                  <a:pt x="4430" y="7792"/>
                  <a:pt x="4430" y="7792"/>
                  <a:pt x="4430" y="7792"/>
                </a:cubicBezTo>
                <a:cubicBezTo>
                  <a:pt x="4430" y="7792"/>
                  <a:pt x="4430" y="7792"/>
                  <a:pt x="4430" y="7776"/>
                </a:cubicBezTo>
                <a:cubicBezTo>
                  <a:pt x="4430" y="7792"/>
                  <a:pt x="4430" y="7792"/>
                  <a:pt x="4430" y="7792"/>
                </a:cubicBezTo>
                <a:cubicBezTo>
                  <a:pt x="4430" y="7792"/>
                  <a:pt x="4430" y="7792"/>
                  <a:pt x="4430" y="7792"/>
                </a:cubicBezTo>
                <a:cubicBezTo>
                  <a:pt x="4430" y="7807"/>
                  <a:pt x="4430" y="7823"/>
                  <a:pt x="4430" y="7838"/>
                </a:cubicBezTo>
                <a:cubicBezTo>
                  <a:pt x="4439" y="7838"/>
                  <a:pt x="4439" y="7854"/>
                  <a:pt x="4430" y="7854"/>
                </a:cubicBezTo>
                <a:cubicBezTo>
                  <a:pt x="4430" y="7854"/>
                  <a:pt x="4430" y="7870"/>
                  <a:pt x="4421" y="7870"/>
                </a:cubicBezTo>
                <a:cubicBezTo>
                  <a:pt x="4421" y="7870"/>
                  <a:pt x="4421" y="7870"/>
                  <a:pt x="4412" y="7870"/>
                </a:cubicBezTo>
                <a:cubicBezTo>
                  <a:pt x="4412" y="7870"/>
                  <a:pt x="4402" y="7854"/>
                  <a:pt x="4412" y="7854"/>
                </a:cubicBezTo>
                <a:close/>
                <a:moveTo>
                  <a:pt x="4393" y="6875"/>
                </a:moveTo>
                <a:cubicBezTo>
                  <a:pt x="4402" y="6875"/>
                  <a:pt x="4402" y="6875"/>
                  <a:pt x="4402" y="6875"/>
                </a:cubicBezTo>
                <a:cubicBezTo>
                  <a:pt x="4393" y="6875"/>
                  <a:pt x="4393" y="6875"/>
                  <a:pt x="4393" y="6875"/>
                </a:cubicBezTo>
                <a:close/>
                <a:moveTo>
                  <a:pt x="4375" y="6440"/>
                </a:moveTo>
                <a:cubicBezTo>
                  <a:pt x="4375" y="6440"/>
                  <a:pt x="4384" y="6455"/>
                  <a:pt x="4384" y="6455"/>
                </a:cubicBezTo>
                <a:cubicBezTo>
                  <a:pt x="4384" y="6471"/>
                  <a:pt x="4384" y="6471"/>
                  <a:pt x="4375" y="6471"/>
                </a:cubicBezTo>
                <a:cubicBezTo>
                  <a:pt x="4366" y="6471"/>
                  <a:pt x="4366" y="6471"/>
                  <a:pt x="4366" y="6471"/>
                </a:cubicBezTo>
                <a:cubicBezTo>
                  <a:pt x="4366" y="6455"/>
                  <a:pt x="4366" y="6455"/>
                  <a:pt x="4375" y="6440"/>
                </a:cubicBezTo>
                <a:close/>
                <a:moveTo>
                  <a:pt x="4357" y="7481"/>
                </a:moveTo>
                <a:cubicBezTo>
                  <a:pt x="4366" y="7528"/>
                  <a:pt x="4357" y="7574"/>
                  <a:pt x="4338" y="7590"/>
                </a:cubicBezTo>
                <a:cubicBezTo>
                  <a:pt x="4338" y="7605"/>
                  <a:pt x="4338" y="7605"/>
                  <a:pt x="4338" y="7605"/>
                </a:cubicBezTo>
                <a:cubicBezTo>
                  <a:pt x="4329" y="7605"/>
                  <a:pt x="4329" y="7605"/>
                  <a:pt x="4329" y="7605"/>
                </a:cubicBezTo>
                <a:cubicBezTo>
                  <a:pt x="4329" y="7605"/>
                  <a:pt x="4329" y="7605"/>
                  <a:pt x="4329" y="7605"/>
                </a:cubicBezTo>
                <a:cubicBezTo>
                  <a:pt x="4329" y="7605"/>
                  <a:pt x="4338" y="7590"/>
                  <a:pt x="4338" y="7590"/>
                </a:cubicBezTo>
                <a:cubicBezTo>
                  <a:pt x="4329" y="7559"/>
                  <a:pt x="4338" y="7512"/>
                  <a:pt x="4347" y="7466"/>
                </a:cubicBezTo>
                <a:cubicBezTo>
                  <a:pt x="4357" y="7466"/>
                  <a:pt x="4357" y="7466"/>
                  <a:pt x="4357" y="7466"/>
                </a:cubicBezTo>
                <a:cubicBezTo>
                  <a:pt x="4357" y="7466"/>
                  <a:pt x="4357" y="7481"/>
                  <a:pt x="4357" y="7481"/>
                </a:cubicBezTo>
                <a:close/>
                <a:moveTo>
                  <a:pt x="4347" y="6937"/>
                </a:moveTo>
                <a:cubicBezTo>
                  <a:pt x="4357" y="6937"/>
                  <a:pt x="4357" y="6937"/>
                  <a:pt x="4357" y="6937"/>
                </a:cubicBezTo>
                <a:cubicBezTo>
                  <a:pt x="4357" y="6937"/>
                  <a:pt x="4357" y="6953"/>
                  <a:pt x="4357" y="6953"/>
                </a:cubicBezTo>
                <a:cubicBezTo>
                  <a:pt x="4357" y="6953"/>
                  <a:pt x="4347" y="6953"/>
                  <a:pt x="4347" y="6953"/>
                </a:cubicBezTo>
                <a:cubicBezTo>
                  <a:pt x="4347" y="6937"/>
                  <a:pt x="4347" y="6937"/>
                  <a:pt x="4347" y="6937"/>
                </a:cubicBezTo>
                <a:close/>
                <a:moveTo>
                  <a:pt x="4302" y="7046"/>
                </a:moveTo>
                <a:cubicBezTo>
                  <a:pt x="4302" y="7046"/>
                  <a:pt x="4311" y="7046"/>
                  <a:pt x="4311" y="7046"/>
                </a:cubicBezTo>
                <a:cubicBezTo>
                  <a:pt x="4329" y="7046"/>
                  <a:pt x="4338" y="7062"/>
                  <a:pt x="4347" y="7093"/>
                </a:cubicBezTo>
                <a:cubicBezTo>
                  <a:pt x="4347" y="7124"/>
                  <a:pt x="4357" y="7155"/>
                  <a:pt x="4357" y="7186"/>
                </a:cubicBezTo>
                <a:cubicBezTo>
                  <a:pt x="4347" y="7232"/>
                  <a:pt x="4347" y="7264"/>
                  <a:pt x="4347" y="7310"/>
                </a:cubicBezTo>
                <a:cubicBezTo>
                  <a:pt x="4357" y="7326"/>
                  <a:pt x="4357" y="7341"/>
                  <a:pt x="4357" y="7357"/>
                </a:cubicBezTo>
                <a:cubicBezTo>
                  <a:pt x="4357" y="7372"/>
                  <a:pt x="4357" y="7388"/>
                  <a:pt x="4347" y="7388"/>
                </a:cubicBezTo>
                <a:cubicBezTo>
                  <a:pt x="4347" y="7403"/>
                  <a:pt x="4338" y="7388"/>
                  <a:pt x="4338" y="7372"/>
                </a:cubicBezTo>
                <a:cubicBezTo>
                  <a:pt x="4329" y="7357"/>
                  <a:pt x="4329" y="7341"/>
                  <a:pt x="4320" y="7341"/>
                </a:cubicBezTo>
                <a:cubicBezTo>
                  <a:pt x="4302" y="7341"/>
                  <a:pt x="4302" y="7326"/>
                  <a:pt x="4293" y="7295"/>
                </a:cubicBezTo>
                <a:cubicBezTo>
                  <a:pt x="4293" y="7295"/>
                  <a:pt x="4293" y="7279"/>
                  <a:pt x="4283" y="7264"/>
                </a:cubicBezTo>
                <a:cubicBezTo>
                  <a:pt x="4283" y="7232"/>
                  <a:pt x="4274" y="7186"/>
                  <a:pt x="4283" y="7155"/>
                </a:cubicBezTo>
                <a:cubicBezTo>
                  <a:pt x="4283" y="7139"/>
                  <a:pt x="4274" y="7124"/>
                  <a:pt x="4274" y="7108"/>
                </a:cubicBezTo>
                <a:cubicBezTo>
                  <a:pt x="4283" y="7093"/>
                  <a:pt x="4293" y="7062"/>
                  <a:pt x="4302" y="7046"/>
                </a:cubicBezTo>
                <a:close/>
                <a:moveTo>
                  <a:pt x="4210" y="7232"/>
                </a:moveTo>
                <a:cubicBezTo>
                  <a:pt x="4201" y="7248"/>
                  <a:pt x="4192" y="7279"/>
                  <a:pt x="4183" y="7295"/>
                </a:cubicBezTo>
                <a:cubicBezTo>
                  <a:pt x="4183" y="7295"/>
                  <a:pt x="4183" y="7310"/>
                  <a:pt x="4174" y="7295"/>
                </a:cubicBezTo>
                <a:cubicBezTo>
                  <a:pt x="4174" y="7295"/>
                  <a:pt x="4174" y="7279"/>
                  <a:pt x="4174" y="7279"/>
                </a:cubicBezTo>
                <a:cubicBezTo>
                  <a:pt x="4174" y="7279"/>
                  <a:pt x="4174" y="7279"/>
                  <a:pt x="4174" y="7264"/>
                </a:cubicBezTo>
                <a:cubicBezTo>
                  <a:pt x="4183" y="7248"/>
                  <a:pt x="4192" y="7217"/>
                  <a:pt x="4183" y="7201"/>
                </a:cubicBezTo>
                <a:cubicBezTo>
                  <a:pt x="4183" y="7155"/>
                  <a:pt x="4164" y="7170"/>
                  <a:pt x="4155" y="7155"/>
                </a:cubicBezTo>
                <a:cubicBezTo>
                  <a:pt x="4146" y="7155"/>
                  <a:pt x="4146" y="7139"/>
                  <a:pt x="4146" y="7139"/>
                </a:cubicBezTo>
                <a:cubicBezTo>
                  <a:pt x="4155" y="7139"/>
                  <a:pt x="4155" y="7124"/>
                  <a:pt x="4155" y="7124"/>
                </a:cubicBezTo>
                <a:cubicBezTo>
                  <a:pt x="4164" y="7124"/>
                  <a:pt x="4164" y="7124"/>
                  <a:pt x="4174" y="7124"/>
                </a:cubicBezTo>
                <a:cubicBezTo>
                  <a:pt x="4183" y="7139"/>
                  <a:pt x="4192" y="7139"/>
                  <a:pt x="4201" y="7139"/>
                </a:cubicBezTo>
                <a:cubicBezTo>
                  <a:pt x="4201" y="7139"/>
                  <a:pt x="4201" y="7139"/>
                  <a:pt x="4201" y="7139"/>
                </a:cubicBezTo>
                <a:cubicBezTo>
                  <a:pt x="4201" y="7139"/>
                  <a:pt x="4201" y="7139"/>
                  <a:pt x="4201" y="7139"/>
                </a:cubicBezTo>
                <a:cubicBezTo>
                  <a:pt x="4192" y="7108"/>
                  <a:pt x="4183" y="7093"/>
                  <a:pt x="4183" y="7077"/>
                </a:cubicBezTo>
                <a:cubicBezTo>
                  <a:pt x="4164" y="7030"/>
                  <a:pt x="4174" y="6999"/>
                  <a:pt x="4174" y="6968"/>
                </a:cubicBezTo>
                <a:cubicBezTo>
                  <a:pt x="4183" y="6953"/>
                  <a:pt x="4192" y="6937"/>
                  <a:pt x="4192" y="6937"/>
                </a:cubicBezTo>
                <a:cubicBezTo>
                  <a:pt x="4201" y="6937"/>
                  <a:pt x="4210" y="6937"/>
                  <a:pt x="4210" y="6953"/>
                </a:cubicBezTo>
                <a:cubicBezTo>
                  <a:pt x="4219" y="6968"/>
                  <a:pt x="4228" y="6984"/>
                  <a:pt x="4238" y="6999"/>
                </a:cubicBezTo>
                <a:cubicBezTo>
                  <a:pt x="4238" y="6999"/>
                  <a:pt x="4238" y="6999"/>
                  <a:pt x="4238" y="6999"/>
                </a:cubicBezTo>
                <a:cubicBezTo>
                  <a:pt x="4238" y="6999"/>
                  <a:pt x="4238" y="6999"/>
                  <a:pt x="4238" y="6999"/>
                </a:cubicBezTo>
                <a:cubicBezTo>
                  <a:pt x="4238" y="7015"/>
                  <a:pt x="4238" y="7015"/>
                  <a:pt x="4238" y="7015"/>
                </a:cubicBezTo>
                <a:cubicBezTo>
                  <a:pt x="4238" y="7015"/>
                  <a:pt x="4238" y="6999"/>
                  <a:pt x="4238" y="6999"/>
                </a:cubicBezTo>
                <a:cubicBezTo>
                  <a:pt x="4219" y="7046"/>
                  <a:pt x="4219" y="7077"/>
                  <a:pt x="4238" y="7108"/>
                </a:cubicBezTo>
                <a:cubicBezTo>
                  <a:pt x="4238" y="7108"/>
                  <a:pt x="4238" y="7124"/>
                  <a:pt x="4228" y="7124"/>
                </a:cubicBezTo>
                <a:cubicBezTo>
                  <a:pt x="4219" y="7124"/>
                  <a:pt x="4210" y="7124"/>
                  <a:pt x="4201" y="7139"/>
                </a:cubicBezTo>
                <a:cubicBezTo>
                  <a:pt x="4201" y="7139"/>
                  <a:pt x="4201" y="7139"/>
                  <a:pt x="4201" y="7139"/>
                </a:cubicBezTo>
                <a:cubicBezTo>
                  <a:pt x="4201" y="7139"/>
                  <a:pt x="4201" y="7139"/>
                  <a:pt x="4201" y="7139"/>
                </a:cubicBezTo>
                <a:cubicBezTo>
                  <a:pt x="4210" y="7155"/>
                  <a:pt x="4210" y="7170"/>
                  <a:pt x="4210" y="7186"/>
                </a:cubicBezTo>
                <a:cubicBezTo>
                  <a:pt x="4210" y="7201"/>
                  <a:pt x="4210" y="7217"/>
                  <a:pt x="4210" y="7232"/>
                </a:cubicBezTo>
                <a:close/>
                <a:moveTo>
                  <a:pt x="4247" y="7605"/>
                </a:moveTo>
                <a:cubicBezTo>
                  <a:pt x="4247" y="7605"/>
                  <a:pt x="4238" y="7605"/>
                  <a:pt x="4238" y="7605"/>
                </a:cubicBezTo>
                <a:cubicBezTo>
                  <a:pt x="4238" y="7605"/>
                  <a:pt x="4228" y="7605"/>
                  <a:pt x="4228" y="7605"/>
                </a:cubicBezTo>
                <a:cubicBezTo>
                  <a:pt x="4219" y="7574"/>
                  <a:pt x="4219" y="7543"/>
                  <a:pt x="4219" y="7528"/>
                </a:cubicBezTo>
                <a:cubicBezTo>
                  <a:pt x="4210" y="7512"/>
                  <a:pt x="4219" y="7512"/>
                  <a:pt x="4219" y="7497"/>
                </a:cubicBezTo>
                <a:cubicBezTo>
                  <a:pt x="4219" y="7497"/>
                  <a:pt x="4219" y="7497"/>
                  <a:pt x="4219" y="7497"/>
                </a:cubicBezTo>
                <a:cubicBezTo>
                  <a:pt x="4219" y="7481"/>
                  <a:pt x="4219" y="7481"/>
                  <a:pt x="4228" y="7481"/>
                </a:cubicBezTo>
                <a:cubicBezTo>
                  <a:pt x="4228" y="7481"/>
                  <a:pt x="4228" y="7481"/>
                  <a:pt x="4228" y="7481"/>
                </a:cubicBezTo>
                <a:cubicBezTo>
                  <a:pt x="4228" y="7466"/>
                  <a:pt x="4228" y="7466"/>
                  <a:pt x="4228" y="7466"/>
                </a:cubicBezTo>
                <a:cubicBezTo>
                  <a:pt x="4228" y="7466"/>
                  <a:pt x="4228" y="7466"/>
                  <a:pt x="4228" y="7481"/>
                </a:cubicBezTo>
                <a:cubicBezTo>
                  <a:pt x="4219" y="7481"/>
                  <a:pt x="4219" y="7497"/>
                  <a:pt x="4219" y="7497"/>
                </a:cubicBezTo>
                <a:cubicBezTo>
                  <a:pt x="4219" y="7497"/>
                  <a:pt x="4219" y="7497"/>
                  <a:pt x="4219" y="7497"/>
                </a:cubicBezTo>
                <a:cubicBezTo>
                  <a:pt x="4228" y="7528"/>
                  <a:pt x="4238" y="7543"/>
                  <a:pt x="4247" y="7574"/>
                </a:cubicBezTo>
                <a:cubicBezTo>
                  <a:pt x="4247" y="7590"/>
                  <a:pt x="4247" y="7590"/>
                  <a:pt x="4247" y="7605"/>
                </a:cubicBezTo>
                <a:close/>
                <a:moveTo>
                  <a:pt x="4219" y="4870"/>
                </a:moveTo>
                <a:cubicBezTo>
                  <a:pt x="4219" y="4870"/>
                  <a:pt x="4219" y="4855"/>
                  <a:pt x="4228" y="4855"/>
                </a:cubicBezTo>
                <a:cubicBezTo>
                  <a:pt x="4228" y="4870"/>
                  <a:pt x="4228" y="4870"/>
                  <a:pt x="4228" y="4886"/>
                </a:cubicBezTo>
                <a:cubicBezTo>
                  <a:pt x="4228" y="4886"/>
                  <a:pt x="4228" y="4886"/>
                  <a:pt x="4219" y="4886"/>
                </a:cubicBezTo>
                <a:cubicBezTo>
                  <a:pt x="4219" y="4886"/>
                  <a:pt x="4219" y="4870"/>
                  <a:pt x="4219" y="4870"/>
                </a:cubicBezTo>
                <a:close/>
                <a:moveTo>
                  <a:pt x="4174" y="6129"/>
                </a:moveTo>
                <a:cubicBezTo>
                  <a:pt x="4174" y="6114"/>
                  <a:pt x="4183" y="6098"/>
                  <a:pt x="4201" y="6098"/>
                </a:cubicBezTo>
                <a:cubicBezTo>
                  <a:pt x="4201" y="6098"/>
                  <a:pt x="4210" y="6098"/>
                  <a:pt x="4210" y="6114"/>
                </a:cubicBezTo>
                <a:cubicBezTo>
                  <a:pt x="4210" y="6114"/>
                  <a:pt x="4210" y="6114"/>
                  <a:pt x="4210" y="6114"/>
                </a:cubicBezTo>
                <a:cubicBezTo>
                  <a:pt x="4201" y="6145"/>
                  <a:pt x="4192" y="6160"/>
                  <a:pt x="4174" y="6176"/>
                </a:cubicBezTo>
                <a:cubicBezTo>
                  <a:pt x="4174" y="6176"/>
                  <a:pt x="4174" y="6176"/>
                  <a:pt x="4174" y="6191"/>
                </a:cubicBezTo>
                <a:cubicBezTo>
                  <a:pt x="4174" y="6191"/>
                  <a:pt x="4174" y="6191"/>
                  <a:pt x="4164" y="6191"/>
                </a:cubicBezTo>
                <a:cubicBezTo>
                  <a:pt x="4164" y="6191"/>
                  <a:pt x="4164" y="6191"/>
                  <a:pt x="4164" y="6191"/>
                </a:cubicBezTo>
                <a:cubicBezTo>
                  <a:pt x="4164" y="6191"/>
                  <a:pt x="4164" y="6191"/>
                  <a:pt x="4164" y="6191"/>
                </a:cubicBezTo>
                <a:cubicBezTo>
                  <a:pt x="4164" y="6191"/>
                  <a:pt x="4164" y="6191"/>
                  <a:pt x="4164" y="6191"/>
                </a:cubicBezTo>
                <a:cubicBezTo>
                  <a:pt x="4174" y="6191"/>
                  <a:pt x="4174" y="6176"/>
                  <a:pt x="4174" y="6176"/>
                </a:cubicBezTo>
                <a:cubicBezTo>
                  <a:pt x="4174" y="6176"/>
                  <a:pt x="4174" y="6176"/>
                  <a:pt x="4174" y="6176"/>
                </a:cubicBezTo>
                <a:cubicBezTo>
                  <a:pt x="4174" y="6160"/>
                  <a:pt x="4174" y="6145"/>
                  <a:pt x="4174" y="6129"/>
                </a:cubicBezTo>
                <a:close/>
                <a:moveTo>
                  <a:pt x="4164" y="4824"/>
                </a:moveTo>
                <a:cubicBezTo>
                  <a:pt x="4174" y="4824"/>
                  <a:pt x="4174" y="4824"/>
                  <a:pt x="4164" y="4839"/>
                </a:cubicBezTo>
                <a:cubicBezTo>
                  <a:pt x="4164" y="4839"/>
                  <a:pt x="4164" y="4839"/>
                  <a:pt x="4164" y="4839"/>
                </a:cubicBezTo>
                <a:cubicBezTo>
                  <a:pt x="4164" y="4839"/>
                  <a:pt x="4155" y="4839"/>
                  <a:pt x="4155" y="4824"/>
                </a:cubicBezTo>
                <a:cubicBezTo>
                  <a:pt x="4155" y="4824"/>
                  <a:pt x="4164" y="4824"/>
                  <a:pt x="4164" y="4824"/>
                </a:cubicBezTo>
                <a:close/>
                <a:moveTo>
                  <a:pt x="4137" y="6471"/>
                </a:moveTo>
                <a:cubicBezTo>
                  <a:pt x="4146" y="6471"/>
                  <a:pt x="4155" y="6471"/>
                  <a:pt x="4164" y="6455"/>
                </a:cubicBezTo>
                <a:cubicBezTo>
                  <a:pt x="4164" y="6455"/>
                  <a:pt x="4164" y="6455"/>
                  <a:pt x="4174" y="6455"/>
                </a:cubicBezTo>
                <a:cubicBezTo>
                  <a:pt x="4174" y="6440"/>
                  <a:pt x="4183" y="6440"/>
                  <a:pt x="4192" y="6424"/>
                </a:cubicBezTo>
                <a:cubicBezTo>
                  <a:pt x="4192" y="6424"/>
                  <a:pt x="4192" y="6424"/>
                  <a:pt x="4192" y="6424"/>
                </a:cubicBezTo>
                <a:cubicBezTo>
                  <a:pt x="4192" y="6424"/>
                  <a:pt x="4192" y="6424"/>
                  <a:pt x="4192" y="6424"/>
                </a:cubicBezTo>
                <a:cubicBezTo>
                  <a:pt x="4174" y="6300"/>
                  <a:pt x="4164" y="6300"/>
                  <a:pt x="4238" y="6222"/>
                </a:cubicBezTo>
                <a:cubicBezTo>
                  <a:pt x="4247" y="6222"/>
                  <a:pt x="4247" y="6222"/>
                  <a:pt x="4256" y="6238"/>
                </a:cubicBezTo>
                <a:cubicBezTo>
                  <a:pt x="4256" y="6238"/>
                  <a:pt x="4256" y="6253"/>
                  <a:pt x="4256" y="6253"/>
                </a:cubicBezTo>
                <a:cubicBezTo>
                  <a:pt x="4256" y="6253"/>
                  <a:pt x="4256" y="6269"/>
                  <a:pt x="4256" y="6269"/>
                </a:cubicBezTo>
                <a:cubicBezTo>
                  <a:pt x="4247" y="6285"/>
                  <a:pt x="4228" y="6316"/>
                  <a:pt x="4219" y="6331"/>
                </a:cubicBezTo>
                <a:cubicBezTo>
                  <a:pt x="4210" y="6362"/>
                  <a:pt x="4210" y="6378"/>
                  <a:pt x="4201" y="6409"/>
                </a:cubicBezTo>
                <a:cubicBezTo>
                  <a:pt x="4201" y="6409"/>
                  <a:pt x="4192" y="6424"/>
                  <a:pt x="4192" y="6424"/>
                </a:cubicBezTo>
                <a:cubicBezTo>
                  <a:pt x="4192" y="6424"/>
                  <a:pt x="4192" y="6424"/>
                  <a:pt x="4192" y="6424"/>
                </a:cubicBezTo>
                <a:cubicBezTo>
                  <a:pt x="4183" y="6440"/>
                  <a:pt x="4174" y="6455"/>
                  <a:pt x="4174" y="6455"/>
                </a:cubicBezTo>
                <a:cubicBezTo>
                  <a:pt x="4174" y="6455"/>
                  <a:pt x="4164" y="6455"/>
                  <a:pt x="4164" y="6455"/>
                </a:cubicBezTo>
                <a:cubicBezTo>
                  <a:pt x="4155" y="6471"/>
                  <a:pt x="4146" y="6487"/>
                  <a:pt x="4137" y="6487"/>
                </a:cubicBezTo>
                <a:cubicBezTo>
                  <a:pt x="4137" y="6487"/>
                  <a:pt x="4137" y="6487"/>
                  <a:pt x="4137" y="6487"/>
                </a:cubicBezTo>
                <a:cubicBezTo>
                  <a:pt x="4137" y="6471"/>
                  <a:pt x="4137" y="6471"/>
                  <a:pt x="4137" y="6471"/>
                </a:cubicBezTo>
                <a:close/>
                <a:moveTo>
                  <a:pt x="4137" y="4404"/>
                </a:moveTo>
                <a:cubicBezTo>
                  <a:pt x="4128" y="4420"/>
                  <a:pt x="4128" y="4420"/>
                  <a:pt x="4128" y="4420"/>
                </a:cubicBezTo>
                <a:cubicBezTo>
                  <a:pt x="4128" y="4404"/>
                  <a:pt x="4128" y="4404"/>
                  <a:pt x="4128" y="4404"/>
                </a:cubicBezTo>
                <a:lnTo>
                  <a:pt x="4137" y="4404"/>
                </a:lnTo>
                <a:close/>
                <a:moveTo>
                  <a:pt x="4082" y="4684"/>
                </a:moveTo>
                <a:cubicBezTo>
                  <a:pt x="4082" y="4668"/>
                  <a:pt x="4091" y="4684"/>
                  <a:pt x="4091" y="4684"/>
                </a:cubicBezTo>
                <a:cubicBezTo>
                  <a:pt x="4091" y="4684"/>
                  <a:pt x="4091" y="4684"/>
                  <a:pt x="4091" y="4699"/>
                </a:cubicBezTo>
                <a:cubicBezTo>
                  <a:pt x="4091" y="4699"/>
                  <a:pt x="4082" y="4699"/>
                  <a:pt x="4082" y="4699"/>
                </a:cubicBezTo>
                <a:cubicBezTo>
                  <a:pt x="4082" y="4699"/>
                  <a:pt x="4082" y="4684"/>
                  <a:pt x="4082" y="4684"/>
                </a:cubicBezTo>
                <a:close/>
                <a:moveTo>
                  <a:pt x="2297" y="5803"/>
                </a:moveTo>
                <a:cubicBezTo>
                  <a:pt x="2297" y="5803"/>
                  <a:pt x="2297" y="5803"/>
                  <a:pt x="2297" y="5803"/>
                </a:cubicBezTo>
                <a:cubicBezTo>
                  <a:pt x="2297" y="5803"/>
                  <a:pt x="2297" y="5803"/>
                  <a:pt x="2297" y="5803"/>
                </a:cubicBezTo>
                <a:cubicBezTo>
                  <a:pt x="2297" y="5803"/>
                  <a:pt x="2297" y="5803"/>
                  <a:pt x="2297" y="5803"/>
                </a:cubicBezTo>
                <a:cubicBezTo>
                  <a:pt x="2297" y="5803"/>
                  <a:pt x="2297" y="5803"/>
                  <a:pt x="2297" y="5803"/>
                </a:cubicBezTo>
                <a:close/>
                <a:moveTo>
                  <a:pt x="2343" y="5616"/>
                </a:moveTo>
                <a:cubicBezTo>
                  <a:pt x="2343" y="5616"/>
                  <a:pt x="2343" y="5601"/>
                  <a:pt x="2343" y="5601"/>
                </a:cubicBezTo>
                <a:cubicBezTo>
                  <a:pt x="2343" y="5601"/>
                  <a:pt x="2334" y="5601"/>
                  <a:pt x="2334" y="5601"/>
                </a:cubicBezTo>
                <a:cubicBezTo>
                  <a:pt x="2334" y="5585"/>
                  <a:pt x="2334" y="5585"/>
                  <a:pt x="2334" y="5585"/>
                </a:cubicBezTo>
                <a:cubicBezTo>
                  <a:pt x="2343" y="5585"/>
                  <a:pt x="2343" y="5601"/>
                  <a:pt x="2343" y="5601"/>
                </a:cubicBezTo>
                <a:cubicBezTo>
                  <a:pt x="2343" y="5601"/>
                  <a:pt x="2343" y="5601"/>
                  <a:pt x="2343" y="5601"/>
                </a:cubicBezTo>
                <a:cubicBezTo>
                  <a:pt x="2343" y="5616"/>
                  <a:pt x="2343" y="5616"/>
                  <a:pt x="2343" y="5616"/>
                </a:cubicBezTo>
                <a:cubicBezTo>
                  <a:pt x="2343" y="5616"/>
                  <a:pt x="2343" y="5616"/>
                  <a:pt x="2343" y="5616"/>
                </a:cubicBezTo>
                <a:close/>
                <a:moveTo>
                  <a:pt x="2352" y="5445"/>
                </a:moveTo>
                <a:cubicBezTo>
                  <a:pt x="2352" y="5445"/>
                  <a:pt x="2352" y="5445"/>
                  <a:pt x="2352" y="5445"/>
                </a:cubicBezTo>
                <a:cubicBezTo>
                  <a:pt x="2352" y="5430"/>
                  <a:pt x="2352" y="5430"/>
                  <a:pt x="2352" y="5414"/>
                </a:cubicBezTo>
                <a:cubicBezTo>
                  <a:pt x="2352" y="5430"/>
                  <a:pt x="2352" y="5430"/>
                  <a:pt x="2352" y="5430"/>
                </a:cubicBezTo>
                <a:cubicBezTo>
                  <a:pt x="2352" y="5430"/>
                  <a:pt x="2352" y="5430"/>
                  <a:pt x="2352" y="5445"/>
                </a:cubicBezTo>
                <a:close/>
                <a:moveTo>
                  <a:pt x="2361" y="6160"/>
                </a:moveTo>
                <a:cubicBezTo>
                  <a:pt x="2361" y="6160"/>
                  <a:pt x="2352" y="6160"/>
                  <a:pt x="2352" y="6160"/>
                </a:cubicBezTo>
                <a:cubicBezTo>
                  <a:pt x="2343" y="6145"/>
                  <a:pt x="2334" y="6129"/>
                  <a:pt x="2334" y="6114"/>
                </a:cubicBezTo>
                <a:cubicBezTo>
                  <a:pt x="2334" y="6083"/>
                  <a:pt x="2334" y="6067"/>
                  <a:pt x="2343" y="6051"/>
                </a:cubicBezTo>
                <a:cubicBezTo>
                  <a:pt x="2343" y="6051"/>
                  <a:pt x="2343" y="6051"/>
                  <a:pt x="2343" y="6051"/>
                </a:cubicBezTo>
                <a:cubicBezTo>
                  <a:pt x="2343" y="6051"/>
                  <a:pt x="2343" y="6051"/>
                  <a:pt x="2343" y="6051"/>
                </a:cubicBezTo>
                <a:cubicBezTo>
                  <a:pt x="2343" y="6036"/>
                  <a:pt x="2343" y="6036"/>
                  <a:pt x="2352" y="6020"/>
                </a:cubicBezTo>
                <a:cubicBezTo>
                  <a:pt x="2352" y="6020"/>
                  <a:pt x="2352" y="6036"/>
                  <a:pt x="2352" y="6036"/>
                </a:cubicBezTo>
                <a:cubicBezTo>
                  <a:pt x="2352" y="6036"/>
                  <a:pt x="2352" y="6036"/>
                  <a:pt x="2343" y="6051"/>
                </a:cubicBezTo>
                <a:cubicBezTo>
                  <a:pt x="2343" y="6051"/>
                  <a:pt x="2343" y="6051"/>
                  <a:pt x="2343" y="6051"/>
                </a:cubicBezTo>
                <a:cubicBezTo>
                  <a:pt x="2343" y="6051"/>
                  <a:pt x="2343" y="6051"/>
                  <a:pt x="2343" y="6051"/>
                </a:cubicBezTo>
                <a:cubicBezTo>
                  <a:pt x="2352" y="6083"/>
                  <a:pt x="2361" y="6114"/>
                  <a:pt x="2371" y="6145"/>
                </a:cubicBezTo>
                <a:cubicBezTo>
                  <a:pt x="2371" y="6145"/>
                  <a:pt x="2361" y="6160"/>
                  <a:pt x="2361" y="6160"/>
                </a:cubicBezTo>
                <a:close/>
                <a:moveTo>
                  <a:pt x="2389" y="6067"/>
                </a:moveTo>
                <a:cubicBezTo>
                  <a:pt x="2380" y="6067"/>
                  <a:pt x="2380" y="6067"/>
                  <a:pt x="2380" y="6051"/>
                </a:cubicBezTo>
                <a:cubicBezTo>
                  <a:pt x="2380" y="6051"/>
                  <a:pt x="2380" y="6051"/>
                  <a:pt x="2380" y="6036"/>
                </a:cubicBezTo>
                <a:cubicBezTo>
                  <a:pt x="2389" y="6036"/>
                  <a:pt x="2389" y="6051"/>
                  <a:pt x="2398" y="6051"/>
                </a:cubicBezTo>
                <a:cubicBezTo>
                  <a:pt x="2398" y="6067"/>
                  <a:pt x="2389" y="6067"/>
                  <a:pt x="2389" y="6067"/>
                </a:cubicBezTo>
                <a:close/>
                <a:moveTo>
                  <a:pt x="3103" y="3192"/>
                </a:moveTo>
                <a:cubicBezTo>
                  <a:pt x="3103" y="3192"/>
                  <a:pt x="3094" y="3192"/>
                  <a:pt x="3094" y="3192"/>
                </a:cubicBezTo>
                <a:cubicBezTo>
                  <a:pt x="3094" y="3177"/>
                  <a:pt x="3094" y="3161"/>
                  <a:pt x="3094" y="3161"/>
                </a:cubicBezTo>
                <a:cubicBezTo>
                  <a:pt x="3094" y="3146"/>
                  <a:pt x="3094" y="3130"/>
                  <a:pt x="3103" y="3114"/>
                </a:cubicBezTo>
                <a:cubicBezTo>
                  <a:pt x="3103" y="3114"/>
                  <a:pt x="3103" y="3114"/>
                  <a:pt x="3103" y="3114"/>
                </a:cubicBezTo>
                <a:cubicBezTo>
                  <a:pt x="3103" y="3114"/>
                  <a:pt x="3103" y="3114"/>
                  <a:pt x="3103" y="3114"/>
                </a:cubicBezTo>
                <a:cubicBezTo>
                  <a:pt x="3103" y="3130"/>
                  <a:pt x="3103" y="3161"/>
                  <a:pt x="3112" y="3177"/>
                </a:cubicBezTo>
                <a:cubicBezTo>
                  <a:pt x="3112" y="3192"/>
                  <a:pt x="3103" y="3192"/>
                  <a:pt x="3103" y="3192"/>
                </a:cubicBezTo>
                <a:close/>
                <a:moveTo>
                  <a:pt x="3213" y="3130"/>
                </a:moveTo>
                <a:cubicBezTo>
                  <a:pt x="3213" y="3130"/>
                  <a:pt x="3203" y="3146"/>
                  <a:pt x="3203" y="3146"/>
                </a:cubicBezTo>
                <a:cubicBezTo>
                  <a:pt x="3203" y="3146"/>
                  <a:pt x="3203" y="3130"/>
                  <a:pt x="3213" y="3130"/>
                </a:cubicBezTo>
                <a:cubicBezTo>
                  <a:pt x="3213" y="3130"/>
                  <a:pt x="3213" y="3130"/>
                  <a:pt x="3213" y="3130"/>
                </a:cubicBezTo>
                <a:close/>
                <a:moveTo>
                  <a:pt x="3240" y="5399"/>
                </a:moveTo>
                <a:cubicBezTo>
                  <a:pt x="3240" y="5399"/>
                  <a:pt x="3240" y="5399"/>
                  <a:pt x="3240" y="5399"/>
                </a:cubicBezTo>
                <a:cubicBezTo>
                  <a:pt x="3240" y="5399"/>
                  <a:pt x="3240" y="5399"/>
                  <a:pt x="3240" y="5399"/>
                </a:cubicBezTo>
                <a:cubicBezTo>
                  <a:pt x="3240" y="5383"/>
                  <a:pt x="3240" y="5383"/>
                  <a:pt x="3240" y="5383"/>
                </a:cubicBezTo>
                <a:lnTo>
                  <a:pt x="3240" y="5399"/>
                </a:lnTo>
                <a:close/>
                <a:moveTo>
                  <a:pt x="3359" y="6502"/>
                </a:moveTo>
                <a:cubicBezTo>
                  <a:pt x="3359" y="6502"/>
                  <a:pt x="3359" y="6502"/>
                  <a:pt x="3359" y="6502"/>
                </a:cubicBezTo>
                <a:cubicBezTo>
                  <a:pt x="3359" y="6502"/>
                  <a:pt x="3359" y="6487"/>
                  <a:pt x="3368" y="6487"/>
                </a:cubicBezTo>
                <a:cubicBezTo>
                  <a:pt x="3368" y="6487"/>
                  <a:pt x="3368" y="6502"/>
                  <a:pt x="3368" y="6502"/>
                </a:cubicBezTo>
                <a:cubicBezTo>
                  <a:pt x="3368" y="6502"/>
                  <a:pt x="3368" y="6502"/>
                  <a:pt x="3359" y="6502"/>
                </a:cubicBezTo>
                <a:close/>
                <a:moveTo>
                  <a:pt x="3377" y="3037"/>
                </a:moveTo>
                <a:cubicBezTo>
                  <a:pt x="3377" y="3052"/>
                  <a:pt x="3377" y="3052"/>
                  <a:pt x="3377" y="3052"/>
                </a:cubicBezTo>
                <a:cubicBezTo>
                  <a:pt x="3350" y="3052"/>
                  <a:pt x="3322" y="3052"/>
                  <a:pt x="3295" y="3052"/>
                </a:cubicBezTo>
                <a:cubicBezTo>
                  <a:pt x="3295" y="3052"/>
                  <a:pt x="3295" y="3052"/>
                  <a:pt x="3286" y="3052"/>
                </a:cubicBezTo>
                <a:cubicBezTo>
                  <a:pt x="3286" y="3068"/>
                  <a:pt x="3277" y="3068"/>
                  <a:pt x="3277" y="3083"/>
                </a:cubicBezTo>
                <a:cubicBezTo>
                  <a:pt x="3267" y="3083"/>
                  <a:pt x="3267" y="3083"/>
                  <a:pt x="3267" y="3083"/>
                </a:cubicBezTo>
                <a:cubicBezTo>
                  <a:pt x="3267" y="3083"/>
                  <a:pt x="3267" y="3099"/>
                  <a:pt x="3258" y="3099"/>
                </a:cubicBezTo>
                <a:cubicBezTo>
                  <a:pt x="3258" y="3099"/>
                  <a:pt x="3258" y="3099"/>
                  <a:pt x="3258" y="3099"/>
                </a:cubicBezTo>
                <a:cubicBezTo>
                  <a:pt x="3258" y="3083"/>
                  <a:pt x="3267" y="3083"/>
                  <a:pt x="3267" y="3083"/>
                </a:cubicBezTo>
                <a:cubicBezTo>
                  <a:pt x="3267" y="3083"/>
                  <a:pt x="3267" y="3083"/>
                  <a:pt x="3267" y="3083"/>
                </a:cubicBezTo>
                <a:cubicBezTo>
                  <a:pt x="3277" y="3068"/>
                  <a:pt x="3286" y="3052"/>
                  <a:pt x="3286" y="3052"/>
                </a:cubicBezTo>
                <a:cubicBezTo>
                  <a:pt x="3295" y="3052"/>
                  <a:pt x="3295" y="3052"/>
                  <a:pt x="3295" y="3052"/>
                </a:cubicBezTo>
                <a:cubicBezTo>
                  <a:pt x="3322" y="3021"/>
                  <a:pt x="3350" y="3021"/>
                  <a:pt x="3377" y="3037"/>
                </a:cubicBezTo>
                <a:cubicBezTo>
                  <a:pt x="3377" y="3037"/>
                  <a:pt x="3377" y="3037"/>
                  <a:pt x="3377" y="3037"/>
                </a:cubicBezTo>
                <a:close/>
                <a:moveTo>
                  <a:pt x="3963" y="6720"/>
                </a:moveTo>
                <a:cubicBezTo>
                  <a:pt x="3963" y="6720"/>
                  <a:pt x="3963" y="6720"/>
                  <a:pt x="3954" y="6720"/>
                </a:cubicBezTo>
                <a:cubicBezTo>
                  <a:pt x="3954" y="6704"/>
                  <a:pt x="3963" y="6704"/>
                  <a:pt x="3963" y="6689"/>
                </a:cubicBezTo>
                <a:cubicBezTo>
                  <a:pt x="3963" y="6689"/>
                  <a:pt x="3972" y="6673"/>
                  <a:pt x="3981" y="6689"/>
                </a:cubicBezTo>
                <a:cubicBezTo>
                  <a:pt x="3981" y="6689"/>
                  <a:pt x="3981" y="6689"/>
                  <a:pt x="3981" y="6689"/>
                </a:cubicBezTo>
                <a:cubicBezTo>
                  <a:pt x="3981" y="6704"/>
                  <a:pt x="3972" y="6720"/>
                  <a:pt x="3963" y="6720"/>
                </a:cubicBezTo>
                <a:close/>
                <a:moveTo>
                  <a:pt x="3954" y="6285"/>
                </a:moveTo>
                <a:cubicBezTo>
                  <a:pt x="3954" y="6285"/>
                  <a:pt x="3954" y="6269"/>
                  <a:pt x="3945" y="6269"/>
                </a:cubicBezTo>
                <a:cubicBezTo>
                  <a:pt x="3945" y="6269"/>
                  <a:pt x="3945" y="6269"/>
                  <a:pt x="3954" y="6269"/>
                </a:cubicBezTo>
                <a:cubicBezTo>
                  <a:pt x="3954" y="6238"/>
                  <a:pt x="3972" y="6238"/>
                  <a:pt x="3981" y="6238"/>
                </a:cubicBezTo>
                <a:cubicBezTo>
                  <a:pt x="3981" y="6238"/>
                  <a:pt x="3981" y="6238"/>
                  <a:pt x="3981" y="6253"/>
                </a:cubicBezTo>
                <a:cubicBezTo>
                  <a:pt x="3981" y="6269"/>
                  <a:pt x="3972" y="6285"/>
                  <a:pt x="3954" y="6285"/>
                </a:cubicBezTo>
                <a:close/>
                <a:moveTo>
                  <a:pt x="3981" y="5337"/>
                </a:moveTo>
                <a:cubicBezTo>
                  <a:pt x="3991" y="5337"/>
                  <a:pt x="3991" y="5337"/>
                  <a:pt x="3991" y="5337"/>
                </a:cubicBezTo>
                <a:cubicBezTo>
                  <a:pt x="3991" y="5337"/>
                  <a:pt x="3991" y="5337"/>
                  <a:pt x="3991" y="5337"/>
                </a:cubicBezTo>
                <a:lnTo>
                  <a:pt x="3981" y="5337"/>
                </a:lnTo>
                <a:close/>
                <a:moveTo>
                  <a:pt x="4027" y="4264"/>
                </a:moveTo>
                <a:cubicBezTo>
                  <a:pt x="4036" y="4264"/>
                  <a:pt x="4036" y="4264"/>
                  <a:pt x="4045" y="4264"/>
                </a:cubicBezTo>
                <a:cubicBezTo>
                  <a:pt x="4045" y="4264"/>
                  <a:pt x="4045" y="4280"/>
                  <a:pt x="4045" y="4280"/>
                </a:cubicBezTo>
                <a:cubicBezTo>
                  <a:pt x="4045" y="4280"/>
                  <a:pt x="4045" y="4280"/>
                  <a:pt x="4045" y="4280"/>
                </a:cubicBezTo>
                <a:cubicBezTo>
                  <a:pt x="4045" y="4280"/>
                  <a:pt x="4036" y="4295"/>
                  <a:pt x="4036" y="4280"/>
                </a:cubicBezTo>
                <a:cubicBezTo>
                  <a:pt x="4027" y="4280"/>
                  <a:pt x="4018" y="4264"/>
                  <a:pt x="4027" y="4264"/>
                </a:cubicBezTo>
                <a:close/>
                <a:moveTo>
                  <a:pt x="3414" y="3752"/>
                </a:moveTo>
                <a:cubicBezTo>
                  <a:pt x="3423" y="3752"/>
                  <a:pt x="3423" y="3752"/>
                  <a:pt x="3423" y="3752"/>
                </a:cubicBezTo>
                <a:cubicBezTo>
                  <a:pt x="3423" y="3752"/>
                  <a:pt x="3423" y="3752"/>
                  <a:pt x="3423" y="3752"/>
                </a:cubicBezTo>
                <a:cubicBezTo>
                  <a:pt x="3423" y="3752"/>
                  <a:pt x="3423" y="3752"/>
                  <a:pt x="3423" y="3752"/>
                </a:cubicBezTo>
                <a:cubicBezTo>
                  <a:pt x="3423" y="3752"/>
                  <a:pt x="3423" y="3767"/>
                  <a:pt x="3423" y="3767"/>
                </a:cubicBezTo>
                <a:cubicBezTo>
                  <a:pt x="3414" y="3767"/>
                  <a:pt x="3414" y="3767"/>
                  <a:pt x="3414" y="3767"/>
                </a:cubicBezTo>
                <a:lnTo>
                  <a:pt x="3414" y="3752"/>
                </a:lnTo>
                <a:close/>
                <a:moveTo>
                  <a:pt x="3478" y="5259"/>
                </a:moveTo>
                <a:cubicBezTo>
                  <a:pt x="3478" y="5259"/>
                  <a:pt x="3478" y="5259"/>
                  <a:pt x="3478" y="5259"/>
                </a:cubicBezTo>
                <a:cubicBezTo>
                  <a:pt x="3478" y="5259"/>
                  <a:pt x="3478" y="5259"/>
                  <a:pt x="3487" y="5259"/>
                </a:cubicBezTo>
                <a:cubicBezTo>
                  <a:pt x="3487" y="5259"/>
                  <a:pt x="3487" y="5259"/>
                  <a:pt x="3487" y="5259"/>
                </a:cubicBezTo>
                <a:lnTo>
                  <a:pt x="3478" y="5259"/>
                </a:lnTo>
                <a:close/>
                <a:moveTo>
                  <a:pt x="3496" y="4342"/>
                </a:moveTo>
                <a:cubicBezTo>
                  <a:pt x="3478" y="4358"/>
                  <a:pt x="3460" y="4358"/>
                  <a:pt x="3432" y="4342"/>
                </a:cubicBezTo>
                <a:cubicBezTo>
                  <a:pt x="3423" y="4327"/>
                  <a:pt x="3414" y="4311"/>
                  <a:pt x="3423" y="4311"/>
                </a:cubicBezTo>
                <a:cubicBezTo>
                  <a:pt x="3432" y="4295"/>
                  <a:pt x="3451" y="4295"/>
                  <a:pt x="3460" y="4264"/>
                </a:cubicBezTo>
                <a:cubicBezTo>
                  <a:pt x="3469" y="4249"/>
                  <a:pt x="3478" y="4218"/>
                  <a:pt x="3496" y="4218"/>
                </a:cubicBezTo>
                <a:cubicBezTo>
                  <a:pt x="3515" y="4202"/>
                  <a:pt x="3524" y="4187"/>
                  <a:pt x="3524" y="4171"/>
                </a:cubicBezTo>
                <a:cubicBezTo>
                  <a:pt x="3524" y="4156"/>
                  <a:pt x="3533" y="4156"/>
                  <a:pt x="3533" y="4156"/>
                </a:cubicBezTo>
                <a:cubicBezTo>
                  <a:pt x="3551" y="4156"/>
                  <a:pt x="3560" y="4171"/>
                  <a:pt x="3579" y="4156"/>
                </a:cubicBezTo>
                <a:cubicBezTo>
                  <a:pt x="3588" y="4156"/>
                  <a:pt x="3597" y="4140"/>
                  <a:pt x="3588" y="4125"/>
                </a:cubicBezTo>
                <a:cubicBezTo>
                  <a:pt x="3579" y="4109"/>
                  <a:pt x="3569" y="4093"/>
                  <a:pt x="3560" y="4078"/>
                </a:cubicBezTo>
                <a:cubicBezTo>
                  <a:pt x="3551" y="4062"/>
                  <a:pt x="3533" y="4062"/>
                  <a:pt x="3515" y="4062"/>
                </a:cubicBezTo>
                <a:cubicBezTo>
                  <a:pt x="3478" y="4062"/>
                  <a:pt x="3441" y="4062"/>
                  <a:pt x="3405" y="4047"/>
                </a:cubicBezTo>
                <a:cubicBezTo>
                  <a:pt x="3405" y="4047"/>
                  <a:pt x="3405" y="4047"/>
                  <a:pt x="3405" y="4047"/>
                </a:cubicBezTo>
                <a:cubicBezTo>
                  <a:pt x="3405" y="4031"/>
                  <a:pt x="3405" y="4031"/>
                  <a:pt x="3414" y="4016"/>
                </a:cubicBezTo>
                <a:cubicBezTo>
                  <a:pt x="3414" y="4016"/>
                  <a:pt x="3423" y="4016"/>
                  <a:pt x="3423" y="4016"/>
                </a:cubicBezTo>
                <a:cubicBezTo>
                  <a:pt x="3469" y="4016"/>
                  <a:pt x="3505" y="4016"/>
                  <a:pt x="3542" y="4000"/>
                </a:cubicBezTo>
                <a:cubicBezTo>
                  <a:pt x="3579" y="4000"/>
                  <a:pt x="3606" y="4000"/>
                  <a:pt x="3634" y="3985"/>
                </a:cubicBezTo>
                <a:cubicBezTo>
                  <a:pt x="3661" y="3969"/>
                  <a:pt x="3679" y="3969"/>
                  <a:pt x="3707" y="3954"/>
                </a:cubicBezTo>
                <a:cubicBezTo>
                  <a:pt x="3716" y="3954"/>
                  <a:pt x="3725" y="3954"/>
                  <a:pt x="3734" y="3954"/>
                </a:cubicBezTo>
                <a:cubicBezTo>
                  <a:pt x="3734" y="3954"/>
                  <a:pt x="3743" y="3969"/>
                  <a:pt x="3743" y="3969"/>
                </a:cubicBezTo>
                <a:cubicBezTo>
                  <a:pt x="3743" y="3969"/>
                  <a:pt x="3743" y="3985"/>
                  <a:pt x="3743" y="3985"/>
                </a:cubicBezTo>
                <a:cubicBezTo>
                  <a:pt x="3716" y="4000"/>
                  <a:pt x="3698" y="4016"/>
                  <a:pt x="3670" y="4031"/>
                </a:cubicBezTo>
                <a:cubicBezTo>
                  <a:pt x="3670" y="4047"/>
                  <a:pt x="3661" y="4062"/>
                  <a:pt x="3670" y="4078"/>
                </a:cubicBezTo>
                <a:cubicBezTo>
                  <a:pt x="3670" y="4078"/>
                  <a:pt x="3670" y="4078"/>
                  <a:pt x="3670" y="4078"/>
                </a:cubicBezTo>
                <a:cubicBezTo>
                  <a:pt x="3679" y="4093"/>
                  <a:pt x="3679" y="4093"/>
                  <a:pt x="3688" y="4093"/>
                </a:cubicBezTo>
                <a:cubicBezTo>
                  <a:pt x="3716" y="4140"/>
                  <a:pt x="3753" y="4156"/>
                  <a:pt x="3789" y="4109"/>
                </a:cubicBezTo>
                <a:cubicBezTo>
                  <a:pt x="3798" y="4109"/>
                  <a:pt x="3798" y="4093"/>
                  <a:pt x="3798" y="4109"/>
                </a:cubicBezTo>
                <a:cubicBezTo>
                  <a:pt x="3807" y="4109"/>
                  <a:pt x="3807" y="4109"/>
                  <a:pt x="3807" y="4125"/>
                </a:cubicBezTo>
                <a:cubicBezTo>
                  <a:pt x="3798" y="4140"/>
                  <a:pt x="3798" y="4156"/>
                  <a:pt x="3789" y="4171"/>
                </a:cubicBezTo>
                <a:cubicBezTo>
                  <a:pt x="3780" y="4187"/>
                  <a:pt x="3771" y="4202"/>
                  <a:pt x="3762" y="4218"/>
                </a:cubicBezTo>
                <a:cubicBezTo>
                  <a:pt x="3753" y="4218"/>
                  <a:pt x="3753" y="4233"/>
                  <a:pt x="3743" y="4249"/>
                </a:cubicBezTo>
                <a:cubicBezTo>
                  <a:pt x="3734" y="4295"/>
                  <a:pt x="3725" y="4295"/>
                  <a:pt x="3707" y="4264"/>
                </a:cubicBezTo>
                <a:cubicBezTo>
                  <a:pt x="3688" y="4233"/>
                  <a:pt x="3670" y="4233"/>
                  <a:pt x="3643" y="4249"/>
                </a:cubicBezTo>
                <a:cubicBezTo>
                  <a:pt x="3634" y="4264"/>
                  <a:pt x="3624" y="4280"/>
                  <a:pt x="3624" y="4280"/>
                </a:cubicBezTo>
                <a:cubicBezTo>
                  <a:pt x="3624" y="4327"/>
                  <a:pt x="3606" y="4358"/>
                  <a:pt x="3579" y="4358"/>
                </a:cubicBezTo>
                <a:cubicBezTo>
                  <a:pt x="3579" y="4358"/>
                  <a:pt x="3579" y="4358"/>
                  <a:pt x="3579" y="4358"/>
                </a:cubicBezTo>
                <a:cubicBezTo>
                  <a:pt x="3579" y="4358"/>
                  <a:pt x="3579" y="4358"/>
                  <a:pt x="3579" y="4358"/>
                </a:cubicBezTo>
                <a:cubicBezTo>
                  <a:pt x="3569" y="4373"/>
                  <a:pt x="3560" y="4373"/>
                  <a:pt x="3551" y="4389"/>
                </a:cubicBezTo>
                <a:cubicBezTo>
                  <a:pt x="3551" y="4389"/>
                  <a:pt x="3551" y="4389"/>
                  <a:pt x="3551" y="4389"/>
                </a:cubicBezTo>
                <a:cubicBezTo>
                  <a:pt x="3542" y="4389"/>
                  <a:pt x="3542" y="4389"/>
                  <a:pt x="3542" y="4389"/>
                </a:cubicBezTo>
                <a:cubicBezTo>
                  <a:pt x="3542" y="4389"/>
                  <a:pt x="3542" y="4404"/>
                  <a:pt x="3533" y="4404"/>
                </a:cubicBezTo>
                <a:cubicBezTo>
                  <a:pt x="3533" y="4404"/>
                  <a:pt x="3533" y="4404"/>
                  <a:pt x="3533" y="4404"/>
                </a:cubicBezTo>
                <a:cubicBezTo>
                  <a:pt x="3533" y="4389"/>
                  <a:pt x="3542" y="4389"/>
                  <a:pt x="3542" y="4389"/>
                </a:cubicBezTo>
                <a:cubicBezTo>
                  <a:pt x="3542" y="4389"/>
                  <a:pt x="3542" y="4389"/>
                  <a:pt x="3542" y="4389"/>
                </a:cubicBezTo>
                <a:cubicBezTo>
                  <a:pt x="3551" y="4389"/>
                  <a:pt x="3551" y="4389"/>
                  <a:pt x="3551" y="4389"/>
                </a:cubicBezTo>
                <a:cubicBezTo>
                  <a:pt x="3560" y="4373"/>
                  <a:pt x="3569" y="4358"/>
                  <a:pt x="3579" y="4358"/>
                </a:cubicBezTo>
                <a:cubicBezTo>
                  <a:pt x="3579" y="4358"/>
                  <a:pt x="3579" y="4358"/>
                  <a:pt x="3579" y="4358"/>
                </a:cubicBezTo>
                <a:cubicBezTo>
                  <a:pt x="3579" y="4358"/>
                  <a:pt x="3579" y="4358"/>
                  <a:pt x="3579" y="4358"/>
                </a:cubicBezTo>
                <a:cubicBezTo>
                  <a:pt x="3588" y="4342"/>
                  <a:pt x="3588" y="4327"/>
                  <a:pt x="3597" y="4295"/>
                </a:cubicBezTo>
                <a:cubicBezTo>
                  <a:pt x="3597" y="4280"/>
                  <a:pt x="3579" y="4249"/>
                  <a:pt x="3569" y="4264"/>
                </a:cubicBezTo>
                <a:cubicBezTo>
                  <a:pt x="3551" y="4264"/>
                  <a:pt x="3542" y="4280"/>
                  <a:pt x="3524" y="4295"/>
                </a:cubicBezTo>
                <a:cubicBezTo>
                  <a:pt x="3515" y="4295"/>
                  <a:pt x="3505" y="4327"/>
                  <a:pt x="3496" y="4342"/>
                </a:cubicBezTo>
                <a:close/>
                <a:moveTo>
                  <a:pt x="3688" y="4420"/>
                </a:moveTo>
                <a:cubicBezTo>
                  <a:pt x="3679" y="4420"/>
                  <a:pt x="3679" y="4435"/>
                  <a:pt x="3670" y="4435"/>
                </a:cubicBezTo>
                <a:cubicBezTo>
                  <a:pt x="3670" y="4435"/>
                  <a:pt x="3670" y="4435"/>
                  <a:pt x="3670" y="4435"/>
                </a:cubicBezTo>
                <a:cubicBezTo>
                  <a:pt x="3670" y="4435"/>
                  <a:pt x="3670" y="4435"/>
                  <a:pt x="3670" y="4451"/>
                </a:cubicBezTo>
                <a:cubicBezTo>
                  <a:pt x="3670" y="4451"/>
                  <a:pt x="3670" y="4451"/>
                  <a:pt x="3670" y="4466"/>
                </a:cubicBezTo>
                <a:cubicBezTo>
                  <a:pt x="3661" y="4451"/>
                  <a:pt x="3670" y="4451"/>
                  <a:pt x="3670" y="4451"/>
                </a:cubicBezTo>
                <a:cubicBezTo>
                  <a:pt x="3670" y="4435"/>
                  <a:pt x="3670" y="4435"/>
                  <a:pt x="3670" y="4435"/>
                </a:cubicBezTo>
                <a:cubicBezTo>
                  <a:pt x="3670" y="4435"/>
                  <a:pt x="3670" y="4435"/>
                  <a:pt x="3670" y="4435"/>
                </a:cubicBezTo>
                <a:cubicBezTo>
                  <a:pt x="3679" y="4420"/>
                  <a:pt x="3679" y="4420"/>
                  <a:pt x="3679" y="4404"/>
                </a:cubicBezTo>
                <a:cubicBezTo>
                  <a:pt x="3679" y="4404"/>
                  <a:pt x="3688" y="4420"/>
                  <a:pt x="3688" y="4420"/>
                </a:cubicBezTo>
                <a:close/>
                <a:moveTo>
                  <a:pt x="3615" y="4839"/>
                </a:moveTo>
                <a:cubicBezTo>
                  <a:pt x="3615" y="4839"/>
                  <a:pt x="3615" y="4855"/>
                  <a:pt x="3615" y="4855"/>
                </a:cubicBezTo>
                <a:cubicBezTo>
                  <a:pt x="3588" y="4839"/>
                  <a:pt x="3579" y="4824"/>
                  <a:pt x="3579" y="4793"/>
                </a:cubicBezTo>
                <a:cubicBezTo>
                  <a:pt x="3569" y="4777"/>
                  <a:pt x="3579" y="4777"/>
                  <a:pt x="3588" y="4777"/>
                </a:cubicBezTo>
                <a:cubicBezTo>
                  <a:pt x="3588" y="4762"/>
                  <a:pt x="3597" y="4762"/>
                  <a:pt x="3597" y="4762"/>
                </a:cubicBezTo>
                <a:cubicBezTo>
                  <a:pt x="3606" y="4793"/>
                  <a:pt x="3615" y="4824"/>
                  <a:pt x="3615" y="4839"/>
                </a:cubicBezTo>
                <a:close/>
                <a:moveTo>
                  <a:pt x="3560" y="5554"/>
                </a:moveTo>
                <a:cubicBezTo>
                  <a:pt x="3560" y="5539"/>
                  <a:pt x="3560" y="5539"/>
                  <a:pt x="3560" y="5539"/>
                </a:cubicBezTo>
                <a:cubicBezTo>
                  <a:pt x="3569" y="5539"/>
                  <a:pt x="3569" y="5539"/>
                  <a:pt x="3569" y="5539"/>
                </a:cubicBezTo>
                <a:lnTo>
                  <a:pt x="3560" y="5554"/>
                </a:lnTo>
                <a:close/>
                <a:moveTo>
                  <a:pt x="3688" y="5958"/>
                </a:moveTo>
                <a:cubicBezTo>
                  <a:pt x="3688" y="5958"/>
                  <a:pt x="3679" y="5958"/>
                  <a:pt x="3679" y="5958"/>
                </a:cubicBezTo>
                <a:cubicBezTo>
                  <a:pt x="3679" y="5958"/>
                  <a:pt x="3679" y="5943"/>
                  <a:pt x="3679" y="5943"/>
                </a:cubicBezTo>
                <a:cubicBezTo>
                  <a:pt x="3679" y="5943"/>
                  <a:pt x="3679" y="5943"/>
                  <a:pt x="3679" y="5943"/>
                </a:cubicBezTo>
                <a:cubicBezTo>
                  <a:pt x="3688" y="5943"/>
                  <a:pt x="3688" y="5943"/>
                  <a:pt x="3688" y="5943"/>
                </a:cubicBezTo>
                <a:cubicBezTo>
                  <a:pt x="3688" y="5958"/>
                  <a:pt x="3688" y="5958"/>
                  <a:pt x="3688" y="5958"/>
                </a:cubicBezTo>
                <a:close/>
                <a:moveTo>
                  <a:pt x="3716" y="5352"/>
                </a:moveTo>
                <a:cubicBezTo>
                  <a:pt x="3707" y="5383"/>
                  <a:pt x="3698" y="5383"/>
                  <a:pt x="3679" y="5399"/>
                </a:cubicBezTo>
                <a:cubicBezTo>
                  <a:pt x="3652" y="5399"/>
                  <a:pt x="3634" y="5414"/>
                  <a:pt x="3606" y="5414"/>
                </a:cubicBezTo>
                <a:cubicBezTo>
                  <a:pt x="3588" y="5414"/>
                  <a:pt x="3569" y="5414"/>
                  <a:pt x="3560" y="5383"/>
                </a:cubicBezTo>
                <a:cubicBezTo>
                  <a:pt x="3551" y="5368"/>
                  <a:pt x="3542" y="5352"/>
                  <a:pt x="3533" y="5337"/>
                </a:cubicBezTo>
                <a:cubicBezTo>
                  <a:pt x="3533" y="5337"/>
                  <a:pt x="3533" y="5321"/>
                  <a:pt x="3533" y="5321"/>
                </a:cubicBezTo>
                <a:cubicBezTo>
                  <a:pt x="3533" y="5321"/>
                  <a:pt x="3542" y="5321"/>
                  <a:pt x="3542" y="5321"/>
                </a:cubicBezTo>
                <a:cubicBezTo>
                  <a:pt x="3551" y="5321"/>
                  <a:pt x="3560" y="5337"/>
                  <a:pt x="3569" y="5337"/>
                </a:cubicBezTo>
                <a:cubicBezTo>
                  <a:pt x="3579" y="5337"/>
                  <a:pt x="3588" y="5337"/>
                  <a:pt x="3597" y="5321"/>
                </a:cubicBezTo>
                <a:cubicBezTo>
                  <a:pt x="3606" y="5306"/>
                  <a:pt x="3615" y="5290"/>
                  <a:pt x="3624" y="5259"/>
                </a:cubicBezTo>
                <a:cubicBezTo>
                  <a:pt x="3634" y="5243"/>
                  <a:pt x="3652" y="5228"/>
                  <a:pt x="3670" y="5243"/>
                </a:cubicBezTo>
                <a:cubicBezTo>
                  <a:pt x="3670" y="5243"/>
                  <a:pt x="3679" y="5243"/>
                  <a:pt x="3679" y="5228"/>
                </a:cubicBezTo>
                <a:cubicBezTo>
                  <a:pt x="3698" y="5228"/>
                  <a:pt x="3707" y="5212"/>
                  <a:pt x="3698" y="5197"/>
                </a:cubicBezTo>
                <a:cubicBezTo>
                  <a:pt x="3698" y="5181"/>
                  <a:pt x="3698" y="5166"/>
                  <a:pt x="3698" y="5150"/>
                </a:cubicBezTo>
                <a:cubicBezTo>
                  <a:pt x="3698" y="5135"/>
                  <a:pt x="3688" y="5104"/>
                  <a:pt x="3688" y="5072"/>
                </a:cubicBezTo>
                <a:cubicBezTo>
                  <a:pt x="3688" y="5072"/>
                  <a:pt x="3688" y="5057"/>
                  <a:pt x="3698" y="5057"/>
                </a:cubicBezTo>
                <a:cubicBezTo>
                  <a:pt x="3698" y="5057"/>
                  <a:pt x="3698" y="5057"/>
                  <a:pt x="3698" y="5057"/>
                </a:cubicBezTo>
                <a:cubicBezTo>
                  <a:pt x="3725" y="5088"/>
                  <a:pt x="3743" y="5135"/>
                  <a:pt x="3753" y="5181"/>
                </a:cubicBezTo>
                <a:cubicBezTo>
                  <a:pt x="3762" y="5197"/>
                  <a:pt x="3771" y="5212"/>
                  <a:pt x="3789" y="5212"/>
                </a:cubicBezTo>
                <a:cubicBezTo>
                  <a:pt x="3826" y="5212"/>
                  <a:pt x="3862" y="5197"/>
                  <a:pt x="3890" y="5166"/>
                </a:cubicBezTo>
                <a:cubicBezTo>
                  <a:pt x="3908" y="5119"/>
                  <a:pt x="3945" y="5104"/>
                  <a:pt x="3972" y="5104"/>
                </a:cubicBezTo>
                <a:cubicBezTo>
                  <a:pt x="3981" y="5088"/>
                  <a:pt x="4000" y="5104"/>
                  <a:pt x="4009" y="5104"/>
                </a:cubicBezTo>
                <a:cubicBezTo>
                  <a:pt x="4009" y="5104"/>
                  <a:pt x="4009" y="5104"/>
                  <a:pt x="4009" y="5104"/>
                </a:cubicBezTo>
                <a:cubicBezTo>
                  <a:pt x="4009" y="5088"/>
                  <a:pt x="4009" y="5088"/>
                  <a:pt x="4018" y="5088"/>
                </a:cubicBezTo>
                <a:cubicBezTo>
                  <a:pt x="4018" y="5088"/>
                  <a:pt x="4009" y="5104"/>
                  <a:pt x="4009" y="5104"/>
                </a:cubicBezTo>
                <a:cubicBezTo>
                  <a:pt x="4009" y="5104"/>
                  <a:pt x="4009" y="5104"/>
                  <a:pt x="4009" y="5104"/>
                </a:cubicBezTo>
                <a:cubicBezTo>
                  <a:pt x="4009" y="5119"/>
                  <a:pt x="4000" y="5135"/>
                  <a:pt x="3991" y="5135"/>
                </a:cubicBezTo>
                <a:cubicBezTo>
                  <a:pt x="3981" y="5150"/>
                  <a:pt x="3972" y="5166"/>
                  <a:pt x="3954" y="5166"/>
                </a:cubicBezTo>
                <a:cubicBezTo>
                  <a:pt x="3926" y="5197"/>
                  <a:pt x="3908" y="5212"/>
                  <a:pt x="3881" y="5243"/>
                </a:cubicBezTo>
                <a:cubicBezTo>
                  <a:pt x="3853" y="5274"/>
                  <a:pt x="3817" y="5306"/>
                  <a:pt x="3789" y="5321"/>
                </a:cubicBezTo>
                <a:cubicBezTo>
                  <a:pt x="3789" y="5337"/>
                  <a:pt x="3780" y="5337"/>
                  <a:pt x="3771" y="5321"/>
                </a:cubicBezTo>
                <a:cubicBezTo>
                  <a:pt x="3753" y="5306"/>
                  <a:pt x="3734" y="5321"/>
                  <a:pt x="3716" y="5352"/>
                </a:cubicBezTo>
                <a:close/>
                <a:moveTo>
                  <a:pt x="3771" y="6518"/>
                </a:moveTo>
                <a:cubicBezTo>
                  <a:pt x="3771" y="6518"/>
                  <a:pt x="3771" y="6518"/>
                  <a:pt x="3771" y="6502"/>
                </a:cubicBezTo>
                <a:cubicBezTo>
                  <a:pt x="3771" y="6502"/>
                  <a:pt x="3762" y="6502"/>
                  <a:pt x="3762" y="6487"/>
                </a:cubicBezTo>
                <a:cubicBezTo>
                  <a:pt x="3762" y="6502"/>
                  <a:pt x="3771" y="6502"/>
                  <a:pt x="3771" y="6502"/>
                </a:cubicBezTo>
                <a:cubicBezTo>
                  <a:pt x="3771" y="6502"/>
                  <a:pt x="3780" y="6518"/>
                  <a:pt x="3771" y="6518"/>
                </a:cubicBezTo>
                <a:close/>
                <a:moveTo>
                  <a:pt x="3780" y="5958"/>
                </a:moveTo>
                <a:cubicBezTo>
                  <a:pt x="3780" y="5958"/>
                  <a:pt x="3771" y="5943"/>
                  <a:pt x="3771" y="5943"/>
                </a:cubicBezTo>
                <a:cubicBezTo>
                  <a:pt x="3771" y="5943"/>
                  <a:pt x="3771" y="5943"/>
                  <a:pt x="3771" y="5943"/>
                </a:cubicBezTo>
                <a:cubicBezTo>
                  <a:pt x="3780" y="5927"/>
                  <a:pt x="3780" y="5896"/>
                  <a:pt x="3789" y="5896"/>
                </a:cubicBezTo>
                <a:cubicBezTo>
                  <a:pt x="3817" y="5865"/>
                  <a:pt x="3853" y="5834"/>
                  <a:pt x="3881" y="5803"/>
                </a:cubicBezTo>
                <a:cubicBezTo>
                  <a:pt x="3881" y="5803"/>
                  <a:pt x="3890" y="5803"/>
                  <a:pt x="3890" y="5818"/>
                </a:cubicBezTo>
                <a:cubicBezTo>
                  <a:pt x="3908" y="5834"/>
                  <a:pt x="3926" y="5849"/>
                  <a:pt x="3945" y="5849"/>
                </a:cubicBezTo>
                <a:cubicBezTo>
                  <a:pt x="3945" y="5849"/>
                  <a:pt x="3945" y="5865"/>
                  <a:pt x="3945" y="5865"/>
                </a:cubicBezTo>
                <a:cubicBezTo>
                  <a:pt x="3945" y="5865"/>
                  <a:pt x="3945" y="5880"/>
                  <a:pt x="3945" y="5880"/>
                </a:cubicBezTo>
                <a:cubicBezTo>
                  <a:pt x="3926" y="5880"/>
                  <a:pt x="3908" y="5880"/>
                  <a:pt x="3890" y="5896"/>
                </a:cubicBezTo>
                <a:cubicBezTo>
                  <a:pt x="3890" y="5880"/>
                  <a:pt x="3890" y="5880"/>
                  <a:pt x="3890" y="5880"/>
                </a:cubicBezTo>
                <a:cubicBezTo>
                  <a:pt x="3881" y="5880"/>
                  <a:pt x="3872" y="5880"/>
                  <a:pt x="3862" y="5880"/>
                </a:cubicBezTo>
                <a:cubicBezTo>
                  <a:pt x="3844" y="5880"/>
                  <a:pt x="3817" y="5896"/>
                  <a:pt x="3798" y="5927"/>
                </a:cubicBezTo>
                <a:cubicBezTo>
                  <a:pt x="3798" y="5943"/>
                  <a:pt x="3789" y="5943"/>
                  <a:pt x="3780" y="5958"/>
                </a:cubicBezTo>
                <a:close/>
                <a:moveTo>
                  <a:pt x="4613" y="12967"/>
                </a:moveTo>
                <a:cubicBezTo>
                  <a:pt x="4613" y="12967"/>
                  <a:pt x="4613" y="12982"/>
                  <a:pt x="4613" y="12982"/>
                </a:cubicBezTo>
                <a:cubicBezTo>
                  <a:pt x="4595" y="12982"/>
                  <a:pt x="4576" y="12967"/>
                  <a:pt x="4576" y="12935"/>
                </a:cubicBezTo>
                <a:cubicBezTo>
                  <a:pt x="4576" y="12935"/>
                  <a:pt x="4585" y="12935"/>
                  <a:pt x="4585" y="12935"/>
                </a:cubicBezTo>
                <a:cubicBezTo>
                  <a:pt x="4595" y="12920"/>
                  <a:pt x="4613" y="12935"/>
                  <a:pt x="4613" y="12951"/>
                </a:cubicBezTo>
                <a:cubicBezTo>
                  <a:pt x="4613" y="12967"/>
                  <a:pt x="4613" y="12967"/>
                  <a:pt x="4613" y="12967"/>
                </a:cubicBezTo>
                <a:close/>
                <a:moveTo>
                  <a:pt x="5510" y="13200"/>
                </a:moveTo>
                <a:cubicBezTo>
                  <a:pt x="5510" y="13200"/>
                  <a:pt x="5501" y="13231"/>
                  <a:pt x="5501" y="13215"/>
                </a:cubicBezTo>
                <a:cubicBezTo>
                  <a:pt x="5492" y="13215"/>
                  <a:pt x="5492" y="13215"/>
                  <a:pt x="5482" y="13200"/>
                </a:cubicBezTo>
                <a:cubicBezTo>
                  <a:pt x="5473" y="13169"/>
                  <a:pt x="5473" y="13153"/>
                  <a:pt x="5501" y="13106"/>
                </a:cubicBezTo>
                <a:cubicBezTo>
                  <a:pt x="5501" y="13106"/>
                  <a:pt x="5510" y="13106"/>
                  <a:pt x="5510" y="13106"/>
                </a:cubicBezTo>
                <a:cubicBezTo>
                  <a:pt x="5510" y="13106"/>
                  <a:pt x="5510" y="13122"/>
                  <a:pt x="5510" y="13122"/>
                </a:cubicBezTo>
                <a:cubicBezTo>
                  <a:pt x="5519" y="13137"/>
                  <a:pt x="5519" y="13137"/>
                  <a:pt x="5519" y="13169"/>
                </a:cubicBezTo>
                <a:cubicBezTo>
                  <a:pt x="5519" y="13169"/>
                  <a:pt x="5519" y="13184"/>
                  <a:pt x="5510" y="13200"/>
                </a:cubicBezTo>
                <a:close/>
                <a:moveTo>
                  <a:pt x="5675" y="20472"/>
                </a:moveTo>
                <a:cubicBezTo>
                  <a:pt x="5675" y="20472"/>
                  <a:pt x="5665" y="20472"/>
                  <a:pt x="5665" y="20472"/>
                </a:cubicBezTo>
                <a:cubicBezTo>
                  <a:pt x="5665" y="20472"/>
                  <a:pt x="5665" y="20472"/>
                  <a:pt x="5665" y="20457"/>
                </a:cubicBezTo>
                <a:cubicBezTo>
                  <a:pt x="5675" y="20457"/>
                  <a:pt x="5675" y="20457"/>
                  <a:pt x="5675" y="20472"/>
                </a:cubicBezTo>
                <a:cubicBezTo>
                  <a:pt x="5675" y="20472"/>
                  <a:pt x="5675" y="20472"/>
                  <a:pt x="5675" y="20472"/>
                </a:cubicBezTo>
                <a:close/>
                <a:moveTo>
                  <a:pt x="5693" y="16152"/>
                </a:moveTo>
                <a:cubicBezTo>
                  <a:pt x="5693" y="16152"/>
                  <a:pt x="5693" y="16152"/>
                  <a:pt x="5693" y="16152"/>
                </a:cubicBezTo>
                <a:cubicBezTo>
                  <a:pt x="5665" y="16152"/>
                  <a:pt x="5656" y="16121"/>
                  <a:pt x="5638" y="16090"/>
                </a:cubicBezTo>
                <a:cubicBezTo>
                  <a:pt x="5638" y="16090"/>
                  <a:pt x="5638" y="16074"/>
                  <a:pt x="5638" y="16059"/>
                </a:cubicBezTo>
                <a:cubicBezTo>
                  <a:pt x="5647" y="16059"/>
                  <a:pt x="5647" y="16059"/>
                  <a:pt x="5647" y="16059"/>
                </a:cubicBezTo>
                <a:cubicBezTo>
                  <a:pt x="5665" y="16090"/>
                  <a:pt x="5684" y="16106"/>
                  <a:pt x="5693" y="16152"/>
                </a:cubicBezTo>
                <a:cubicBezTo>
                  <a:pt x="5693" y="16152"/>
                  <a:pt x="5693" y="16152"/>
                  <a:pt x="5693" y="16152"/>
                </a:cubicBezTo>
                <a:cubicBezTo>
                  <a:pt x="5693" y="16152"/>
                  <a:pt x="5702" y="16152"/>
                  <a:pt x="5702" y="16152"/>
                </a:cubicBezTo>
                <a:cubicBezTo>
                  <a:pt x="5693" y="16152"/>
                  <a:pt x="5693" y="16152"/>
                  <a:pt x="5693" y="16152"/>
                </a:cubicBezTo>
                <a:close/>
                <a:moveTo>
                  <a:pt x="5839" y="20985"/>
                </a:moveTo>
                <a:cubicBezTo>
                  <a:pt x="5839" y="21000"/>
                  <a:pt x="5839" y="21000"/>
                  <a:pt x="5839" y="21000"/>
                </a:cubicBezTo>
                <a:cubicBezTo>
                  <a:pt x="5839" y="21000"/>
                  <a:pt x="5839" y="21000"/>
                  <a:pt x="5839" y="21000"/>
                </a:cubicBezTo>
                <a:cubicBezTo>
                  <a:pt x="5839" y="21000"/>
                  <a:pt x="5839" y="21000"/>
                  <a:pt x="5839" y="21000"/>
                </a:cubicBezTo>
                <a:cubicBezTo>
                  <a:pt x="5839" y="21000"/>
                  <a:pt x="5839" y="21000"/>
                  <a:pt x="5839" y="20985"/>
                </a:cubicBezTo>
                <a:cubicBezTo>
                  <a:pt x="5839" y="20985"/>
                  <a:pt x="5839" y="20985"/>
                  <a:pt x="5839" y="20985"/>
                </a:cubicBezTo>
                <a:cubicBezTo>
                  <a:pt x="5848" y="20985"/>
                  <a:pt x="5848" y="20985"/>
                  <a:pt x="5839" y="20985"/>
                </a:cubicBezTo>
                <a:close/>
                <a:moveTo>
                  <a:pt x="5885" y="21125"/>
                </a:moveTo>
                <a:cubicBezTo>
                  <a:pt x="5876" y="21125"/>
                  <a:pt x="5876" y="21140"/>
                  <a:pt x="5867" y="21140"/>
                </a:cubicBezTo>
                <a:cubicBezTo>
                  <a:pt x="5867" y="21140"/>
                  <a:pt x="5867" y="21140"/>
                  <a:pt x="5867" y="21140"/>
                </a:cubicBezTo>
                <a:cubicBezTo>
                  <a:pt x="5858" y="21125"/>
                  <a:pt x="5867" y="21109"/>
                  <a:pt x="5867" y="21109"/>
                </a:cubicBezTo>
                <a:cubicBezTo>
                  <a:pt x="5876" y="21109"/>
                  <a:pt x="5876" y="21125"/>
                  <a:pt x="5885" y="21125"/>
                </a:cubicBezTo>
                <a:cubicBezTo>
                  <a:pt x="5885" y="21125"/>
                  <a:pt x="5885" y="21125"/>
                  <a:pt x="5885" y="21125"/>
                </a:cubicBezTo>
                <a:close/>
                <a:moveTo>
                  <a:pt x="5894" y="21280"/>
                </a:moveTo>
                <a:cubicBezTo>
                  <a:pt x="5894" y="21280"/>
                  <a:pt x="5894" y="21280"/>
                  <a:pt x="5894" y="21280"/>
                </a:cubicBezTo>
                <a:cubicBezTo>
                  <a:pt x="5894" y="21280"/>
                  <a:pt x="5903" y="21280"/>
                  <a:pt x="5903" y="21280"/>
                </a:cubicBezTo>
                <a:cubicBezTo>
                  <a:pt x="5903" y="21280"/>
                  <a:pt x="5903" y="21280"/>
                  <a:pt x="5903" y="21280"/>
                </a:cubicBezTo>
                <a:cubicBezTo>
                  <a:pt x="5903" y="21280"/>
                  <a:pt x="5903" y="21280"/>
                  <a:pt x="5894" y="21280"/>
                </a:cubicBezTo>
                <a:close/>
                <a:moveTo>
                  <a:pt x="5940" y="21187"/>
                </a:moveTo>
                <a:cubicBezTo>
                  <a:pt x="5940" y="21187"/>
                  <a:pt x="5940" y="21187"/>
                  <a:pt x="5940" y="21187"/>
                </a:cubicBezTo>
                <a:cubicBezTo>
                  <a:pt x="5931" y="21187"/>
                  <a:pt x="5931" y="21187"/>
                  <a:pt x="5931" y="21187"/>
                </a:cubicBezTo>
                <a:cubicBezTo>
                  <a:pt x="5931" y="21203"/>
                  <a:pt x="5931" y="21203"/>
                  <a:pt x="5922" y="21203"/>
                </a:cubicBezTo>
                <a:cubicBezTo>
                  <a:pt x="5922" y="21218"/>
                  <a:pt x="5922" y="21218"/>
                  <a:pt x="5922" y="21218"/>
                </a:cubicBezTo>
                <a:cubicBezTo>
                  <a:pt x="5913" y="21218"/>
                  <a:pt x="5913" y="21218"/>
                  <a:pt x="5913" y="21218"/>
                </a:cubicBezTo>
                <a:cubicBezTo>
                  <a:pt x="5922" y="21218"/>
                  <a:pt x="5922" y="21218"/>
                  <a:pt x="5922" y="21218"/>
                </a:cubicBezTo>
                <a:cubicBezTo>
                  <a:pt x="5922" y="21218"/>
                  <a:pt x="5922" y="21203"/>
                  <a:pt x="5922" y="21203"/>
                </a:cubicBezTo>
                <a:cubicBezTo>
                  <a:pt x="5922" y="21203"/>
                  <a:pt x="5931" y="21187"/>
                  <a:pt x="5931" y="21187"/>
                </a:cubicBezTo>
                <a:cubicBezTo>
                  <a:pt x="5931" y="21187"/>
                  <a:pt x="5931" y="21187"/>
                  <a:pt x="5931" y="21187"/>
                </a:cubicBezTo>
                <a:cubicBezTo>
                  <a:pt x="5940" y="21187"/>
                  <a:pt x="5940" y="21187"/>
                  <a:pt x="5940" y="21187"/>
                </a:cubicBezTo>
                <a:cubicBezTo>
                  <a:pt x="5940" y="21187"/>
                  <a:pt x="5940" y="21171"/>
                  <a:pt x="5940" y="21171"/>
                </a:cubicBezTo>
                <a:cubicBezTo>
                  <a:pt x="5940" y="21187"/>
                  <a:pt x="5940" y="21187"/>
                  <a:pt x="5940" y="21187"/>
                </a:cubicBezTo>
                <a:close/>
                <a:moveTo>
                  <a:pt x="6050" y="21249"/>
                </a:moveTo>
                <a:cubicBezTo>
                  <a:pt x="6059" y="21249"/>
                  <a:pt x="6059" y="21249"/>
                  <a:pt x="6068" y="21249"/>
                </a:cubicBezTo>
                <a:cubicBezTo>
                  <a:pt x="6068" y="21265"/>
                  <a:pt x="6068" y="21265"/>
                  <a:pt x="6059" y="21265"/>
                </a:cubicBezTo>
                <a:cubicBezTo>
                  <a:pt x="6059" y="21280"/>
                  <a:pt x="6059" y="21280"/>
                  <a:pt x="6050" y="21280"/>
                </a:cubicBezTo>
                <a:cubicBezTo>
                  <a:pt x="6050" y="21280"/>
                  <a:pt x="6050" y="21280"/>
                  <a:pt x="6041" y="21280"/>
                </a:cubicBezTo>
                <a:cubicBezTo>
                  <a:pt x="6041" y="21280"/>
                  <a:pt x="6041" y="21265"/>
                  <a:pt x="6050" y="21249"/>
                </a:cubicBezTo>
                <a:close/>
                <a:moveTo>
                  <a:pt x="6004" y="21342"/>
                </a:moveTo>
                <a:cubicBezTo>
                  <a:pt x="6004" y="21358"/>
                  <a:pt x="6004" y="21358"/>
                  <a:pt x="6004" y="21358"/>
                </a:cubicBezTo>
                <a:cubicBezTo>
                  <a:pt x="6013" y="21358"/>
                  <a:pt x="6022" y="21373"/>
                  <a:pt x="6032" y="21389"/>
                </a:cubicBezTo>
                <a:cubicBezTo>
                  <a:pt x="6032" y="21389"/>
                  <a:pt x="6032" y="21389"/>
                  <a:pt x="6032" y="21389"/>
                </a:cubicBezTo>
                <a:cubicBezTo>
                  <a:pt x="6032" y="21389"/>
                  <a:pt x="6032" y="21373"/>
                  <a:pt x="6032" y="21373"/>
                </a:cubicBezTo>
                <a:cubicBezTo>
                  <a:pt x="6032" y="21373"/>
                  <a:pt x="6032" y="21373"/>
                  <a:pt x="6032" y="21358"/>
                </a:cubicBezTo>
                <a:cubicBezTo>
                  <a:pt x="6032" y="21358"/>
                  <a:pt x="6041" y="21342"/>
                  <a:pt x="6041" y="21342"/>
                </a:cubicBezTo>
                <a:cubicBezTo>
                  <a:pt x="6050" y="21342"/>
                  <a:pt x="6050" y="21358"/>
                  <a:pt x="6050" y="21358"/>
                </a:cubicBezTo>
                <a:cubicBezTo>
                  <a:pt x="6059" y="21358"/>
                  <a:pt x="6050" y="21373"/>
                  <a:pt x="6050" y="21373"/>
                </a:cubicBezTo>
                <a:cubicBezTo>
                  <a:pt x="6041" y="21373"/>
                  <a:pt x="6041" y="21373"/>
                  <a:pt x="6032" y="21373"/>
                </a:cubicBezTo>
                <a:cubicBezTo>
                  <a:pt x="6032" y="21389"/>
                  <a:pt x="6032" y="21389"/>
                  <a:pt x="6032" y="21389"/>
                </a:cubicBezTo>
                <a:cubicBezTo>
                  <a:pt x="6032" y="21389"/>
                  <a:pt x="6032" y="21389"/>
                  <a:pt x="6032" y="21389"/>
                </a:cubicBezTo>
                <a:cubicBezTo>
                  <a:pt x="6032" y="21389"/>
                  <a:pt x="6022" y="21389"/>
                  <a:pt x="6022" y="21389"/>
                </a:cubicBezTo>
                <a:cubicBezTo>
                  <a:pt x="6013" y="21389"/>
                  <a:pt x="6004" y="21389"/>
                  <a:pt x="6004" y="21373"/>
                </a:cubicBezTo>
                <a:cubicBezTo>
                  <a:pt x="6004" y="21373"/>
                  <a:pt x="6004" y="21358"/>
                  <a:pt x="6004" y="21358"/>
                </a:cubicBezTo>
                <a:cubicBezTo>
                  <a:pt x="6004" y="21358"/>
                  <a:pt x="6004" y="21358"/>
                  <a:pt x="5995" y="21358"/>
                </a:cubicBezTo>
                <a:cubicBezTo>
                  <a:pt x="5995" y="21358"/>
                  <a:pt x="5995" y="21342"/>
                  <a:pt x="5995" y="21342"/>
                </a:cubicBezTo>
                <a:cubicBezTo>
                  <a:pt x="5995" y="21342"/>
                  <a:pt x="5986" y="21342"/>
                  <a:pt x="5986" y="21342"/>
                </a:cubicBezTo>
                <a:cubicBezTo>
                  <a:pt x="5986" y="21327"/>
                  <a:pt x="5995" y="21327"/>
                  <a:pt x="5995" y="21327"/>
                </a:cubicBezTo>
                <a:cubicBezTo>
                  <a:pt x="5995" y="21342"/>
                  <a:pt x="5995" y="21342"/>
                  <a:pt x="5995" y="21342"/>
                </a:cubicBezTo>
                <a:cubicBezTo>
                  <a:pt x="5995" y="21342"/>
                  <a:pt x="6004" y="21342"/>
                  <a:pt x="6004" y="21342"/>
                </a:cubicBezTo>
                <a:close/>
                <a:moveTo>
                  <a:pt x="6068" y="13464"/>
                </a:moveTo>
                <a:cubicBezTo>
                  <a:pt x="6077" y="13448"/>
                  <a:pt x="6077" y="13448"/>
                  <a:pt x="6077" y="13448"/>
                </a:cubicBezTo>
                <a:cubicBezTo>
                  <a:pt x="6077" y="13464"/>
                  <a:pt x="6077" y="13464"/>
                  <a:pt x="6077" y="13464"/>
                </a:cubicBezTo>
                <a:lnTo>
                  <a:pt x="6068" y="13464"/>
                </a:lnTo>
                <a:close/>
                <a:moveTo>
                  <a:pt x="6187" y="17908"/>
                </a:moveTo>
                <a:cubicBezTo>
                  <a:pt x="6187" y="17908"/>
                  <a:pt x="6178" y="17908"/>
                  <a:pt x="6178" y="17908"/>
                </a:cubicBezTo>
                <a:cubicBezTo>
                  <a:pt x="6178" y="17908"/>
                  <a:pt x="6178" y="17893"/>
                  <a:pt x="6187" y="17893"/>
                </a:cubicBezTo>
                <a:cubicBezTo>
                  <a:pt x="6187" y="17893"/>
                  <a:pt x="6187" y="17893"/>
                  <a:pt x="6187" y="17893"/>
                </a:cubicBezTo>
                <a:cubicBezTo>
                  <a:pt x="6196" y="17893"/>
                  <a:pt x="6196" y="17908"/>
                  <a:pt x="6196" y="17908"/>
                </a:cubicBezTo>
                <a:cubicBezTo>
                  <a:pt x="6196" y="17908"/>
                  <a:pt x="6196" y="17908"/>
                  <a:pt x="6187" y="17908"/>
                </a:cubicBezTo>
                <a:close/>
                <a:moveTo>
                  <a:pt x="6562" y="13712"/>
                </a:moveTo>
                <a:cubicBezTo>
                  <a:pt x="6553" y="13712"/>
                  <a:pt x="6553" y="13712"/>
                  <a:pt x="6553" y="13712"/>
                </a:cubicBezTo>
                <a:cubicBezTo>
                  <a:pt x="6562" y="13697"/>
                  <a:pt x="6562" y="13697"/>
                  <a:pt x="6572" y="13697"/>
                </a:cubicBezTo>
                <a:cubicBezTo>
                  <a:pt x="6572" y="13697"/>
                  <a:pt x="6572" y="13712"/>
                  <a:pt x="6572" y="13712"/>
                </a:cubicBezTo>
                <a:cubicBezTo>
                  <a:pt x="6572" y="13712"/>
                  <a:pt x="6562" y="13728"/>
                  <a:pt x="6562" y="13712"/>
                </a:cubicBezTo>
                <a:close/>
                <a:moveTo>
                  <a:pt x="6874" y="14350"/>
                </a:moveTo>
                <a:cubicBezTo>
                  <a:pt x="6864" y="14365"/>
                  <a:pt x="6855" y="14365"/>
                  <a:pt x="6846" y="14365"/>
                </a:cubicBezTo>
                <a:cubicBezTo>
                  <a:pt x="6837" y="14350"/>
                  <a:pt x="6837" y="14334"/>
                  <a:pt x="6837" y="14334"/>
                </a:cubicBezTo>
                <a:cubicBezTo>
                  <a:pt x="6846" y="14318"/>
                  <a:pt x="6846" y="14303"/>
                  <a:pt x="6846" y="14303"/>
                </a:cubicBezTo>
                <a:cubicBezTo>
                  <a:pt x="6846" y="14303"/>
                  <a:pt x="6846" y="14318"/>
                  <a:pt x="6855" y="14318"/>
                </a:cubicBezTo>
                <a:cubicBezTo>
                  <a:pt x="6855" y="14334"/>
                  <a:pt x="6864" y="14334"/>
                  <a:pt x="6874" y="14334"/>
                </a:cubicBezTo>
                <a:cubicBezTo>
                  <a:pt x="6874" y="14334"/>
                  <a:pt x="6874" y="14334"/>
                  <a:pt x="6883" y="14334"/>
                </a:cubicBezTo>
                <a:cubicBezTo>
                  <a:pt x="6874" y="14334"/>
                  <a:pt x="6874" y="14350"/>
                  <a:pt x="6874" y="14350"/>
                </a:cubicBezTo>
                <a:close/>
                <a:moveTo>
                  <a:pt x="6947" y="14505"/>
                </a:moveTo>
                <a:cubicBezTo>
                  <a:pt x="6947" y="14505"/>
                  <a:pt x="6947" y="14489"/>
                  <a:pt x="6956" y="14489"/>
                </a:cubicBezTo>
                <a:cubicBezTo>
                  <a:pt x="6956" y="14489"/>
                  <a:pt x="6956" y="14489"/>
                  <a:pt x="6965" y="14489"/>
                </a:cubicBezTo>
                <a:cubicBezTo>
                  <a:pt x="6965" y="14489"/>
                  <a:pt x="6965" y="14489"/>
                  <a:pt x="6965" y="14489"/>
                </a:cubicBezTo>
                <a:cubicBezTo>
                  <a:pt x="6965" y="14489"/>
                  <a:pt x="6965" y="14505"/>
                  <a:pt x="6965" y="14505"/>
                </a:cubicBezTo>
                <a:cubicBezTo>
                  <a:pt x="6956" y="14505"/>
                  <a:pt x="6956" y="14505"/>
                  <a:pt x="6947" y="14505"/>
                </a:cubicBezTo>
                <a:close/>
                <a:moveTo>
                  <a:pt x="6974" y="14816"/>
                </a:moveTo>
                <a:cubicBezTo>
                  <a:pt x="6974" y="14816"/>
                  <a:pt x="6965" y="14816"/>
                  <a:pt x="6965" y="14816"/>
                </a:cubicBezTo>
                <a:cubicBezTo>
                  <a:pt x="6965" y="14800"/>
                  <a:pt x="6956" y="14785"/>
                  <a:pt x="6956" y="14769"/>
                </a:cubicBezTo>
                <a:cubicBezTo>
                  <a:pt x="6956" y="14769"/>
                  <a:pt x="6956" y="14754"/>
                  <a:pt x="6956" y="14754"/>
                </a:cubicBezTo>
                <a:cubicBezTo>
                  <a:pt x="6956" y="14754"/>
                  <a:pt x="6965" y="14754"/>
                  <a:pt x="6965" y="14769"/>
                </a:cubicBezTo>
                <a:cubicBezTo>
                  <a:pt x="6965" y="14769"/>
                  <a:pt x="6974" y="14785"/>
                  <a:pt x="6974" y="14800"/>
                </a:cubicBezTo>
                <a:cubicBezTo>
                  <a:pt x="6974" y="14800"/>
                  <a:pt x="6974" y="14800"/>
                  <a:pt x="6974" y="14816"/>
                </a:cubicBezTo>
                <a:close/>
                <a:moveTo>
                  <a:pt x="7029" y="16385"/>
                </a:moveTo>
                <a:cubicBezTo>
                  <a:pt x="7020" y="16385"/>
                  <a:pt x="7020" y="16385"/>
                  <a:pt x="7020" y="16385"/>
                </a:cubicBezTo>
                <a:cubicBezTo>
                  <a:pt x="7029" y="16370"/>
                  <a:pt x="7029" y="16370"/>
                  <a:pt x="7029" y="16370"/>
                </a:cubicBezTo>
                <a:lnTo>
                  <a:pt x="7029" y="16385"/>
                </a:lnTo>
                <a:close/>
                <a:moveTo>
                  <a:pt x="2599" y="7497"/>
                </a:moveTo>
                <a:cubicBezTo>
                  <a:pt x="2599" y="7497"/>
                  <a:pt x="2599" y="7481"/>
                  <a:pt x="2599" y="7481"/>
                </a:cubicBezTo>
                <a:cubicBezTo>
                  <a:pt x="2599" y="7497"/>
                  <a:pt x="2599" y="7497"/>
                  <a:pt x="2599" y="7497"/>
                </a:cubicBezTo>
                <a:cubicBezTo>
                  <a:pt x="2599" y="7497"/>
                  <a:pt x="2599" y="7497"/>
                  <a:pt x="2599" y="7497"/>
                </a:cubicBezTo>
                <a:cubicBezTo>
                  <a:pt x="2599" y="7497"/>
                  <a:pt x="2599" y="7497"/>
                  <a:pt x="2599" y="7497"/>
                </a:cubicBezTo>
                <a:close/>
                <a:moveTo>
                  <a:pt x="7395" y="4637"/>
                </a:moveTo>
                <a:cubicBezTo>
                  <a:pt x="7395" y="4637"/>
                  <a:pt x="7395" y="4637"/>
                  <a:pt x="7395" y="4637"/>
                </a:cubicBezTo>
                <a:cubicBezTo>
                  <a:pt x="7395" y="4637"/>
                  <a:pt x="7395" y="4637"/>
                  <a:pt x="7395" y="4637"/>
                </a:cubicBezTo>
                <a:close/>
                <a:moveTo>
                  <a:pt x="9015" y="4544"/>
                </a:moveTo>
                <a:cubicBezTo>
                  <a:pt x="9015" y="4529"/>
                  <a:pt x="9015" y="4529"/>
                  <a:pt x="9015" y="4513"/>
                </a:cubicBezTo>
                <a:cubicBezTo>
                  <a:pt x="9015" y="4513"/>
                  <a:pt x="9015" y="4513"/>
                  <a:pt x="9006" y="4513"/>
                </a:cubicBezTo>
                <a:cubicBezTo>
                  <a:pt x="8979" y="4482"/>
                  <a:pt x="8942" y="4497"/>
                  <a:pt x="8915" y="4466"/>
                </a:cubicBezTo>
                <a:cubicBezTo>
                  <a:pt x="8896" y="4451"/>
                  <a:pt x="8869" y="4451"/>
                  <a:pt x="8851" y="4466"/>
                </a:cubicBezTo>
                <a:cubicBezTo>
                  <a:pt x="8841" y="4466"/>
                  <a:pt x="8841" y="4466"/>
                  <a:pt x="8832" y="4451"/>
                </a:cubicBezTo>
                <a:cubicBezTo>
                  <a:pt x="8832" y="4451"/>
                  <a:pt x="8832" y="4451"/>
                  <a:pt x="8823" y="4451"/>
                </a:cubicBezTo>
                <a:cubicBezTo>
                  <a:pt x="8823" y="4435"/>
                  <a:pt x="8823" y="4435"/>
                  <a:pt x="8832" y="4420"/>
                </a:cubicBezTo>
                <a:cubicBezTo>
                  <a:pt x="8841" y="4420"/>
                  <a:pt x="8851" y="4420"/>
                  <a:pt x="8869" y="4404"/>
                </a:cubicBezTo>
                <a:cubicBezTo>
                  <a:pt x="8878" y="4389"/>
                  <a:pt x="8887" y="4373"/>
                  <a:pt x="8887" y="4342"/>
                </a:cubicBezTo>
                <a:cubicBezTo>
                  <a:pt x="8887" y="4311"/>
                  <a:pt x="8887" y="4280"/>
                  <a:pt x="8878" y="4264"/>
                </a:cubicBezTo>
                <a:cubicBezTo>
                  <a:pt x="8878" y="4249"/>
                  <a:pt x="8896" y="4233"/>
                  <a:pt x="8896" y="4233"/>
                </a:cubicBezTo>
                <a:cubicBezTo>
                  <a:pt x="8905" y="4233"/>
                  <a:pt x="8905" y="4249"/>
                  <a:pt x="8905" y="4249"/>
                </a:cubicBezTo>
                <a:cubicBezTo>
                  <a:pt x="8924" y="4295"/>
                  <a:pt x="8933" y="4358"/>
                  <a:pt x="8951" y="4404"/>
                </a:cubicBezTo>
                <a:cubicBezTo>
                  <a:pt x="8960" y="4435"/>
                  <a:pt x="8979" y="4451"/>
                  <a:pt x="9006" y="4451"/>
                </a:cubicBezTo>
                <a:cubicBezTo>
                  <a:pt x="9015" y="4435"/>
                  <a:pt x="9024" y="4435"/>
                  <a:pt x="9034" y="4451"/>
                </a:cubicBezTo>
                <a:cubicBezTo>
                  <a:pt x="9061" y="4451"/>
                  <a:pt x="9070" y="4435"/>
                  <a:pt x="9070" y="4389"/>
                </a:cubicBezTo>
                <a:cubicBezTo>
                  <a:pt x="9070" y="4358"/>
                  <a:pt x="9070" y="4311"/>
                  <a:pt x="9070" y="4280"/>
                </a:cubicBezTo>
                <a:cubicBezTo>
                  <a:pt x="9070" y="4233"/>
                  <a:pt x="9052" y="4202"/>
                  <a:pt x="9061" y="4156"/>
                </a:cubicBezTo>
                <a:cubicBezTo>
                  <a:pt x="9061" y="4156"/>
                  <a:pt x="9052" y="4140"/>
                  <a:pt x="9052" y="4125"/>
                </a:cubicBezTo>
                <a:cubicBezTo>
                  <a:pt x="9034" y="4078"/>
                  <a:pt x="9015" y="4031"/>
                  <a:pt x="8988" y="4000"/>
                </a:cubicBezTo>
                <a:cubicBezTo>
                  <a:pt x="8979" y="3985"/>
                  <a:pt x="8960" y="3969"/>
                  <a:pt x="8951" y="3954"/>
                </a:cubicBezTo>
                <a:cubicBezTo>
                  <a:pt x="8951" y="3954"/>
                  <a:pt x="8942" y="3938"/>
                  <a:pt x="8942" y="3923"/>
                </a:cubicBezTo>
                <a:cubicBezTo>
                  <a:pt x="8933" y="3891"/>
                  <a:pt x="8933" y="3860"/>
                  <a:pt x="8933" y="3829"/>
                </a:cubicBezTo>
                <a:cubicBezTo>
                  <a:pt x="8933" y="3829"/>
                  <a:pt x="8933" y="3814"/>
                  <a:pt x="8942" y="3814"/>
                </a:cubicBezTo>
                <a:cubicBezTo>
                  <a:pt x="8942" y="3814"/>
                  <a:pt x="8951" y="3814"/>
                  <a:pt x="8951" y="3814"/>
                </a:cubicBezTo>
                <a:cubicBezTo>
                  <a:pt x="8960" y="3829"/>
                  <a:pt x="8960" y="3845"/>
                  <a:pt x="8960" y="3845"/>
                </a:cubicBezTo>
                <a:cubicBezTo>
                  <a:pt x="8960" y="3907"/>
                  <a:pt x="8969" y="3938"/>
                  <a:pt x="8997" y="3969"/>
                </a:cubicBezTo>
                <a:cubicBezTo>
                  <a:pt x="9015" y="3985"/>
                  <a:pt x="9024" y="4016"/>
                  <a:pt x="9043" y="4016"/>
                </a:cubicBezTo>
                <a:cubicBezTo>
                  <a:pt x="9052" y="4016"/>
                  <a:pt x="9061" y="4016"/>
                  <a:pt x="9061" y="4000"/>
                </a:cubicBezTo>
                <a:cubicBezTo>
                  <a:pt x="9061" y="3985"/>
                  <a:pt x="9061" y="3954"/>
                  <a:pt x="9070" y="3938"/>
                </a:cubicBezTo>
                <a:cubicBezTo>
                  <a:pt x="9070" y="3907"/>
                  <a:pt x="9079" y="3891"/>
                  <a:pt x="9079" y="3876"/>
                </a:cubicBezTo>
                <a:cubicBezTo>
                  <a:pt x="9088" y="3860"/>
                  <a:pt x="9088" y="3845"/>
                  <a:pt x="9079" y="3829"/>
                </a:cubicBezTo>
                <a:cubicBezTo>
                  <a:pt x="9061" y="3814"/>
                  <a:pt x="9043" y="3783"/>
                  <a:pt x="9024" y="3767"/>
                </a:cubicBezTo>
                <a:cubicBezTo>
                  <a:pt x="9024" y="3767"/>
                  <a:pt x="9015" y="3752"/>
                  <a:pt x="9015" y="3736"/>
                </a:cubicBezTo>
                <a:cubicBezTo>
                  <a:pt x="9015" y="3736"/>
                  <a:pt x="9015" y="3736"/>
                  <a:pt x="9015" y="3736"/>
                </a:cubicBezTo>
                <a:cubicBezTo>
                  <a:pt x="9015" y="3736"/>
                  <a:pt x="9015" y="3736"/>
                  <a:pt x="9015" y="3736"/>
                </a:cubicBezTo>
                <a:cubicBezTo>
                  <a:pt x="8997" y="3720"/>
                  <a:pt x="8979" y="3705"/>
                  <a:pt x="8969" y="3689"/>
                </a:cubicBezTo>
                <a:cubicBezTo>
                  <a:pt x="8969" y="3689"/>
                  <a:pt x="8969" y="3689"/>
                  <a:pt x="8969" y="3689"/>
                </a:cubicBezTo>
                <a:cubicBezTo>
                  <a:pt x="8969" y="3689"/>
                  <a:pt x="8969" y="3674"/>
                  <a:pt x="8979" y="3674"/>
                </a:cubicBezTo>
                <a:cubicBezTo>
                  <a:pt x="8979" y="3674"/>
                  <a:pt x="8988" y="3674"/>
                  <a:pt x="8988" y="3689"/>
                </a:cubicBezTo>
                <a:cubicBezTo>
                  <a:pt x="8997" y="3705"/>
                  <a:pt x="9006" y="3720"/>
                  <a:pt x="9015" y="3736"/>
                </a:cubicBezTo>
                <a:cubicBezTo>
                  <a:pt x="9015" y="3736"/>
                  <a:pt x="9015" y="3736"/>
                  <a:pt x="9015" y="3736"/>
                </a:cubicBezTo>
                <a:cubicBezTo>
                  <a:pt x="9015" y="3736"/>
                  <a:pt x="9015" y="3736"/>
                  <a:pt x="9015" y="3736"/>
                </a:cubicBezTo>
                <a:cubicBezTo>
                  <a:pt x="9024" y="3736"/>
                  <a:pt x="9034" y="3752"/>
                  <a:pt x="9034" y="3752"/>
                </a:cubicBezTo>
                <a:cubicBezTo>
                  <a:pt x="9052" y="3767"/>
                  <a:pt x="9070" y="3767"/>
                  <a:pt x="9088" y="3752"/>
                </a:cubicBezTo>
                <a:cubicBezTo>
                  <a:pt x="9107" y="3736"/>
                  <a:pt x="9125" y="3720"/>
                  <a:pt x="9153" y="3720"/>
                </a:cubicBezTo>
                <a:cubicBezTo>
                  <a:pt x="9153" y="3720"/>
                  <a:pt x="9162" y="3705"/>
                  <a:pt x="9162" y="3689"/>
                </a:cubicBezTo>
                <a:cubicBezTo>
                  <a:pt x="9171" y="3674"/>
                  <a:pt x="9171" y="3658"/>
                  <a:pt x="9171" y="3643"/>
                </a:cubicBezTo>
                <a:cubicBezTo>
                  <a:pt x="9180" y="3627"/>
                  <a:pt x="9171" y="3596"/>
                  <a:pt x="9162" y="3596"/>
                </a:cubicBezTo>
                <a:cubicBezTo>
                  <a:pt x="9143" y="3596"/>
                  <a:pt x="9125" y="3565"/>
                  <a:pt x="9107" y="3550"/>
                </a:cubicBezTo>
                <a:cubicBezTo>
                  <a:pt x="9107" y="3550"/>
                  <a:pt x="9098" y="3550"/>
                  <a:pt x="9107" y="3550"/>
                </a:cubicBezTo>
                <a:cubicBezTo>
                  <a:pt x="9107" y="3534"/>
                  <a:pt x="9107" y="3534"/>
                  <a:pt x="9116" y="3534"/>
                </a:cubicBezTo>
                <a:cubicBezTo>
                  <a:pt x="9143" y="3550"/>
                  <a:pt x="9162" y="3565"/>
                  <a:pt x="9189" y="3534"/>
                </a:cubicBezTo>
                <a:cubicBezTo>
                  <a:pt x="9189" y="3518"/>
                  <a:pt x="9207" y="3534"/>
                  <a:pt x="9207" y="3518"/>
                </a:cubicBezTo>
                <a:cubicBezTo>
                  <a:pt x="9235" y="3518"/>
                  <a:pt x="9253" y="3441"/>
                  <a:pt x="9235" y="3425"/>
                </a:cubicBezTo>
                <a:cubicBezTo>
                  <a:pt x="9217" y="3394"/>
                  <a:pt x="9207" y="3379"/>
                  <a:pt x="9207" y="3348"/>
                </a:cubicBezTo>
                <a:cubicBezTo>
                  <a:pt x="9207" y="3348"/>
                  <a:pt x="9198" y="3332"/>
                  <a:pt x="9198" y="3316"/>
                </a:cubicBezTo>
                <a:cubicBezTo>
                  <a:pt x="9189" y="3316"/>
                  <a:pt x="9189" y="3316"/>
                  <a:pt x="9189" y="3301"/>
                </a:cubicBezTo>
                <a:cubicBezTo>
                  <a:pt x="9189" y="3285"/>
                  <a:pt x="9198" y="3285"/>
                  <a:pt x="9207" y="3285"/>
                </a:cubicBezTo>
                <a:cubicBezTo>
                  <a:pt x="9207" y="3285"/>
                  <a:pt x="9217" y="3301"/>
                  <a:pt x="9226" y="3285"/>
                </a:cubicBezTo>
                <a:cubicBezTo>
                  <a:pt x="9235" y="3285"/>
                  <a:pt x="9244" y="3270"/>
                  <a:pt x="9244" y="3254"/>
                </a:cubicBezTo>
                <a:cubicBezTo>
                  <a:pt x="9244" y="3208"/>
                  <a:pt x="9244" y="3177"/>
                  <a:pt x="9244" y="3146"/>
                </a:cubicBezTo>
                <a:cubicBezTo>
                  <a:pt x="9244" y="3130"/>
                  <a:pt x="9244" y="3099"/>
                  <a:pt x="9235" y="3099"/>
                </a:cubicBezTo>
                <a:cubicBezTo>
                  <a:pt x="9217" y="3068"/>
                  <a:pt x="9226" y="3052"/>
                  <a:pt x="9235" y="3037"/>
                </a:cubicBezTo>
                <a:cubicBezTo>
                  <a:pt x="9244" y="3037"/>
                  <a:pt x="9235" y="3006"/>
                  <a:pt x="9235" y="3006"/>
                </a:cubicBezTo>
                <a:cubicBezTo>
                  <a:pt x="9217" y="2990"/>
                  <a:pt x="9198" y="2990"/>
                  <a:pt x="9189" y="2975"/>
                </a:cubicBezTo>
                <a:cubicBezTo>
                  <a:pt x="9189" y="2975"/>
                  <a:pt x="9180" y="2975"/>
                  <a:pt x="9180" y="2975"/>
                </a:cubicBezTo>
                <a:cubicBezTo>
                  <a:pt x="9162" y="2959"/>
                  <a:pt x="9162" y="2944"/>
                  <a:pt x="9162" y="2928"/>
                </a:cubicBezTo>
                <a:cubicBezTo>
                  <a:pt x="9162" y="2912"/>
                  <a:pt x="9162" y="2897"/>
                  <a:pt x="9171" y="2897"/>
                </a:cubicBezTo>
                <a:cubicBezTo>
                  <a:pt x="9180" y="2897"/>
                  <a:pt x="9189" y="2912"/>
                  <a:pt x="9189" y="2912"/>
                </a:cubicBezTo>
                <a:cubicBezTo>
                  <a:pt x="9189" y="2912"/>
                  <a:pt x="9189" y="2928"/>
                  <a:pt x="9189" y="2928"/>
                </a:cubicBezTo>
                <a:cubicBezTo>
                  <a:pt x="9189" y="2912"/>
                  <a:pt x="9189" y="2912"/>
                  <a:pt x="9189" y="2912"/>
                </a:cubicBezTo>
                <a:cubicBezTo>
                  <a:pt x="9189" y="2912"/>
                  <a:pt x="9180" y="2897"/>
                  <a:pt x="9171" y="2881"/>
                </a:cubicBezTo>
                <a:cubicBezTo>
                  <a:pt x="9171" y="2881"/>
                  <a:pt x="9171" y="2881"/>
                  <a:pt x="9171" y="2881"/>
                </a:cubicBezTo>
                <a:cubicBezTo>
                  <a:pt x="9189" y="2866"/>
                  <a:pt x="9198" y="2850"/>
                  <a:pt x="9217" y="2819"/>
                </a:cubicBezTo>
                <a:cubicBezTo>
                  <a:pt x="9217" y="2804"/>
                  <a:pt x="9235" y="2804"/>
                  <a:pt x="9244" y="2819"/>
                </a:cubicBezTo>
                <a:cubicBezTo>
                  <a:pt x="9244" y="2819"/>
                  <a:pt x="9244" y="2819"/>
                  <a:pt x="9253" y="2819"/>
                </a:cubicBezTo>
                <a:cubicBezTo>
                  <a:pt x="9262" y="2850"/>
                  <a:pt x="9290" y="2881"/>
                  <a:pt x="9281" y="2928"/>
                </a:cubicBezTo>
                <a:cubicBezTo>
                  <a:pt x="9281" y="2975"/>
                  <a:pt x="9281" y="3006"/>
                  <a:pt x="9290" y="3052"/>
                </a:cubicBezTo>
                <a:cubicBezTo>
                  <a:pt x="9290" y="3052"/>
                  <a:pt x="9299" y="3052"/>
                  <a:pt x="9299" y="3052"/>
                </a:cubicBezTo>
                <a:cubicBezTo>
                  <a:pt x="9299" y="3037"/>
                  <a:pt x="9308" y="3021"/>
                  <a:pt x="9299" y="3006"/>
                </a:cubicBezTo>
                <a:cubicBezTo>
                  <a:pt x="9299" y="2959"/>
                  <a:pt x="9299" y="2912"/>
                  <a:pt x="9317" y="2866"/>
                </a:cubicBezTo>
                <a:cubicBezTo>
                  <a:pt x="9336" y="2835"/>
                  <a:pt x="9336" y="2788"/>
                  <a:pt x="9336" y="2742"/>
                </a:cubicBezTo>
                <a:cubicBezTo>
                  <a:pt x="9336" y="2726"/>
                  <a:pt x="9326" y="2695"/>
                  <a:pt x="9317" y="2695"/>
                </a:cubicBezTo>
                <a:cubicBezTo>
                  <a:pt x="9299" y="2695"/>
                  <a:pt x="9290" y="2695"/>
                  <a:pt x="9281" y="2679"/>
                </a:cubicBezTo>
                <a:cubicBezTo>
                  <a:pt x="9272" y="2679"/>
                  <a:pt x="9272" y="2679"/>
                  <a:pt x="9262" y="2664"/>
                </a:cubicBezTo>
                <a:cubicBezTo>
                  <a:pt x="9262" y="2664"/>
                  <a:pt x="9262" y="2648"/>
                  <a:pt x="9262" y="2648"/>
                </a:cubicBezTo>
                <a:cubicBezTo>
                  <a:pt x="9262" y="2648"/>
                  <a:pt x="9262" y="2633"/>
                  <a:pt x="9272" y="2633"/>
                </a:cubicBezTo>
                <a:cubicBezTo>
                  <a:pt x="9299" y="2633"/>
                  <a:pt x="9299" y="2617"/>
                  <a:pt x="9290" y="2586"/>
                </a:cubicBezTo>
                <a:cubicBezTo>
                  <a:pt x="9281" y="2555"/>
                  <a:pt x="9281" y="2539"/>
                  <a:pt x="9262" y="2524"/>
                </a:cubicBezTo>
                <a:cubicBezTo>
                  <a:pt x="9262" y="2524"/>
                  <a:pt x="9253" y="2508"/>
                  <a:pt x="9244" y="2493"/>
                </a:cubicBezTo>
                <a:cubicBezTo>
                  <a:pt x="9244" y="2493"/>
                  <a:pt x="9244" y="2477"/>
                  <a:pt x="9244" y="2477"/>
                </a:cubicBezTo>
                <a:cubicBezTo>
                  <a:pt x="9244" y="2477"/>
                  <a:pt x="9253" y="2477"/>
                  <a:pt x="9253" y="2477"/>
                </a:cubicBezTo>
                <a:cubicBezTo>
                  <a:pt x="9272" y="2493"/>
                  <a:pt x="9290" y="2477"/>
                  <a:pt x="9299" y="2431"/>
                </a:cubicBezTo>
                <a:cubicBezTo>
                  <a:pt x="9299" y="2384"/>
                  <a:pt x="9317" y="2353"/>
                  <a:pt x="9317" y="2291"/>
                </a:cubicBezTo>
                <a:cubicBezTo>
                  <a:pt x="9317" y="2167"/>
                  <a:pt x="9345" y="2073"/>
                  <a:pt x="9391" y="1980"/>
                </a:cubicBezTo>
                <a:cubicBezTo>
                  <a:pt x="9409" y="1949"/>
                  <a:pt x="9418" y="1918"/>
                  <a:pt x="9436" y="1887"/>
                </a:cubicBezTo>
                <a:cubicBezTo>
                  <a:pt x="9436" y="1871"/>
                  <a:pt x="9436" y="1856"/>
                  <a:pt x="9436" y="1856"/>
                </a:cubicBezTo>
                <a:cubicBezTo>
                  <a:pt x="9436" y="1809"/>
                  <a:pt x="9436" y="1809"/>
                  <a:pt x="9455" y="1809"/>
                </a:cubicBezTo>
                <a:cubicBezTo>
                  <a:pt x="9473" y="1809"/>
                  <a:pt x="9491" y="1778"/>
                  <a:pt x="9500" y="1747"/>
                </a:cubicBezTo>
                <a:cubicBezTo>
                  <a:pt x="9500" y="1731"/>
                  <a:pt x="9500" y="1700"/>
                  <a:pt x="9491" y="1700"/>
                </a:cubicBezTo>
                <a:cubicBezTo>
                  <a:pt x="9482" y="1685"/>
                  <a:pt x="9473" y="1685"/>
                  <a:pt x="9473" y="1685"/>
                </a:cubicBezTo>
                <a:cubicBezTo>
                  <a:pt x="9455" y="1685"/>
                  <a:pt x="9445" y="1685"/>
                  <a:pt x="9436" y="1685"/>
                </a:cubicBezTo>
                <a:cubicBezTo>
                  <a:pt x="9436" y="1685"/>
                  <a:pt x="9436" y="1669"/>
                  <a:pt x="9436" y="1669"/>
                </a:cubicBezTo>
                <a:cubicBezTo>
                  <a:pt x="9436" y="1669"/>
                  <a:pt x="9436" y="1654"/>
                  <a:pt x="9445" y="1654"/>
                </a:cubicBezTo>
                <a:cubicBezTo>
                  <a:pt x="9455" y="1638"/>
                  <a:pt x="9464" y="1654"/>
                  <a:pt x="9482" y="1654"/>
                </a:cubicBezTo>
                <a:cubicBezTo>
                  <a:pt x="9500" y="1669"/>
                  <a:pt x="9519" y="1669"/>
                  <a:pt x="9546" y="1654"/>
                </a:cubicBezTo>
                <a:cubicBezTo>
                  <a:pt x="9546" y="1638"/>
                  <a:pt x="9555" y="1638"/>
                  <a:pt x="9564" y="1623"/>
                </a:cubicBezTo>
                <a:cubicBezTo>
                  <a:pt x="9574" y="1623"/>
                  <a:pt x="9574" y="1607"/>
                  <a:pt x="9574" y="1592"/>
                </a:cubicBezTo>
                <a:cubicBezTo>
                  <a:pt x="9574" y="1576"/>
                  <a:pt x="9564" y="1576"/>
                  <a:pt x="9564" y="1560"/>
                </a:cubicBezTo>
                <a:cubicBezTo>
                  <a:pt x="9564" y="1545"/>
                  <a:pt x="9574" y="1529"/>
                  <a:pt x="9583" y="1545"/>
                </a:cubicBezTo>
                <a:cubicBezTo>
                  <a:pt x="9601" y="1545"/>
                  <a:pt x="9619" y="1545"/>
                  <a:pt x="9628" y="1514"/>
                </a:cubicBezTo>
                <a:cubicBezTo>
                  <a:pt x="9638" y="1498"/>
                  <a:pt x="9647" y="1483"/>
                  <a:pt x="9656" y="1483"/>
                </a:cubicBezTo>
                <a:cubicBezTo>
                  <a:pt x="9693" y="1421"/>
                  <a:pt x="9693" y="1390"/>
                  <a:pt x="9665" y="1327"/>
                </a:cubicBezTo>
                <a:cubicBezTo>
                  <a:pt x="9665" y="1327"/>
                  <a:pt x="9656" y="1312"/>
                  <a:pt x="9656" y="1312"/>
                </a:cubicBezTo>
                <a:cubicBezTo>
                  <a:pt x="9619" y="1250"/>
                  <a:pt x="9583" y="1219"/>
                  <a:pt x="9537" y="1219"/>
                </a:cubicBezTo>
                <a:cubicBezTo>
                  <a:pt x="9509" y="1219"/>
                  <a:pt x="9482" y="1234"/>
                  <a:pt x="9455" y="1250"/>
                </a:cubicBezTo>
                <a:cubicBezTo>
                  <a:pt x="9455" y="1250"/>
                  <a:pt x="9445" y="1265"/>
                  <a:pt x="9445" y="1265"/>
                </a:cubicBezTo>
                <a:cubicBezTo>
                  <a:pt x="9445" y="1281"/>
                  <a:pt x="9436" y="1296"/>
                  <a:pt x="9436" y="1312"/>
                </a:cubicBezTo>
                <a:cubicBezTo>
                  <a:pt x="9436" y="1327"/>
                  <a:pt x="9427" y="1327"/>
                  <a:pt x="9409" y="1327"/>
                </a:cubicBezTo>
                <a:cubicBezTo>
                  <a:pt x="9400" y="1327"/>
                  <a:pt x="9391" y="1312"/>
                  <a:pt x="9381" y="1296"/>
                </a:cubicBezTo>
                <a:cubicBezTo>
                  <a:pt x="9372" y="1296"/>
                  <a:pt x="9372" y="1296"/>
                  <a:pt x="9363" y="1312"/>
                </a:cubicBezTo>
                <a:cubicBezTo>
                  <a:pt x="9336" y="1390"/>
                  <a:pt x="9299" y="1421"/>
                  <a:pt x="9253" y="1452"/>
                </a:cubicBezTo>
                <a:cubicBezTo>
                  <a:pt x="9226" y="1467"/>
                  <a:pt x="9198" y="1467"/>
                  <a:pt x="9180" y="1498"/>
                </a:cubicBezTo>
                <a:cubicBezTo>
                  <a:pt x="9180" y="1498"/>
                  <a:pt x="9180" y="1498"/>
                  <a:pt x="9180" y="1498"/>
                </a:cubicBezTo>
                <a:cubicBezTo>
                  <a:pt x="9171" y="1514"/>
                  <a:pt x="9171" y="1514"/>
                  <a:pt x="9162" y="1529"/>
                </a:cubicBezTo>
                <a:cubicBezTo>
                  <a:pt x="9153" y="1529"/>
                  <a:pt x="9153" y="1545"/>
                  <a:pt x="9143" y="1560"/>
                </a:cubicBezTo>
                <a:cubicBezTo>
                  <a:pt x="9143" y="1560"/>
                  <a:pt x="9143" y="1560"/>
                  <a:pt x="9143" y="1560"/>
                </a:cubicBezTo>
                <a:cubicBezTo>
                  <a:pt x="9143" y="1545"/>
                  <a:pt x="9143" y="1545"/>
                  <a:pt x="9143" y="1545"/>
                </a:cubicBezTo>
                <a:cubicBezTo>
                  <a:pt x="9153" y="1545"/>
                  <a:pt x="9153" y="1529"/>
                  <a:pt x="9162" y="1529"/>
                </a:cubicBezTo>
                <a:cubicBezTo>
                  <a:pt x="9162" y="1514"/>
                  <a:pt x="9171" y="1514"/>
                  <a:pt x="9180" y="1498"/>
                </a:cubicBezTo>
                <a:cubicBezTo>
                  <a:pt x="9180" y="1498"/>
                  <a:pt x="9180" y="1498"/>
                  <a:pt x="9180" y="1498"/>
                </a:cubicBezTo>
                <a:cubicBezTo>
                  <a:pt x="9180" y="1483"/>
                  <a:pt x="9180" y="1467"/>
                  <a:pt x="9180" y="1467"/>
                </a:cubicBezTo>
                <a:cubicBezTo>
                  <a:pt x="9198" y="1436"/>
                  <a:pt x="9217" y="1390"/>
                  <a:pt x="9244" y="1374"/>
                </a:cubicBezTo>
                <a:cubicBezTo>
                  <a:pt x="9272" y="1358"/>
                  <a:pt x="9299" y="1327"/>
                  <a:pt x="9308" y="1281"/>
                </a:cubicBezTo>
                <a:cubicBezTo>
                  <a:pt x="9308" y="1265"/>
                  <a:pt x="9308" y="1250"/>
                  <a:pt x="9317" y="1234"/>
                </a:cubicBezTo>
                <a:cubicBezTo>
                  <a:pt x="9336" y="1141"/>
                  <a:pt x="9308" y="1110"/>
                  <a:pt x="9262" y="1125"/>
                </a:cubicBezTo>
                <a:cubicBezTo>
                  <a:pt x="9262" y="1125"/>
                  <a:pt x="9253" y="1125"/>
                  <a:pt x="9253" y="1125"/>
                </a:cubicBezTo>
                <a:cubicBezTo>
                  <a:pt x="9253" y="1125"/>
                  <a:pt x="9244" y="1125"/>
                  <a:pt x="9244" y="1141"/>
                </a:cubicBezTo>
                <a:cubicBezTo>
                  <a:pt x="9235" y="1156"/>
                  <a:pt x="9235" y="1188"/>
                  <a:pt x="9226" y="1203"/>
                </a:cubicBezTo>
                <a:cubicBezTo>
                  <a:pt x="9226" y="1234"/>
                  <a:pt x="9207" y="1250"/>
                  <a:pt x="9189" y="1250"/>
                </a:cubicBezTo>
                <a:cubicBezTo>
                  <a:pt x="9189" y="1250"/>
                  <a:pt x="9189" y="1250"/>
                  <a:pt x="9180" y="1250"/>
                </a:cubicBezTo>
                <a:cubicBezTo>
                  <a:pt x="9153" y="1219"/>
                  <a:pt x="9125" y="1234"/>
                  <a:pt x="9098" y="1234"/>
                </a:cubicBezTo>
                <a:cubicBezTo>
                  <a:pt x="9098" y="1234"/>
                  <a:pt x="9088" y="1234"/>
                  <a:pt x="9088" y="1234"/>
                </a:cubicBezTo>
                <a:cubicBezTo>
                  <a:pt x="9088" y="1234"/>
                  <a:pt x="9098" y="1219"/>
                  <a:pt x="9098" y="1219"/>
                </a:cubicBezTo>
                <a:cubicBezTo>
                  <a:pt x="9107" y="1203"/>
                  <a:pt x="9125" y="1203"/>
                  <a:pt x="9143" y="1188"/>
                </a:cubicBezTo>
                <a:cubicBezTo>
                  <a:pt x="9153" y="1188"/>
                  <a:pt x="9162" y="1172"/>
                  <a:pt x="9162" y="1141"/>
                </a:cubicBezTo>
                <a:cubicBezTo>
                  <a:pt x="9171" y="1125"/>
                  <a:pt x="9162" y="1110"/>
                  <a:pt x="9153" y="1094"/>
                </a:cubicBezTo>
                <a:cubicBezTo>
                  <a:pt x="9134" y="1094"/>
                  <a:pt x="9116" y="1079"/>
                  <a:pt x="9098" y="1079"/>
                </a:cubicBezTo>
                <a:cubicBezTo>
                  <a:pt x="9015" y="1048"/>
                  <a:pt x="8988" y="1048"/>
                  <a:pt x="8915" y="1110"/>
                </a:cubicBezTo>
                <a:cubicBezTo>
                  <a:pt x="8905" y="1110"/>
                  <a:pt x="8896" y="1125"/>
                  <a:pt x="8887" y="1125"/>
                </a:cubicBezTo>
                <a:cubicBezTo>
                  <a:pt x="8869" y="1141"/>
                  <a:pt x="8851" y="1141"/>
                  <a:pt x="8841" y="1156"/>
                </a:cubicBezTo>
                <a:cubicBezTo>
                  <a:pt x="8832" y="1156"/>
                  <a:pt x="8832" y="1141"/>
                  <a:pt x="8832" y="1141"/>
                </a:cubicBezTo>
                <a:cubicBezTo>
                  <a:pt x="8823" y="1141"/>
                  <a:pt x="8832" y="1125"/>
                  <a:pt x="8832" y="1125"/>
                </a:cubicBezTo>
                <a:cubicBezTo>
                  <a:pt x="8841" y="1110"/>
                  <a:pt x="8851" y="1110"/>
                  <a:pt x="8860" y="1094"/>
                </a:cubicBezTo>
                <a:cubicBezTo>
                  <a:pt x="8887" y="1079"/>
                  <a:pt x="8915" y="1063"/>
                  <a:pt x="8942" y="1048"/>
                </a:cubicBezTo>
                <a:cubicBezTo>
                  <a:pt x="8988" y="1001"/>
                  <a:pt x="9034" y="1001"/>
                  <a:pt x="9088" y="1032"/>
                </a:cubicBezTo>
                <a:cubicBezTo>
                  <a:pt x="9125" y="1048"/>
                  <a:pt x="9153" y="1048"/>
                  <a:pt x="9189" y="1048"/>
                </a:cubicBezTo>
                <a:cubicBezTo>
                  <a:pt x="9226" y="1032"/>
                  <a:pt x="9253" y="1017"/>
                  <a:pt x="9290" y="1017"/>
                </a:cubicBezTo>
                <a:cubicBezTo>
                  <a:pt x="9326" y="1017"/>
                  <a:pt x="9354" y="986"/>
                  <a:pt x="9381" y="939"/>
                </a:cubicBezTo>
                <a:cubicBezTo>
                  <a:pt x="9391" y="923"/>
                  <a:pt x="9391" y="877"/>
                  <a:pt x="9381" y="861"/>
                </a:cubicBezTo>
                <a:cubicBezTo>
                  <a:pt x="9363" y="830"/>
                  <a:pt x="9345" y="815"/>
                  <a:pt x="9326" y="784"/>
                </a:cubicBezTo>
                <a:cubicBezTo>
                  <a:pt x="9290" y="752"/>
                  <a:pt x="9253" y="721"/>
                  <a:pt x="9217" y="768"/>
                </a:cubicBezTo>
                <a:cubicBezTo>
                  <a:pt x="9217" y="768"/>
                  <a:pt x="9207" y="768"/>
                  <a:pt x="9198" y="768"/>
                </a:cubicBezTo>
                <a:cubicBezTo>
                  <a:pt x="9198" y="768"/>
                  <a:pt x="9198" y="752"/>
                  <a:pt x="9198" y="752"/>
                </a:cubicBezTo>
                <a:cubicBezTo>
                  <a:pt x="9198" y="752"/>
                  <a:pt x="9198" y="752"/>
                  <a:pt x="9198" y="752"/>
                </a:cubicBezTo>
                <a:cubicBezTo>
                  <a:pt x="9207" y="737"/>
                  <a:pt x="9217" y="737"/>
                  <a:pt x="9217" y="737"/>
                </a:cubicBezTo>
                <a:cubicBezTo>
                  <a:pt x="9244" y="706"/>
                  <a:pt x="9244" y="675"/>
                  <a:pt x="9235" y="628"/>
                </a:cubicBezTo>
                <a:cubicBezTo>
                  <a:pt x="9226" y="613"/>
                  <a:pt x="9217" y="613"/>
                  <a:pt x="9207" y="613"/>
                </a:cubicBezTo>
                <a:cubicBezTo>
                  <a:pt x="9153" y="644"/>
                  <a:pt x="9107" y="644"/>
                  <a:pt x="9061" y="597"/>
                </a:cubicBezTo>
                <a:cubicBezTo>
                  <a:pt x="9043" y="597"/>
                  <a:pt x="9024" y="597"/>
                  <a:pt x="9015" y="597"/>
                </a:cubicBezTo>
                <a:cubicBezTo>
                  <a:pt x="8997" y="597"/>
                  <a:pt x="8979" y="613"/>
                  <a:pt x="8960" y="613"/>
                </a:cubicBezTo>
                <a:cubicBezTo>
                  <a:pt x="8933" y="628"/>
                  <a:pt x="8905" y="628"/>
                  <a:pt x="8878" y="628"/>
                </a:cubicBezTo>
                <a:cubicBezTo>
                  <a:pt x="8860" y="613"/>
                  <a:pt x="8841" y="628"/>
                  <a:pt x="8823" y="644"/>
                </a:cubicBezTo>
                <a:cubicBezTo>
                  <a:pt x="8814" y="644"/>
                  <a:pt x="8805" y="644"/>
                  <a:pt x="8805" y="644"/>
                </a:cubicBezTo>
                <a:cubicBezTo>
                  <a:pt x="8796" y="644"/>
                  <a:pt x="8796" y="644"/>
                  <a:pt x="8796" y="644"/>
                </a:cubicBezTo>
                <a:cubicBezTo>
                  <a:pt x="8796" y="644"/>
                  <a:pt x="8796" y="628"/>
                  <a:pt x="8796" y="628"/>
                </a:cubicBezTo>
                <a:cubicBezTo>
                  <a:pt x="8805" y="628"/>
                  <a:pt x="8814" y="613"/>
                  <a:pt x="8823" y="613"/>
                </a:cubicBezTo>
                <a:cubicBezTo>
                  <a:pt x="8841" y="613"/>
                  <a:pt x="8869" y="613"/>
                  <a:pt x="8887" y="597"/>
                </a:cubicBezTo>
                <a:cubicBezTo>
                  <a:pt x="8924" y="582"/>
                  <a:pt x="8969" y="582"/>
                  <a:pt x="9006" y="582"/>
                </a:cubicBezTo>
                <a:cubicBezTo>
                  <a:pt x="9034" y="566"/>
                  <a:pt x="9070" y="566"/>
                  <a:pt x="9098" y="582"/>
                </a:cubicBezTo>
                <a:cubicBezTo>
                  <a:pt x="9134" y="613"/>
                  <a:pt x="9162" y="582"/>
                  <a:pt x="9180" y="566"/>
                </a:cubicBezTo>
                <a:cubicBezTo>
                  <a:pt x="9189" y="550"/>
                  <a:pt x="9189" y="535"/>
                  <a:pt x="9189" y="535"/>
                </a:cubicBezTo>
                <a:cubicBezTo>
                  <a:pt x="9171" y="488"/>
                  <a:pt x="9143" y="457"/>
                  <a:pt x="9116" y="442"/>
                </a:cubicBezTo>
                <a:cubicBezTo>
                  <a:pt x="9052" y="426"/>
                  <a:pt x="8997" y="379"/>
                  <a:pt x="8942" y="348"/>
                </a:cubicBezTo>
                <a:cubicBezTo>
                  <a:pt x="8915" y="333"/>
                  <a:pt x="8896" y="333"/>
                  <a:pt x="8869" y="333"/>
                </a:cubicBezTo>
                <a:cubicBezTo>
                  <a:pt x="8832" y="317"/>
                  <a:pt x="8805" y="348"/>
                  <a:pt x="8777" y="348"/>
                </a:cubicBezTo>
                <a:cubicBezTo>
                  <a:pt x="8759" y="364"/>
                  <a:pt x="8741" y="395"/>
                  <a:pt x="8732" y="426"/>
                </a:cubicBezTo>
                <a:cubicBezTo>
                  <a:pt x="8732" y="426"/>
                  <a:pt x="8732" y="442"/>
                  <a:pt x="8722" y="442"/>
                </a:cubicBezTo>
                <a:cubicBezTo>
                  <a:pt x="8722" y="442"/>
                  <a:pt x="8722" y="442"/>
                  <a:pt x="8722" y="442"/>
                </a:cubicBezTo>
                <a:cubicBezTo>
                  <a:pt x="8722" y="442"/>
                  <a:pt x="8722" y="442"/>
                  <a:pt x="8722" y="442"/>
                </a:cubicBezTo>
                <a:cubicBezTo>
                  <a:pt x="8732" y="442"/>
                  <a:pt x="8732" y="442"/>
                  <a:pt x="8732" y="442"/>
                </a:cubicBezTo>
                <a:cubicBezTo>
                  <a:pt x="8722" y="442"/>
                  <a:pt x="8722" y="457"/>
                  <a:pt x="8722" y="457"/>
                </a:cubicBezTo>
                <a:cubicBezTo>
                  <a:pt x="8722" y="457"/>
                  <a:pt x="8722" y="457"/>
                  <a:pt x="8722" y="457"/>
                </a:cubicBezTo>
                <a:cubicBezTo>
                  <a:pt x="8732" y="473"/>
                  <a:pt x="8732" y="473"/>
                  <a:pt x="8732" y="473"/>
                </a:cubicBezTo>
                <a:cubicBezTo>
                  <a:pt x="8722" y="473"/>
                  <a:pt x="8722" y="473"/>
                  <a:pt x="8722" y="473"/>
                </a:cubicBezTo>
                <a:cubicBezTo>
                  <a:pt x="8722" y="457"/>
                  <a:pt x="8722" y="457"/>
                  <a:pt x="8722" y="457"/>
                </a:cubicBezTo>
                <a:cubicBezTo>
                  <a:pt x="8704" y="473"/>
                  <a:pt x="8695" y="442"/>
                  <a:pt x="8677" y="426"/>
                </a:cubicBezTo>
                <a:cubicBezTo>
                  <a:pt x="8667" y="426"/>
                  <a:pt x="8667" y="426"/>
                  <a:pt x="8667" y="442"/>
                </a:cubicBezTo>
                <a:cubicBezTo>
                  <a:pt x="8658" y="442"/>
                  <a:pt x="8658" y="442"/>
                  <a:pt x="8658" y="442"/>
                </a:cubicBezTo>
                <a:cubicBezTo>
                  <a:pt x="8658" y="457"/>
                  <a:pt x="8667" y="473"/>
                  <a:pt x="8667" y="488"/>
                </a:cubicBezTo>
                <a:cubicBezTo>
                  <a:pt x="8667" y="488"/>
                  <a:pt x="8667" y="504"/>
                  <a:pt x="8667" y="504"/>
                </a:cubicBezTo>
                <a:cubicBezTo>
                  <a:pt x="8658" y="504"/>
                  <a:pt x="8649" y="519"/>
                  <a:pt x="8649" y="519"/>
                </a:cubicBezTo>
                <a:cubicBezTo>
                  <a:pt x="8631" y="504"/>
                  <a:pt x="8603" y="488"/>
                  <a:pt x="8585" y="457"/>
                </a:cubicBezTo>
                <a:cubicBezTo>
                  <a:pt x="8576" y="442"/>
                  <a:pt x="8558" y="442"/>
                  <a:pt x="8539" y="457"/>
                </a:cubicBezTo>
                <a:cubicBezTo>
                  <a:pt x="8530" y="473"/>
                  <a:pt x="8512" y="488"/>
                  <a:pt x="8503" y="488"/>
                </a:cubicBezTo>
                <a:cubicBezTo>
                  <a:pt x="8484" y="488"/>
                  <a:pt x="8484" y="504"/>
                  <a:pt x="8484" y="504"/>
                </a:cubicBezTo>
                <a:cubicBezTo>
                  <a:pt x="8484" y="535"/>
                  <a:pt x="8484" y="582"/>
                  <a:pt x="8484" y="613"/>
                </a:cubicBezTo>
                <a:cubicBezTo>
                  <a:pt x="8475" y="628"/>
                  <a:pt x="8475" y="644"/>
                  <a:pt x="8466" y="644"/>
                </a:cubicBezTo>
                <a:cubicBezTo>
                  <a:pt x="8457" y="659"/>
                  <a:pt x="8448" y="675"/>
                  <a:pt x="8439" y="690"/>
                </a:cubicBezTo>
                <a:cubicBezTo>
                  <a:pt x="8439" y="690"/>
                  <a:pt x="8429" y="690"/>
                  <a:pt x="8429" y="690"/>
                </a:cubicBezTo>
                <a:cubicBezTo>
                  <a:pt x="8411" y="675"/>
                  <a:pt x="8393" y="659"/>
                  <a:pt x="8375" y="659"/>
                </a:cubicBezTo>
                <a:cubicBezTo>
                  <a:pt x="8375" y="659"/>
                  <a:pt x="8356" y="675"/>
                  <a:pt x="8356" y="690"/>
                </a:cubicBezTo>
                <a:cubicBezTo>
                  <a:pt x="8356" y="690"/>
                  <a:pt x="8356" y="706"/>
                  <a:pt x="8356" y="721"/>
                </a:cubicBezTo>
                <a:cubicBezTo>
                  <a:pt x="8365" y="768"/>
                  <a:pt x="8365" y="830"/>
                  <a:pt x="8375" y="877"/>
                </a:cubicBezTo>
                <a:cubicBezTo>
                  <a:pt x="8384" y="939"/>
                  <a:pt x="8384" y="1001"/>
                  <a:pt x="8402" y="1048"/>
                </a:cubicBezTo>
                <a:cubicBezTo>
                  <a:pt x="8402" y="1063"/>
                  <a:pt x="8402" y="1079"/>
                  <a:pt x="8384" y="1079"/>
                </a:cubicBezTo>
                <a:cubicBezTo>
                  <a:pt x="8375" y="1079"/>
                  <a:pt x="8365" y="1079"/>
                  <a:pt x="8356" y="1048"/>
                </a:cubicBezTo>
                <a:cubicBezTo>
                  <a:pt x="8356" y="1032"/>
                  <a:pt x="8347" y="1017"/>
                  <a:pt x="8329" y="1001"/>
                </a:cubicBezTo>
                <a:cubicBezTo>
                  <a:pt x="8329" y="1001"/>
                  <a:pt x="8329" y="1001"/>
                  <a:pt x="8338" y="986"/>
                </a:cubicBezTo>
                <a:cubicBezTo>
                  <a:pt x="8347" y="970"/>
                  <a:pt x="8347" y="954"/>
                  <a:pt x="8338" y="939"/>
                </a:cubicBezTo>
                <a:cubicBezTo>
                  <a:pt x="8329" y="923"/>
                  <a:pt x="8311" y="908"/>
                  <a:pt x="8311" y="877"/>
                </a:cubicBezTo>
                <a:cubicBezTo>
                  <a:pt x="8301" y="830"/>
                  <a:pt x="8292" y="799"/>
                  <a:pt x="8274" y="752"/>
                </a:cubicBezTo>
                <a:cubicBezTo>
                  <a:pt x="8274" y="721"/>
                  <a:pt x="8256" y="706"/>
                  <a:pt x="8246" y="690"/>
                </a:cubicBezTo>
                <a:cubicBezTo>
                  <a:pt x="8228" y="690"/>
                  <a:pt x="8210" y="690"/>
                  <a:pt x="8210" y="706"/>
                </a:cubicBezTo>
                <a:cubicBezTo>
                  <a:pt x="8210" y="721"/>
                  <a:pt x="8210" y="721"/>
                  <a:pt x="8201" y="737"/>
                </a:cubicBezTo>
                <a:cubicBezTo>
                  <a:pt x="8192" y="784"/>
                  <a:pt x="8192" y="846"/>
                  <a:pt x="8192" y="892"/>
                </a:cubicBezTo>
                <a:cubicBezTo>
                  <a:pt x="8192" y="923"/>
                  <a:pt x="8192" y="939"/>
                  <a:pt x="8192" y="970"/>
                </a:cubicBezTo>
                <a:cubicBezTo>
                  <a:pt x="8182" y="986"/>
                  <a:pt x="8164" y="970"/>
                  <a:pt x="8155" y="970"/>
                </a:cubicBezTo>
                <a:cubicBezTo>
                  <a:pt x="8146" y="970"/>
                  <a:pt x="8146" y="970"/>
                  <a:pt x="8146" y="970"/>
                </a:cubicBezTo>
                <a:cubicBezTo>
                  <a:pt x="8137" y="970"/>
                  <a:pt x="8137" y="986"/>
                  <a:pt x="8127" y="986"/>
                </a:cubicBezTo>
                <a:cubicBezTo>
                  <a:pt x="8127" y="986"/>
                  <a:pt x="8118" y="986"/>
                  <a:pt x="8118" y="970"/>
                </a:cubicBezTo>
                <a:cubicBezTo>
                  <a:pt x="8109" y="939"/>
                  <a:pt x="8127" y="923"/>
                  <a:pt x="8127" y="908"/>
                </a:cubicBezTo>
                <a:cubicBezTo>
                  <a:pt x="8118" y="861"/>
                  <a:pt x="8118" y="815"/>
                  <a:pt x="8118" y="768"/>
                </a:cubicBezTo>
                <a:cubicBezTo>
                  <a:pt x="8118" y="752"/>
                  <a:pt x="8118" y="752"/>
                  <a:pt x="8109" y="737"/>
                </a:cubicBezTo>
                <a:cubicBezTo>
                  <a:pt x="8109" y="737"/>
                  <a:pt x="8109" y="721"/>
                  <a:pt x="8109" y="721"/>
                </a:cubicBezTo>
                <a:cubicBezTo>
                  <a:pt x="8100" y="721"/>
                  <a:pt x="8100" y="721"/>
                  <a:pt x="8091" y="737"/>
                </a:cubicBezTo>
                <a:cubicBezTo>
                  <a:pt x="8082" y="752"/>
                  <a:pt x="8082" y="784"/>
                  <a:pt x="8082" y="799"/>
                </a:cubicBezTo>
                <a:cubicBezTo>
                  <a:pt x="8082" y="815"/>
                  <a:pt x="8091" y="846"/>
                  <a:pt x="8082" y="861"/>
                </a:cubicBezTo>
                <a:cubicBezTo>
                  <a:pt x="8082" y="877"/>
                  <a:pt x="8063" y="892"/>
                  <a:pt x="8063" y="923"/>
                </a:cubicBezTo>
                <a:cubicBezTo>
                  <a:pt x="8054" y="923"/>
                  <a:pt x="8054" y="923"/>
                  <a:pt x="8054" y="923"/>
                </a:cubicBezTo>
                <a:cubicBezTo>
                  <a:pt x="8054" y="923"/>
                  <a:pt x="8054" y="923"/>
                  <a:pt x="8054" y="923"/>
                </a:cubicBezTo>
                <a:cubicBezTo>
                  <a:pt x="8054" y="939"/>
                  <a:pt x="8045" y="939"/>
                  <a:pt x="8036" y="954"/>
                </a:cubicBezTo>
                <a:cubicBezTo>
                  <a:pt x="8036" y="970"/>
                  <a:pt x="8027" y="970"/>
                  <a:pt x="8018" y="986"/>
                </a:cubicBezTo>
                <a:cubicBezTo>
                  <a:pt x="8018" y="986"/>
                  <a:pt x="8018" y="986"/>
                  <a:pt x="8018" y="986"/>
                </a:cubicBezTo>
                <a:cubicBezTo>
                  <a:pt x="8018" y="1001"/>
                  <a:pt x="8018" y="1001"/>
                  <a:pt x="8018" y="1001"/>
                </a:cubicBezTo>
                <a:cubicBezTo>
                  <a:pt x="8008" y="1001"/>
                  <a:pt x="8018" y="1001"/>
                  <a:pt x="8018" y="986"/>
                </a:cubicBezTo>
                <a:cubicBezTo>
                  <a:pt x="8018" y="986"/>
                  <a:pt x="8018" y="986"/>
                  <a:pt x="8018" y="986"/>
                </a:cubicBezTo>
                <a:cubicBezTo>
                  <a:pt x="8027" y="970"/>
                  <a:pt x="8027" y="954"/>
                  <a:pt x="8036" y="954"/>
                </a:cubicBezTo>
                <a:cubicBezTo>
                  <a:pt x="8045" y="939"/>
                  <a:pt x="8045" y="939"/>
                  <a:pt x="8054" y="923"/>
                </a:cubicBezTo>
                <a:cubicBezTo>
                  <a:pt x="8054" y="923"/>
                  <a:pt x="8054" y="923"/>
                  <a:pt x="8054" y="923"/>
                </a:cubicBezTo>
                <a:cubicBezTo>
                  <a:pt x="8054" y="908"/>
                  <a:pt x="8045" y="892"/>
                  <a:pt x="8045" y="877"/>
                </a:cubicBezTo>
                <a:cubicBezTo>
                  <a:pt x="8054" y="846"/>
                  <a:pt x="8063" y="815"/>
                  <a:pt x="8073" y="784"/>
                </a:cubicBezTo>
                <a:cubicBezTo>
                  <a:pt x="8073" y="752"/>
                  <a:pt x="8073" y="721"/>
                  <a:pt x="8073" y="690"/>
                </a:cubicBezTo>
                <a:cubicBezTo>
                  <a:pt x="8073" y="675"/>
                  <a:pt x="8054" y="659"/>
                  <a:pt x="8045" y="659"/>
                </a:cubicBezTo>
                <a:cubicBezTo>
                  <a:pt x="8036" y="675"/>
                  <a:pt x="8018" y="675"/>
                  <a:pt x="8008" y="690"/>
                </a:cubicBezTo>
                <a:cubicBezTo>
                  <a:pt x="7981" y="706"/>
                  <a:pt x="7963" y="706"/>
                  <a:pt x="7935" y="721"/>
                </a:cubicBezTo>
                <a:cubicBezTo>
                  <a:pt x="7899" y="721"/>
                  <a:pt x="7862" y="721"/>
                  <a:pt x="7825" y="737"/>
                </a:cubicBezTo>
                <a:cubicBezTo>
                  <a:pt x="7807" y="737"/>
                  <a:pt x="7798" y="752"/>
                  <a:pt x="7798" y="784"/>
                </a:cubicBezTo>
                <a:cubicBezTo>
                  <a:pt x="7798" y="799"/>
                  <a:pt x="7798" y="799"/>
                  <a:pt x="7798" y="815"/>
                </a:cubicBezTo>
                <a:cubicBezTo>
                  <a:pt x="7798" y="815"/>
                  <a:pt x="7798" y="830"/>
                  <a:pt x="7798" y="830"/>
                </a:cubicBezTo>
                <a:cubicBezTo>
                  <a:pt x="7789" y="830"/>
                  <a:pt x="7789" y="830"/>
                  <a:pt x="7789" y="830"/>
                </a:cubicBezTo>
                <a:cubicBezTo>
                  <a:pt x="7780" y="815"/>
                  <a:pt x="7780" y="784"/>
                  <a:pt x="7771" y="784"/>
                </a:cubicBezTo>
                <a:cubicBezTo>
                  <a:pt x="7752" y="768"/>
                  <a:pt x="7743" y="784"/>
                  <a:pt x="7725" y="799"/>
                </a:cubicBezTo>
                <a:cubicBezTo>
                  <a:pt x="7716" y="799"/>
                  <a:pt x="7706" y="815"/>
                  <a:pt x="7706" y="846"/>
                </a:cubicBezTo>
                <a:cubicBezTo>
                  <a:pt x="7697" y="861"/>
                  <a:pt x="7697" y="861"/>
                  <a:pt x="7697" y="877"/>
                </a:cubicBezTo>
                <a:cubicBezTo>
                  <a:pt x="7697" y="908"/>
                  <a:pt x="7697" y="939"/>
                  <a:pt x="7688" y="954"/>
                </a:cubicBezTo>
                <a:cubicBezTo>
                  <a:pt x="7688" y="986"/>
                  <a:pt x="7670" y="1001"/>
                  <a:pt x="7661" y="1017"/>
                </a:cubicBezTo>
                <a:cubicBezTo>
                  <a:pt x="7661" y="1032"/>
                  <a:pt x="7652" y="1032"/>
                  <a:pt x="7652" y="1048"/>
                </a:cubicBezTo>
                <a:cubicBezTo>
                  <a:pt x="7642" y="1063"/>
                  <a:pt x="7633" y="1063"/>
                  <a:pt x="7624" y="1048"/>
                </a:cubicBezTo>
                <a:cubicBezTo>
                  <a:pt x="7606" y="1017"/>
                  <a:pt x="7587" y="1017"/>
                  <a:pt x="7569" y="1032"/>
                </a:cubicBezTo>
                <a:cubicBezTo>
                  <a:pt x="7542" y="1032"/>
                  <a:pt x="7514" y="1048"/>
                  <a:pt x="7496" y="1079"/>
                </a:cubicBezTo>
                <a:cubicBezTo>
                  <a:pt x="7478" y="1125"/>
                  <a:pt x="7459" y="1141"/>
                  <a:pt x="7432" y="1141"/>
                </a:cubicBezTo>
                <a:cubicBezTo>
                  <a:pt x="7423" y="1156"/>
                  <a:pt x="7423" y="1172"/>
                  <a:pt x="7414" y="1172"/>
                </a:cubicBezTo>
                <a:cubicBezTo>
                  <a:pt x="7386" y="1203"/>
                  <a:pt x="7368" y="1250"/>
                  <a:pt x="7349" y="1296"/>
                </a:cubicBezTo>
                <a:cubicBezTo>
                  <a:pt x="7340" y="1327"/>
                  <a:pt x="7349" y="1358"/>
                  <a:pt x="7368" y="1358"/>
                </a:cubicBezTo>
                <a:cubicBezTo>
                  <a:pt x="7386" y="1374"/>
                  <a:pt x="7404" y="1390"/>
                  <a:pt x="7423" y="1390"/>
                </a:cubicBezTo>
                <a:cubicBezTo>
                  <a:pt x="7423" y="1390"/>
                  <a:pt x="7423" y="1390"/>
                  <a:pt x="7423" y="1390"/>
                </a:cubicBezTo>
                <a:cubicBezTo>
                  <a:pt x="7432" y="1390"/>
                  <a:pt x="7432" y="1390"/>
                  <a:pt x="7432" y="1390"/>
                </a:cubicBezTo>
                <a:cubicBezTo>
                  <a:pt x="7432" y="1390"/>
                  <a:pt x="7432" y="1390"/>
                  <a:pt x="7432" y="1390"/>
                </a:cubicBezTo>
                <a:cubicBezTo>
                  <a:pt x="7432" y="1390"/>
                  <a:pt x="7432" y="1390"/>
                  <a:pt x="7423" y="1390"/>
                </a:cubicBezTo>
                <a:cubicBezTo>
                  <a:pt x="7432" y="1405"/>
                  <a:pt x="7432" y="1405"/>
                  <a:pt x="7432" y="1421"/>
                </a:cubicBezTo>
                <a:cubicBezTo>
                  <a:pt x="7432" y="1436"/>
                  <a:pt x="7432" y="1452"/>
                  <a:pt x="7423" y="1452"/>
                </a:cubicBezTo>
                <a:cubicBezTo>
                  <a:pt x="7414" y="1467"/>
                  <a:pt x="7404" y="1483"/>
                  <a:pt x="7404" y="1498"/>
                </a:cubicBezTo>
                <a:cubicBezTo>
                  <a:pt x="7404" y="1529"/>
                  <a:pt x="7395" y="1545"/>
                  <a:pt x="7386" y="1545"/>
                </a:cubicBezTo>
                <a:cubicBezTo>
                  <a:pt x="7377" y="1576"/>
                  <a:pt x="7359" y="1607"/>
                  <a:pt x="7340" y="1638"/>
                </a:cubicBezTo>
                <a:cubicBezTo>
                  <a:pt x="7331" y="1654"/>
                  <a:pt x="7322" y="1669"/>
                  <a:pt x="7313" y="1654"/>
                </a:cubicBezTo>
                <a:cubicBezTo>
                  <a:pt x="7276" y="1623"/>
                  <a:pt x="7240" y="1638"/>
                  <a:pt x="7212" y="1638"/>
                </a:cubicBezTo>
                <a:cubicBezTo>
                  <a:pt x="7194" y="1638"/>
                  <a:pt x="7185" y="1638"/>
                  <a:pt x="7176" y="1654"/>
                </a:cubicBezTo>
                <a:cubicBezTo>
                  <a:pt x="7157" y="1669"/>
                  <a:pt x="7139" y="1685"/>
                  <a:pt x="7121" y="1685"/>
                </a:cubicBezTo>
                <a:cubicBezTo>
                  <a:pt x="7084" y="1700"/>
                  <a:pt x="7047" y="1716"/>
                  <a:pt x="7011" y="1716"/>
                </a:cubicBezTo>
                <a:cubicBezTo>
                  <a:pt x="6983" y="1731"/>
                  <a:pt x="6965" y="1763"/>
                  <a:pt x="6947" y="1809"/>
                </a:cubicBezTo>
                <a:cubicBezTo>
                  <a:pt x="6938" y="1840"/>
                  <a:pt x="6928" y="1871"/>
                  <a:pt x="6947" y="1902"/>
                </a:cubicBezTo>
                <a:cubicBezTo>
                  <a:pt x="6965" y="1933"/>
                  <a:pt x="6974" y="1980"/>
                  <a:pt x="6993" y="2011"/>
                </a:cubicBezTo>
                <a:cubicBezTo>
                  <a:pt x="6993" y="2011"/>
                  <a:pt x="6993" y="2011"/>
                  <a:pt x="7002" y="2011"/>
                </a:cubicBezTo>
                <a:cubicBezTo>
                  <a:pt x="7002" y="2011"/>
                  <a:pt x="7002" y="2011"/>
                  <a:pt x="7002" y="2011"/>
                </a:cubicBezTo>
                <a:cubicBezTo>
                  <a:pt x="7002" y="2011"/>
                  <a:pt x="7002" y="2011"/>
                  <a:pt x="7002" y="2011"/>
                </a:cubicBezTo>
                <a:cubicBezTo>
                  <a:pt x="6993" y="2011"/>
                  <a:pt x="6993" y="2011"/>
                  <a:pt x="6993" y="2011"/>
                </a:cubicBezTo>
                <a:cubicBezTo>
                  <a:pt x="6993" y="2011"/>
                  <a:pt x="6993" y="2011"/>
                  <a:pt x="6993" y="2011"/>
                </a:cubicBezTo>
                <a:cubicBezTo>
                  <a:pt x="6993" y="2011"/>
                  <a:pt x="6993" y="2011"/>
                  <a:pt x="6993" y="2011"/>
                </a:cubicBezTo>
                <a:cubicBezTo>
                  <a:pt x="7002" y="2042"/>
                  <a:pt x="7002" y="2073"/>
                  <a:pt x="7011" y="2089"/>
                </a:cubicBezTo>
                <a:cubicBezTo>
                  <a:pt x="7020" y="2120"/>
                  <a:pt x="7038" y="2135"/>
                  <a:pt x="7057" y="2120"/>
                </a:cubicBezTo>
                <a:cubicBezTo>
                  <a:pt x="7066" y="2120"/>
                  <a:pt x="7075" y="2104"/>
                  <a:pt x="7093" y="2120"/>
                </a:cubicBezTo>
                <a:cubicBezTo>
                  <a:pt x="7102" y="2120"/>
                  <a:pt x="7121" y="2120"/>
                  <a:pt x="7139" y="2120"/>
                </a:cubicBezTo>
                <a:cubicBezTo>
                  <a:pt x="7139" y="2120"/>
                  <a:pt x="7148" y="2120"/>
                  <a:pt x="7148" y="2120"/>
                </a:cubicBezTo>
                <a:cubicBezTo>
                  <a:pt x="7157" y="2135"/>
                  <a:pt x="7157" y="2135"/>
                  <a:pt x="7157" y="2151"/>
                </a:cubicBezTo>
                <a:cubicBezTo>
                  <a:pt x="7157" y="2151"/>
                  <a:pt x="7157" y="2167"/>
                  <a:pt x="7148" y="2167"/>
                </a:cubicBezTo>
                <a:cubicBezTo>
                  <a:pt x="7139" y="2167"/>
                  <a:pt x="7130" y="2167"/>
                  <a:pt x="7130" y="2167"/>
                </a:cubicBezTo>
                <a:cubicBezTo>
                  <a:pt x="7093" y="2151"/>
                  <a:pt x="7066" y="2135"/>
                  <a:pt x="7038" y="2167"/>
                </a:cubicBezTo>
                <a:cubicBezTo>
                  <a:pt x="7020" y="2182"/>
                  <a:pt x="7011" y="2182"/>
                  <a:pt x="6993" y="2182"/>
                </a:cubicBezTo>
                <a:cubicBezTo>
                  <a:pt x="6983" y="2167"/>
                  <a:pt x="6965" y="2182"/>
                  <a:pt x="6947" y="2182"/>
                </a:cubicBezTo>
                <a:cubicBezTo>
                  <a:pt x="6928" y="2213"/>
                  <a:pt x="6919" y="2260"/>
                  <a:pt x="6938" y="2291"/>
                </a:cubicBezTo>
                <a:cubicBezTo>
                  <a:pt x="6947" y="2322"/>
                  <a:pt x="6965" y="2353"/>
                  <a:pt x="6983" y="2369"/>
                </a:cubicBezTo>
                <a:cubicBezTo>
                  <a:pt x="6993" y="2384"/>
                  <a:pt x="6993" y="2384"/>
                  <a:pt x="6983" y="2400"/>
                </a:cubicBezTo>
                <a:cubicBezTo>
                  <a:pt x="6974" y="2415"/>
                  <a:pt x="6965" y="2415"/>
                  <a:pt x="6956" y="2431"/>
                </a:cubicBezTo>
                <a:cubicBezTo>
                  <a:pt x="6956" y="2431"/>
                  <a:pt x="6947" y="2462"/>
                  <a:pt x="6947" y="2462"/>
                </a:cubicBezTo>
                <a:cubicBezTo>
                  <a:pt x="6965" y="2524"/>
                  <a:pt x="6983" y="2571"/>
                  <a:pt x="7011" y="2602"/>
                </a:cubicBezTo>
                <a:cubicBezTo>
                  <a:pt x="7038" y="2617"/>
                  <a:pt x="7047" y="2617"/>
                  <a:pt x="7057" y="2586"/>
                </a:cubicBezTo>
                <a:cubicBezTo>
                  <a:pt x="7066" y="2555"/>
                  <a:pt x="7066" y="2555"/>
                  <a:pt x="7084" y="2571"/>
                </a:cubicBezTo>
                <a:cubicBezTo>
                  <a:pt x="7093" y="2571"/>
                  <a:pt x="7102" y="2571"/>
                  <a:pt x="7112" y="2602"/>
                </a:cubicBezTo>
                <a:cubicBezTo>
                  <a:pt x="7112" y="2602"/>
                  <a:pt x="7121" y="2602"/>
                  <a:pt x="7121" y="2602"/>
                </a:cubicBezTo>
                <a:cubicBezTo>
                  <a:pt x="7157" y="2586"/>
                  <a:pt x="7194" y="2617"/>
                  <a:pt x="7221" y="2586"/>
                </a:cubicBezTo>
                <a:cubicBezTo>
                  <a:pt x="7221" y="2586"/>
                  <a:pt x="7231" y="2586"/>
                  <a:pt x="7231" y="2586"/>
                </a:cubicBezTo>
                <a:cubicBezTo>
                  <a:pt x="7258" y="2602"/>
                  <a:pt x="7295" y="2633"/>
                  <a:pt x="7322" y="2664"/>
                </a:cubicBezTo>
                <a:cubicBezTo>
                  <a:pt x="7340" y="2695"/>
                  <a:pt x="7368" y="2726"/>
                  <a:pt x="7386" y="2757"/>
                </a:cubicBezTo>
                <a:cubicBezTo>
                  <a:pt x="7395" y="2773"/>
                  <a:pt x="7404" y="2788"/>
                  <a:pt x="7414" y="2804"/>
                </a:cubicBezTo>
                <a:cubicBezTo>
                  <a:pt x="7414" y="2804"/>
                  <a:pt x="7414" y="2819"/>
                  <a:pt x="7414" y="2835"/>
                </a:cubicBezTo>
                <a:cubicBezTo>
                  <a:pt x="7414" y="2850"/>
                  <a:pt x="7414" y="2881"/>
                  <a:pt x="7404" y="2897"/>
                </a:cubicBezTo>
                <a:cubicBezTo>
                  <a:pt x="7386" y="2944"/>
                  <a:pt x="7395" y="2975"/>
                  <a:pt x="7414" y="3006"/>
                </a:cubicBezTo>
                <a:cubicBezTo>
                  <a:pt x="7414" y="3006"/>
                  <a:pt x="7423" y="3037"/>
                  <a:pt x="7423" y="3052"/>
                </a:cubicBezTo>
                <a:cubicBezTo>
                  <a:pt x="7423" y="3068"/>
                  <a:pt x="7423" y="3099"/>
                  <a:pt x="7414" y="3114"/>
                </a:cubicBezTo>
                <a:cubicBezTo>
                  <a:pt x="7404" y="3114"/>
                  <a:pt x="7404" y="3130"/>
                  <a:pt x="7414" y="3130"/>
                </a:cubicBezTo>
                <a:cubicBezTo>
                  <a:pt x="7423" y="3130"/>
                  <a:pt x="7423" y="3130"/>
                  <a:pt x="7432" y="3146"/>
                </a:cubicBezTo>
                <a:cubicBezTo>
                  <a:pt x="7441" y="3146"/>
                  <a:pt x="7450" y="3161"/>
                  <a:pt x="7441" y="3177"/>
                </a:cubicBezTo>
                <a:cubicBezTo>
                  <a:pt x="7441" y="3177"/>
                  <a:pt x="7441" y="3192"/>
                  <a:pt x="7432" y="3192"/>
                </a:cubicBezTo>
                <a:cubicBezTo>
                  <a:pt x="7423" y="3223"/>
                  <a:pt x="7423" y="3239"/>
                  <a:pt x="7432" y="3254"/>
                </a:cubicBezTo>
                <a:cubicBezTo>
                  <a:pt x="7441" y="3254"/>
                  <a:pt x="7441" y="3270"/>
                  <a:pt x="7441" y="3285"/>
                </a:cubicBezTo>
                <a:cubicBezTo>
                  <a:pt x="7432" y="3285"/>
                  <a:pt x="7423" y="3301"/>
                  <a:pt x="7432" y="3316"/>
                </a:cubicBezTo>
                <a:cubicBezTo>
                  <a:pt x="7432" y="3332"/>
                  <a:pt x="7441" y="3348"/>
                  <a:pt x="7441" y="3363"/>
                </a:cubicBezTo>
                <a:cubicBezTo>
                  <a:pt x="7441" y="3394"/>
                  <a:pt x="7441" y="3410"/>
                  <a:pt x="7441" y="3441"/>
                </a:cubicBezTo>
                <a:cubicBezTo>
                  <a:pt x="7450" y="3472"/>
                  <a:pt x="7441" y="3503"/>
                  <a:pt x="7441" y="3518"/>
                </a:cubicBezTo>
                <a:cubicBezTo>
                  <a:pt x="7432" y="3518"/>
                  <a:pt x="7432" y="3534"/>
                  <a:pt x="7441" y="3550"/>
                </a:cubicBezTo>
                <a:cubicBezTo>
                  <a:pt x="7441" y="3550"/>
                  <a:pt x="7450" y="3550"/>
                  <a:pt x="7450" y="3565"/>
                </a:cubicBezTo>
                <a:cubicBezTo>
                  <a:pt x="7459" y="3581"/>
                  <a:pt x="7459" y="3596"/>
                  <a:pt x="7441" y="3612"/>
                </a:cubicBezTo>
                <a:cubicBezTo>
                  <a:pt x="7432" y="3612"/>
                  <a:pt x="7423" y="3612"/>
                  <a:pt x="7414" y="3627"/>
                </a:cubicBezTo>
                <a:cubicBezTo>
                  <a:pt x="7404" y="3627"/>
                  <a:pt x="7404" y="3643"/>
                  <a:pt x="7414" y="3643"/>
                </a:cubicBezTo>
                <a:cubicBezTo>
                  <a:pt x="7414" y="3658"/>
                  <a:pt x="7441" y="3658"/>
                  <a:pt x="7414" y="3674"/>
                </a:cubicBezTo>
                <a:cubicBezTo>
                  <a:pt x="7395" y="3689"/>
                  <a:pt x="7395" y="3720"/>
                  <a:pt x="7395" y="3752"/>
                </a:cubicBezTo>
                <a:cubicBezTo>
                  <a:pt x="7404" y="3767"/>
                  <a:pt x="7404" y="3767"/>
                  <a:pt x="7414" y="3767"/>
                </a:cubicBezTo>
                <a:cubicBezTo>
                  <a:pt x="7414" y="3767"/>
                  <a:pt x="7414" y="3767"/>
                  <a:pt x="7414" y="3767"/>
                </a:cubicBezTo>
                <a:cubicBezTo>
                  <a:pt x="7414" y="3752"/>
                  <a:pt x="7414" y="3752"/>
                  <a:pt x="7414" y="3752"/>
                </a:cubicBezTo>
                <a:cubicBezTo>
                  <a:pt x="7414" y="3767"/>
                  <a:pt x="7414" y="3767"/>
                  <a:pt x="7414" y="3767"/>
                </a:cubicBezTo>
                <a:cubicBezTo>
                  <a:pt x="7414" y="3767"/>
                  <a:pt x="7414" y="3767"/>
                  <a:pt x="7414" y="3767"/>
                </a:cubicBezTo>
                <a:cubicBezTo>
                  <a:pt x="7404" y="3767"/>
                  <a:pt x="7404" y="3783"/>
                  <a:pt x="7395" y="3783"/>
                </a:cubicBezTo>
                <a:cubicBezTo>
                  <a:pt x="7395" y="3783"/>
                  <a:pt x="7395" y="3783"/>
                  <a:pt x="7395" y="3783"/>
                </a:cubicBezTo>
                <a:cubicBezTo>
                  <a:pt x="7395" y="3783"/>
                  <a:pt x="7395" y="3783"/>
                  <a:pt x="7395" y="3783"/>
                </a:cubicBezTo>
                <a:cubicBezTo>
                  <a:pt x="7395" y="3783"/>
                  <a:pt x="7395" y="3783"/>
                  <a:pt x="7395" y="3783"/>
                </a:cubicBezTo>
                <a:cubicBezTo>
                  <a:pt x="7395" y="3829"/>
                  <a:pt x="7386" y="3860"/>
                  <a:pt x="7368" y="3876"/>
                </a:cubicBezTo>
                <a:cubicBezTo>
                  <a:pt x="7359" y="3891"/>
                  <a:pt x="7368" y="3923"/>
                  <a:pt x="7377" y="3938"/>
                </a:cubicBezTo>
                <a:cubicBezTo>
                  <a:pt x="7404" y="4000"/>
                  <a:pt x="7423" y="4000"/>
                  <a:pt x="7450" y="3954"/>
                </a:cubicBezTo>
                <a:cubicBezTo>
                  <a:pt x="7459" y="3938"/>
                  <a:pt x="7459" y="3923"/>
                  <a:pt x="7468" y="3923"/>
                </a:cubicBezTo>
                <a:cubicBezTo>
                  <a:pt x="7478" y="3907"/>
                  <a:pt x="7487" y="3907"/>
                  <a:pt x="7496" y="3907"/>
                </a:cubicBezTo>
                <a:cubicBezTo>
                  <a:pt x="7496" y="3907"/>
                  <a:pt x="7505" y="3923"/>
                  <a:pt x="7505" y="3923"/>
                </a:cubicBezTo>
                <a:cubicBezTo>
                  <a:pt x="7505" y="3923"/>
                  <a:pt x="7505" y="3923"/>
                  <a:pt x="7505" y="3923"/>
                </a:cubicBezTo>
                <a:cubicBezTo>
                  <a:pt x="7505" y="3923"/>
                  <a:pt x="7505" y="3923"/>
                  <a:pt x="7505" y="3923"/>
                </a:cubicBezTo>
                <a:cubicBezTo>
                  <a:pt x="7505" y="3923"/>
                  <a:pt x="7505" y="3923"/>
                  <a:pt x="7505" y="3923"/>
                </a:cubicBezTo>
                <a:cubicBezTo>
                  <a:pt x="7514" y="3923"/>
                  <a:pt x="7514" y="3923"/>
                  <a:pt x="7523" y="3938"/>
                </a:cubicBezTo>
                <a:cubicBezTo>
                  <a:pt x="7523" y="3954"/>
                  <a:pt x="7514" y="3954"/>
                  <a:pt x="7505" y="3954"/>
                </a:cubicBezTo>
                <a:cubicBezTo>
                  <a:pt x="7496" y="3969"/>
                  <a:pt x="7487" y="4000"/>
                  <a:pt x="7487" y="4016"/>
                </a:cubicBezTo>
                <a:cubicBezTo>
                  <a:pt x="7478" y="4031"/>
                  <a:pt x="7478" y="4047"/>
                  <a:pt x="7487" y="4047"/>
                </a:cubicBezTo>
                <a:cubicBezTo>
                  <a:pt x="7496" y="4047"/>
                  <a:pt x="7505" y="4062"/>
                  <a:pt x="7505" y="4062"/>
                </a:cubicBezTo>
                <a:cubicBezTo>
                  <a:pt x="7514" y="4078"/>
                  <a:pt x="7523" y="4093"/>
                  <a:pt x="7514" y="4109"/>
                </a:cubicBezTo>
                <a:cubicBezTo>
                  <a:pt x="7514" y="4125"/>
                  <a:pt x="7505" y="4125"/>
                  <a:pt x="7505" y="4140"/>
                </a:cubicBezTo>
                <a:cubicBezTo>
                  <a:pt x="7505" y="4140"/>
                  <a:pt x="7505" y="4140"/>
                  <a:pt x="7505" y="4140"/>
                </a:cubicBezTo>
                <a:cubicBezTo>
                  <a:pt x="7505" y="4140"/>
                  <a:pt x="7505" y="4140"/>
                  <a:pt x="7505" y="4140"/>
                </a:cubicBezTo>
                <a:cubicBezTo>
                  <a:pt x="7523" y="4140"/>
                  <a:pt x="7542" y="4171"/>
                  <a:pt x="7542" y="4202"/>
                </a:cubicBezTo>
                <a:cubicBezTo>
                  <a:pt x="7542" y="4202"/>
                  <a:pt x="7542" y="4202"/>
                  <a:pt x="7542" y="4202"/>
                </a:cubicBezTo>
                <a:cubicBezTo>
                  <a:pt x="7533" y="4202"/>
                  <a:pt x="7533" y="4202"/>
                  <a:pt x="7533" y="4202"/>
                </a:cubicBezTo>
                <a:cubicBezTo>
                  <a:pt x="7523" y="4187"/>
                  <a:pt x="7514" y="4171"/>
                  <a:pt x="7505" y="4140"/>
                </a:cubicBezTo>
                <a:cubicBezTo>
                  <a:pt x="7505" y="4140"/>
                  <a:pt x="7505" y="4140"/>
                  <a:pt x="7505" y="4140"/>
                </a:cubicBezTo>
                <a:cubicBezTo>
                  <a:pt x="7505" y="4140"/>
                  <a:pt x="7505" y="4140"/>
                  <a:pt x="7505" y="4140"/>
                </a:cubicBezTo>
                <a:cubicBezTo>
                  <a:pt x="7487" y="4140"/>
                  <a:pt x="7468" y="4125"/>
                  <a:pt x="7450" y="4109"/>
                </a:cubicBezTo>
                <a:cubicBezTo>
                  <a:pt x="7432" y="4109"/>
                  <a:pt x="7423" y="4109"/>
                  <a:pt x="7404" y="4093"/>
                </a:cubicBezTo>
                <a:cubicBezTo>
                  <a:pt x="7395" y="4093"/>
                  <a:pt x="7377" y="4125"/>
                  <a:pt x="7377" y="4156"/>
                </a:cubicBezTo>
                <a:cubicBezTo>
                  <a:pt x="7377" y="4156"/>
                  <a:pt x="7377" y="4156"/>
                  <a:pt x="7377" y="4156"/>
                </a:cubicBezTo>
                <a:cubicBezTo>
                  <a:pt x="7386" y="4171"/>
                  <a:pt x="7386" y="4187"/>
                  <a:pt x="7386" y="4202"/>
                </a:cubicBezTo>
                <a:cubicBezTo>
                  <a:pt x="7377" y="4218"/>
                  <a:pt x="7368" y="4218"/>
                  <a:pt x="7368" y="4218"/>
                </a:cubicBezTo>
                <a:cubicBezTo>
                  <a:pt x="7349" y="4233"/>
                  <a:pt x="7349" y="4249"/>
                  <a:pt x="7340" y="4264"/>
                </a:cubicBezTo>
                <a:cubicBezTo>
                  <a:pt x="7340" y="4280"/>
                  <a:pt x="7331" y="4311"/>
                  <a:pt x="7340" y="4342"/>
                </a:cubicBezTo>
                <a:cubicBezTo>
                  <a:pt x="7340" y="4389"/>
                  <a:pt x="7349" y="4435"/>
                  <a:pt x="7377" y="4466"/>
                </a:cubicBezTo>
                <a:cubicBezTo>
                  <a:pt x="7377" y="4466"/>
                  <a:pt x="7377" y="4466"/>
                  <a:pt x="7386" y="4466"/>
                </a:cubicBezTo>
                <a:cubicBezTo>
                  <a:pt x="7414" y="4482"/>
                  <a:pt x="7441" y="4466"/>
                  <a:pt x="7468" y="4451"/>
                </a:cubicBezTo>
                <a:cubicBezTo>
                  <a:pt x="7478" y="4435"/>
                  <a:pt x="7487" y="4404"/>
                  <a:pt x="7478" y="4373"/>
                </a:cubicBezTo>
                <a:cubicBezTo>
                  <a:pt x="7478" y="4373"/>
                  <a:pt x="7468" y="4358"/>
                  <a:pt x="7459" y="4342"/>
                </a:cubicBezTo>
                <a:cubicBezTo>
                  <a:pt x="7450" y="4327"/>
                  <a:pt x="7450" y="4311"/>
                  <a:pt x="7441" y="4280"/>
                </a:cubicBezTo>
                <a:cubicBezTo>
                  <a:pt x="7441" y="4280"/>
                  <a:pt x="7441" y="4280"/>
                  <a:pt x="7441" y="4280"/>
                </a:cubicBezTo>
                <a:cubicBezTo>
                  <a:pt x="7441" y="4264"/>
                  <a:pt x="7441" y="4264"/>
                  <a:pt x="7441" y="4264"/>
                </a:cubicBezTo>
                <a:cubicBezTo>
                  <a:pt x="7441" y="4280"/>
                  <a:pt x="7441" y="4280"/>
                  <a:pt x="7441" y="4280"/>
                </a:cubicBezTo>
                <a:cubicBezTo>
                  <a:pt x="7441" y="4280"/>
                  <a:pt x="7441" y="4280"/>
                  <a:pt x="7441" y="4280"/>
                </a:cubicBezTo>
                <a:cubicBezTo>
                  <a:pt x="7478" y="4311"/>
                  <a:pt x="7514" y="4342"/>
                  <a:pt x="7551" y="4342"/>
                </a:cubicBezTo>
                <a:cubicBezTo>
                  <a:pt x="7560" y="4342"/>
                  <a:pt x="7569" y="4373"/>
                  <a:pt x="7560" y="4373"/>
                </a:cubicBezTo>
                <a:cubicBezTo>
                  <a:pt x="7551" y="4389"/>
                  <a:pt x="7551" y="4404"/>
                  <a:pt x="7542" y="4420"/>
                </a:cubicBezTo>
                <a:cubicBezTo>
                  <a:pt x="7542" y="4420"/>
                  <a:pt x="7542" y="4404"/>
                  <a:pt x="7542" y="4404"/>
                </a:cubicBezTo>
                <a:cubicBezTo>
                  <a:pt x="7542" y="4420"/>
                  <a:pt x="7542" y="4420"/>
                  <a:pt x="7542" y="4420"/>
                </a:cubicBezTo>
                <a:cubicBezTo>
                  <a:pt x="7542" y="4420"/>
                  <a:pt x="7542" y="4420"/>
                  <a:pt x="7542" y="4420"/>
                </a:cubicBezTo>
                <a:cubicBezTo>
                  <a:pt x="7533" y="4435"/>
                  <a:pt x="7533" y="4451"/>
                  <a:pt x="7523" y="4466"/>
                </a:cubicBezTo>
                <a:cubicBezTo>
                  <a:pt x="7523" y="4482"/>
                  <a:pt x="7523" y="4482"/>
                  <a:pt x="7523" y="4497"/>
                </a:cubicBezTo>
                <a:cubicBezTo>
                  <a:pt x="7533" y="4529"/>
                  <a:pt x="7533" y="4529"/>
                  <a:pt x="7514" y="4529"/>
                </a:cubicBezTo>
                <a:cubicBezTo>
                  <a:pt x="7505" y="4529"/>
                  <a:pt x="7496" y="4529"/>
                  <a:pt x="7496" y="4544"/>
                </a:cubicBezTo>
                <a:cubicBezTo>
                  <a:pt x="7487" y="4606"/>
                  <a:pt x="7468" y="4637"/>
                  <a:pt x="7432" y="4622"/>
                </a:cubicBezTo>
                <a:cubicBezTo>
                  <a:pt x="7423" y="4622"/>
                  <a:pt x="7414" y="4622"/>
                  <a:pt x="7395" y="4637"/>
                </a:cubicBezTo>
                <a:cubicBezTo>
                  <a:pt x="7395" y="4653"/>
                  <a:pt x="7404" y="4684"/>
                  <a:pt x="7404" y="4715"/>
                </a:cubicBezTo>
                <a:cubicBezTo>
                  <a:pt x="7414" y="4715"/>
                  <a:pt x="7414" y="4715"/>
                  <a:pt x="7414" y="4715"/>
                </a:cubicBezTo>
                <a:cubicBezTo>
                  <a:pt x="7414" y="4715"/>
                  <a:pt x="7414" y="4715"/>
                  <a:pt x="7414" y="4715"/>
                </a:cubicBezTo>
                <a:cubicBezTo>
                  <a:pt x="7414" y="4715"/>
                  <a:pt x="7414" y="4715"/>
                  <a:pt x="7414" y="4715"/>
                </a:cubicBezTo>
                <a:cubicBezTo>
                  <a:pt x="7404" y="4715"/>
                  <a:pt x="7404" y="4715"/>
                  <a:pt x="7404" y="4715"/>
                </a:cubicBezTo>
                <a:cubicBezTo>
                  <a:pt x="7404" y="4715"/>
                  <a:pt x="7395" y="4699"/>
                  <a:pt x="7386" y="4699"/>
                </a:cubicBezTo>
                <a:cubicBezTo>
                  <a:pt x="7368" y="4699"/>
                  <a:pt x="7368" y="4699"/>
                  <a:pt x="7368" y="4731"/>
                </a:cubicBezTo>
                <a:cubicBezTo>
                  <a:pt x="7359" y="4731"/>
                  <a:pt x="7359" y="4746"/>
                  <a:pt x="7359" y="4762"/>
                </a:cubicBezTo>
                <a:cubicBezTo>
                  <a:pt x="7340" y="4777"/>
                  <a:pt x="7331" y="4793"/>
                  <a:pt x="7322" y="4824"/>
                </a:cubicBezTo>
                <a:cubicBezTo>
                  <a:pt x="7322" y="4839"/>
                  <a:pt x="7313" y="4870"/>
                  <a:pt x="7313" y="4886"/>
                </a:cubicBezTo>
                <a:cubicBezTo>
                  <a:pt x="7304" y="4902"/>
                  <a:pt x="7304" y="4933"/>
                  <a:pt x="7304" y="4948"/>
                </a:cubicBezTo>
                <a:cubicBezTo>
                  <a:pt x="7304" y="4964"/>
                  <a:pt x="7304" y="4979"/>
                  <a:pt x="7313" y="4995"/>
                </a:cubicBezTo>
                <a:cubicBezTo>
                  <a:pt x="7313" y="4995"/>
                  <a:pt x="7322" y="5010"/>
                  <a:pt x="7331" y="5010"/>
                </a:cubicBezTo>
                <a:cubicBezTo>
                  <a:pt x="7331" y="5010"/>
                  <a:pt x="7331" y="5010"/>
                  <a:pt x="7331" y="5010"/>
                </a:cubicBezTo>
                <a:cubicBezTo>
                  <a:pt x="7331" y="5010"/>
                  <a:pt x="7331" y="5010"/>
                  <a:pt x="7331" y="5010"/>
                </a:cubicBezTo>
                <a:cubicBezTo>
                  <a:pt x="7340" y="5010"/>
                  <a:pt x="7340" y="4995"/>
                  <a:pt x="7340" y="4995"/>
                </a:cubicBezTo>
                <a:cubicBezTo>
                  <a:pt x="7340" y="4995"/>
                  <a:pt x="7340" y="4995"/>
                  <a:pt x="7349" y="4995"/>
                </a:cubicBezTo>
                <a:cubicBezTo>
                  <a:pt x="7340" y="5010"/>
                  <a:pt x="7340" y="5010"/>
                  <a:pt x="7331" y="5010"/>
                </a:cubicBezTo>
                <a:cubicBezTo>
                  <a:pt x="7331" y="5010"/>
                  <a:pt x="7331" y="5010"/>
                  <a:pt x="7331" y="5010"/>
                </a:cubicBezTo>
                <a:cubicBezTo>
                  <a:pt x="7331" y="5010"/>
                  <a:pt x="7331" y="5010"/>
                  <a:pt x="7331" y="5010"/>
                </a:cubicBezTo>
                <a:cubicBezTo>
                  <a:pt x="7313" y="5026"/>
                  <a:pt x="7304" y="5041"/>
                  <a:pt x="7295" y="5072"/>
                </a:cubicBezTo>
                <a:cubicBezTo>
                  <a:pt x="7285" y="5088"/>
                  <a:pt x="7276" y="5119"/>
                  <a:pt x="7295" y="5150"/>
                </a:cubicBezTo>
                <a:cubicBezTo>
                  <a:pt x="7304" y="5166"/>
                  <a:pt x="7304" y="5197"/>
                  <a:pt x="7304" y="5212"/>
                </a:cubicBezTo>
                <a:cubicBezTo>
                  <a:pt x="7304" y="5228"/>
                  <a:pt x="7304" y="5259"/>
                  <a:pt x="7313" y="5274"/>
                </a:cubicBezTo>
                <a:cubicBezTo>
                  <a:pt x="7322" y="5321"/>
                  <a:pt x="7331" y="5383"/>
                  <a:pt x="7322" y="5461"/>
                </a:cubicBezTo>
                <a:cubicBezTo>
                  <a:pt x="7322" y="5461"/>
                  <a:pt x="7322" y="5476"/>
                  <a:pt x="7322" y="5476"/>
                </a:cubicBezTo>
                <a:cubicBezTo>
                  <a:pt x="7322" y="5492"/>
                  <a:pt x="7331" y="5508"/>
                  <a:pt x="7340" y="5508"/>
                </a:cubicBezTo>
                <a:cubicBezTo>
                  <a:pt x="7359" y="5492"/>
                  <a:pt x="7377" y="5492"/>
                  <a:pt x="7395" y="5476"/>
                </a:cubicBezTo>
                <a:cubicBezTo>
                  <a:pt x="7395" y="5476"/>
                  <a:pt x="7395" y="5476"/>
                  <a:pt x="7395" y="5476"/>
                </a:cubicBezTo>
                <a:cubicBezTo>
                  <a:pt x="7395" y="5476"/>
                  <a:pt x="7395" y="5476"/>
                  <a:pt x="7395" y="5476"/>
                </a:cubicBezTo>
                <a:cubicBezTo>
                  <a:pt x="7404" y="5461"/>
                  <a:pt x="7404" y="5461"/>
                  <a:pt x="7404" y="5461"/>
                </a:cubicBezTo>
                <a:cubicBezTo>
                  <a:pt x="7404" y="5476"/>
                  <a:pt x="7404" y="5476"/>
                  <a:pt x="7395" y="5476"/>
                </a:cubicBezTo>
                <a:cubicBezTo>
                  <a:pt x="7395" y="5476"/>
                  <a:pt x="7395" y="5476"/>
                  <a:pt x="7395" y="5476"/>
                </a:cubicBezTo>
                <a:cubicBezTo>
                  <a:pt x="7395" y="5476"/>
                  <a:pt x="7395" y="5476"/>
                  <a:pt x="7395" y="5476"/>
                </a:cubicBezTo>
                <a:cubicBezTo>
                  <a:pt x="7386" y="5508"/>
                  <a:pt x="7368" y="5523"/>
                  <a:pt x="7359" y="5539"/>
                </a:cubicBezTo>
                <a:cubicBezTo>
                  <a:pt x="7340" y="5554"/>
                  <a:pt x="7331" y="5585"/>
                  <a:pt x="7340" y="5616"/>
                </a:cubicBezTo>
                <a:cubicBezTo>
                  <a:pt x="7340" y="5663"/>
                  <a:pt x="7349" y="5710"/>
                  <a:pt x="7368" y="5756"/>
                </a:cubicBezTo>
                <a:cubicBezTo>
                  <a:pt x="7368" y="5741"/>
                  <a:pt x="7368" y="5741"/>
                  <a:pt x="7368" y="5741"/>
                </a:cubicBezTo>
                <a:cubicBezTo>
                  <a:pt x="7368" y="5756"/>
                  <a:pt x="7368" y="5756"/>
                  <a:pt x="7368" y="5756"/>
                </a:cubicBezTo>
                <a:cubicBezTo>
                  <a:pt x="7368" y="5756"/>
                  <a:pt x="7368" y="5756"/>
                  <a:pt x="7368" y="5756"/>
                </a:cubicBezTo>
                <a:cubicBezTo>
                  <a:pt x="7359" y="5756"/>
                  <a:pt x="7359" y="5756"/>
                  <a:pt x="7359" y="5756"/>
                </a:cubicBezTo>
                <a:cubicBezTo>
                  <a:pt x="7368" y="5756"/>
                  <a:pt x="7368" y="5772"/>
                  <a:pt x="7377" y="5787"/>
                </a:cubicBezTo>
                <a:cubicBezTo>
                  <a:pt x="7386" y="5803"/>
                  <a:pt x="7395" y="5818"/>
                  <a:pt x="7386" y="5834"/>
                </a:cubicBezTo>
                <a:cubicBezTo>
                  <a:pt x="7386" y="5849"/>
                  <a:pt x="7377" y="5865"/>
                  <a:pt x="7386" y="5880"/>
                </a:cubicBezTo>
                <a:cubicBezTo>
                  <a:pt x="7404" y="5912"/>
                  <a:pt x="7404" y="5943"/>
                  <a:pt x="7414" y="5974"/>
                </a:cubicBezTo>
                <a:cubicBezTo>
                  <a:pt x="7414" y="6005"/>
                  <a:pt x="7414" y="6020"/>
                  <a:pt x="7414" y="6036"/>
                </a:cubicBezTo>
                <a:cubicBezTo>
                  <a:pt x="7404" y="6051"/>
                  <a:pt x="7404" y="6067"/>
                  <a:pt x="7404" y="6067"/>
                </a:cubicBezTo>
                <a:cubicBezTo>
                  <a:pt x="7423" y="6083"/>
                  <a:pt x="7432" y="6114"/>
                  <a:pt x="7441" y="6129"/>
                </a:cubicBezTo>
                <a:cubicBezTo>
                  <a:pt x="7468" y="6129"/>
                  <a:pt x="7478" y="6160"/>
                  <a:pt x="7478" y="6191"/>
                </a:cubicBezTo>
                <a:cubicBezTo>
                  <a:pt x="7478" y="6207"/>
                  <a:pt x="7487" y="6207"/>
                  <a:pt x="7487" y="6207"/>
                </a:cubicBezTo>
                <a:cubicBezTo>
                  <a:pt x="7505" y="6207"/>
                  <a:pt x="7514" y="6191"/>
                  <a:pt x="7533" y="6191"/>
                </a:cubicBezTo>
                <a:cubicBezTo>
                  <a:pt x="7542" y="6191"/>
                  <a:pt x="7551" y="6176"/>
                  <a:pt x="7560" y="6176"/>
                </a:cubicBezTo>
                <a:cubicBezTo>
                  <a:pt x="7569" y="6176"/>
                  <a:pt x="7587" y="6176"/>
                  <a:pt x="7587" y="6207"/>
                </a:cubicBezTo>
                <a:cubicBezTo>
                  <a:pt x="7587" y="6238"/>
                  <a:pt x="7597" y="6269"/>
                  <a:pt x="7615" y="6300"/>
                </a:cubicBezTo>
                <a:cubicBezTo>
                  <a:pt x="7615" y="6300"/>
                  <a:pt x="7615" y="6331"/>
                  <a:pt x="7624" y="6331"/>
                </a:cubicBezTo>
                <a:cubicBezTo>
                  <a:pt x="7633" y="6347"/>
                  <a:pt x="7633" y="6362"/>
                  <a:pt x="7642" y="6347"/>
                </a:cubicBezTo>
                <a:cubicBezTo>
                  <a:pt x="7661" y="6347"/>
                  <a:pt x="7679" y="6362"/>
                  <a:pt x="7697" y="6378"/>
                </a:cubicBezTo>
                <a:cubicBezTo>
                  <a:pt x="7706" y="6378"/>
                  <a:pt x="7725" y="6362"/>
                  <a:pt x="7734" y="6347"/>
                </a:cubicBezTo>
                <a:cubicBezTo>
                  <a:pt x="7743" y="6285"/>
                  <a:pt x="7743" y="6222"/>
                  <a:pt x="7761" y="6176"/>
                </a:cubicBezTo>
                <a:cubicBezTo>
                  <a:pt x="7771" y="6145"/>
                  <a:pt x="7780" y="6098"/>
                  <a:pt x="7798" y="6067"/>
                </a:cubicBezTo>
                <a:cubicBezTo>
                  <a:pt x="7807" y="6051"/>
                  <a:pt x="7816" y="6020"/>
                  <a:pt x="7816" y="5989"/>
                </a:cubicBezTo>
                <a:cubicBezTo>
                  <a:pt x="7816" y="5958"/>
                  <a:pt x="7825" y="5943"/>
                  <a:pt x="7825" y="5912"/>
                </a:cubicBezTo>
                <a:cubicBezTo>
                  <a:pt x="7825" y="5912"/>
                  <a:pt x="7825" y="5912"/>
                  <a:pt x="7825" y="5912"/>
                </a:cubicBezTo>
                <a:cubicBezTo>
                  <a:pt x="7825" y="5912"/>
                  <a:pt x="7825" y="5912"/>
                  <a:pt x="7825" y="5912"/>
                </a:cubicBezTo>
                <a:cubicBezTo>
                  <a:pt x="7825" y="5912"/>
                  <a:pt x="7816" y="5912"/>
                  <a:pt x="7816" y="5896"/>
                </a:cubicBezTo>
                <a:cubicBezTo>
                  <a:pt x="7816" y="5896"/>
                  <a:pt x="7816" y="5896"/>
                  <a:pt x="7816" y="5896"/>
                </a:cubicBezTo>
                <a:cubicBezTo>
                  <a:pt x="7816" y="5880"/>
                  <a:pt x="7816" y="5880"/>
                  <a:pt x="7825" y="5896"/>
                </a:cubicBezTo>
                <a:cubicBezTo>
                  <a:pt x="7825" y="5896"/>
                  <a:pt x="7825" y="5896"/>
                  <a:pt x="7825" y="5912"/>
                </a:cubicBezTo>
                <a:cubicBezTo>
                  <a:pt x="7825" y="5912"/>
                  <a:pt x="7825" y="5912"/>
                  <a:pt x="7825" y="5912"/>
                </a:cubicBezTo>
                <a:cubicBezTo>
                  <a:pt x="7825" y="5912"/>
                  <a:pt x="7825" y="5912"/>
                  <a:pt x="7825" y="5912"/>
                </a:cubicBezTo>
                <a:cubicBezTo>
                  <a:pt x="7844" y="5896"/>
                  <a:pt x="7853" y="5880"/>
                  <a:pt x="7862" y="5865"/>
                </a:cubicBezTo>
                <a:cubicBezTo>
                  <a:pt x="7871" y="5818"/>
                  <a:pt x="7889" y="5772"/>
                  <a:pt x="7917" y="5741"/>
                </a:cubicBezTo>
                <a:cubicBezTo>
                  <a:pt x="7935" y="5710"/>
                  <a:pt x="7944" y="5663"/>
                  <a:pt x="7935" y="5601"/>
                </a:cubicBezTo>
                <a:cubicBezTo>
                  <a:pt x="7926" y="5585"/>
                  <a:pt x="7935" y="5570"/>
                  <a:pt x="7944" y="5570"/>
                </a:cubicBezTo>
                <a:cubicBezTo>
                  <a:pt x="7954" y="5554"/>
                  <a:pt x="7954" y="5554"/>
                  <a:pt x="7963" y="5554"/>
                </a:cubicBezTo>
                <a:cubicBezTo>
                  <a:pt x="7963" y="5539"/>
                  <a:pt x="7963" y="5523"/>
                  <a:pt x="7963" y="5508"/>
                </a:cubicBezTo>
                <a:cubicBezTo>
                  <a:pt x="7963" y="5508"/>
                  <a:pt x="7963" y="5492"/>
                  <a:pt x="7963" y="5492"/>
                </a:cubicBezTo>
                <a:cubicBezTo>
                  <a:pt x="7954" y="5461"/>
                  <a:pt x="7954" y="5461"/>
                  <a:pt x="7972" y="5445"/>
                </a:cubicBezTo>
                <a:cubicBezTo>
                  <a:pt x="7990" y="5445"/>
                  <a:pt x="7999" y="5445"/>
                  <a:pt x="7999" y="5414"/>
                </a:cubicBezTo>
                <a:cubicBezTo>
                  <a:pt x="8008" y="5383"/>
                  <a:pt x="8027" y="5368"/>
                  <a:pt x="8045" y="5368"/>
                </a:cubicBezTo>
                <a:cubicBezTo>
                  <a:pt x="8073" y="5383"/>
                  <a:pt x="8100" y="5352"/>
                  <a:pt x="8137" y="5368"/>
                </a:cubicBezTo>
                <a:cubicBezTo>
                  <a:pt x="8146" y="5368"/>
                  <a:pt x="8146" y="5352"/>
                  <a:pt x="8155" y="5352"/>
                </a:cubicBezTo>
                <a:cubicBezTo>
                  <a:pt x="8155" y="5337"/>
                  <a:pt x="8164" y="5321"/>
                  <a:pt x="8173" y="5321"/>
                </a:cubicBezTo>
                <a:cubicBezTo>
                  <a:pt x="8210" y="5321"/>
                  <a:pt x="8246" y="5290"/>
                  <a:pt x="8283" y="5243"/>
                </a:cubicBezTo>
                <a:cubicBezTo>
                  <a:pt x="8283" y="5243"/>
                  <a:pt x="8292" y="5243"/>
                  <a:pt x="8292" y="5243"/>
                </a:cubicBezTo>
                <a:cubicBezTo>
                  <a:pt x="8320" y="5228"/>
                  <a:pt x="8338" y="5197"/>
                  <a:pt x="8347" y="5166"/>
                </a:cubicBezTo>
                <a:cubicBezTo>
                  <a:pt x="8365" y="5104"/>
                  <a:pt x="8393" y="5072"/>
                  <a:pt x="8411" y="5026"/>
                </a:cubicBezTo>
                <a:cubicBezTo>
                  <a:pt x="8429" y="4964"/>
                  <a:pt x="8466" y="4964"/>
                  <a:pt x="8494" y="4902"/>
                </a:cubicBezTo>
                <a:cubicBezTo>
                  <a:pt x="8512" y="4886"/>
                  <a:pt x="8530" y="4902"/>
                  <a:pt x="8548" y="4902"/>
                </a:cubicBezTo>
                <a:cubicBezTo>
                  <a:pt x="8558" y="4902"/>
                  <a:pt x="8567" y="4886"/>
                  <a:pt x="8576" y="4886"/>
                </a:cubicBezTo>
                <a:cubicBezTo>
                  <a:pt x="8585" y="4886"/>
                  <a:pt x="8594" y="4870"/>
                  <a:pt x="8594" y="4870"/>
                </a:cubicBezTo>
                <a:cubicBezTo>
                  <a:pt x="8613" y="4886"/>
                  <a:pt x="8631" y="4886"/>
                  <a:pt x="8640" y="4870"/>
                </a:cubicBezTo>
                <a:cubicBezTo>
                  <a:pt x="8667" y="4839"/>
                  <a:pt x="8695" y="4839"/>
                  <a:pt x="8732" y="4824"/>
                </a:cubicBezTo>
                <a:cubicBezTo>
                  <a:pt x="8777" y="4808"/>
                  <a:pt x="8823" y="4777"/>
                  <a:pt x="8860" y="4731"/>
                </a:cubicBezTo>
                <a:cubicBezTo>
                  <a:pt x="8905" y="4668"/>
                  <a:pt x="8960" y="4606"/>
                  <a:pt x="9015" y="4544"/>
                </a:cubicBezTo>
                <a:close/>
                <a:moveTo>
                  <a:pt x="9372" y="1794"/>
                </a:moveTo>
                <a:cubicBezTo>
                  <a:pt x="9372" y="1794"/>
                  <a:pt x="9381" y="1794"/>
                  <a:pt x="9381" y="1794"/>
                </a:cubicBezTo>
                <a:cubicBezTo>
                  <a:pt x="9381" y="1794"/>
                  <a:pt x="9391" y="1794"/>
                  <a:pt x="9391" y="1809"/>
                </a:cubicBezTo>
                <a:cubicBezTo>
                  <a:pt x="9391" y="1809"/>
                  <a:pt x="9391" y="1825"/>
                  <a:pt x="9381" y="1825"/>
                </a:cubicBezTo>
                <a:cubicBezTo>
                  <a:pt x="9381" y="1825"/>
                  <a:pt x="9372" y="1809"/>
                  <a:pt x="9372" y="1809"/>
                </a:cubicBezTo>
                <a:cubicBezTo>
                  <a:pt x="9372" y="1809"/>
                  <a:pt x="9372" y="1809"/>
                  <a:pt x="9372" y="1794"/>
                </a:cubicBezTo>
                <a:close/>
                <a:moveTo>
                  <a:pt x="9317" y="1840"/>
                </a:moveTo>
                <a:cubicBezTo>
                  <a:pt x="9317" y="1840"/>
                  <a:pt x="9326" y="1825"/>
                  <a:pt x="9326" y="1825"/>
                </a:cubicBezTo>
                <a:cubicBezTo>
                  <a:pt x="9326" y="1825"/>
                  <a:pt x="9336" y="1825"/>
                  <a:pt x="9336" y="1825"/>
                </a:cubicBezTo>
                <a:cubicBezTo>
                  <a:pt x="9345" y="1840"/>
                  <a:pt x="9345" y="1840"/>
                  <a:pt x="9336" y="1856"/>
                </a:cubicBezTo>
                <a:cubicBezTo>
                  <a:pt x="9336" y="1856"/>
                  <a:pt x="9326" y="1871"/>
                  <a:pt x="9326" y="1871"/>
                </a:cubicBezTo>
                <a:cubicBezTo>
                  <a:pt x="9317" y="1871"/>
                  <a:pt x="9317" y="1856"/>
                  <a:pt x="9317" y="1840"/>
                </a:cubicBezTo>
                <a:close/>
                <a:moveTo>
                  <a:pt x="8118" y="5306"/>
                </a:moveTo>
                <a:cubicBezTo>
                  <a:pt x="8118" y="5306"/>
                  <a:pt x="8118" y="5306"/>
                  <a:pt x="8109" y="5306"/>
                </a:cubicBezTo>
                <a:cubicBezTo>
                  <a:pt x="8118" y="5290"/>
                  <a:pt x="8118" y="5290"/>
                  <a:pt x="8118" y="5290"/>
                </a:cubicBezTo>
                <a:cubicBezTo>
                  <a:pt x="8118" y="5290"/>
                  <a:pt x="8118" y="5290"/>
                  <a:pt x="8127" y="5306"/>
                </a:cubicBezTo>
                <a:cubicBezTo>
                  <a:pt x="8118" y="5306"/>
                  <a:pt x="8118" y="5306"/>
                  <a:pt x="8118" y="5306"/>
                </a:cubicBezTo>
                <a:close/>
                <a:moveTo>
                  <a:pt x="8530" y="659"/>
                </a:moveTo>
                <a:cubicBezTo>
                  <a:pt x="8530" y="659"/>
                  <a:pt x="8530" y="644"/>
                  <a:pt x="8530" y="659"/>
                </a:cubicBezTo>
                <a:cubicBezTo>
                  <a:pt x="8530" y="659"/>
                  <a:pt x="8539" y="659"/>
                  <a:pt x="8539" y="659"/>
                </a:cubicBezTo>
                <a:cubicBezTo>
                  <a:pt x="8539" y="659"/>
                  <a:pt x="8530" y="659"/>
                  <a:pt x="8530" y="659"/>
                </a:cubicBezTo>
                <a:close/>
                <a:moveTo>
                  <a:pt x="8558" y="706"/>
                </a:moveTo>
                <a:cubicBezTo>
                  <a:pt x="8548" y="706"/>
                  <a:pt x="8548" y="690"/>
                  <a:pt x="8548" y="690"/>
                </a:cubicBezTo>
                <a:cubicBezTo>
                  <a:pt x="8548" y="690"/>
                  <a:pt x="8548" y="690"/>
                  <a:pt x="8548" y="690"/>
                </a:cubicBezTo>
                <a:cubicBezTo>
                  <a:pt x="8548" y="675"/>
                  <a:pt x="8548" y="675"/>
                  <a:pt x="8548" y="675"/>
                </a:cubicBezTo>
                <a:cubicBezTo>
                  <a:pt x="8548" y="675"/>
                  <a:pt x="8548" y="675"/>
                  <a:pt x="8548" y="690"/>
                </a:cubicBezTo>
                <a:cubicBezTo>
                  <a:pt x="8548" y="690"/>
                  <a:pt x="8548" y="690"/>
                  <a:pt x="8548" y="690"/>
                </a:cubicBezTo>
                <a:cubicBezTo>
                  <a:pt x="8558" y="690"/>
                  <a:pt x="8558" y="690"/>
                  <a:pt x="8558" y="706"/>
                </a:cubicBezTo>
                <a:cubicBezTo>
                  <a:pt x="8558" y="706"/>
                  <a:pt x="8558" y="706"/>
                  <a:pt x="8558" y="706"/>
                </a:cubicBezTo>
                <a:close/>
                <a:moveTo>
                  <a:pt x="8768" y="4342"/>
                </a:moveTo>
                <a:cubicBezTo>
                  <a:pt x="8768" y="4327"/>
                  <a:pt x="8768" y="4327"/>
                  <a:pt x="8768" y="4327"/>
                </a:cubicBezTo>
                <a:cubicBezTo>
                  <a:pt x="8768" y="4327"/>
                  <a:pt x="8768" y="4327"/>
                  <a:pt x="8768" y="4327"/>
                </a:cubicBezTo>
                <a:lnTo>
                  <a:pt x="8768" y="4342"/>
                </a:lnTo>
                <a:close/>
                <a:moveTo>
                  <a:pt x="8786" y="4109"/>
                </a:moveTo>
                <a:cubicBezTo>
                  <a:pt x="8786" y="4109"/>
                  <a:pt x="8786" y="4109"/>
                  <a:pt x="8786" y="4109"/>
                </a:cubicBezTo>
                <a:cubicBezTo>
                  <a:pt x="8796" y="4109"/>
                  <a:pt x="8796" y="4109"/>
                  <a:pt x="8796" y="4109"/>
                </a:cubicBezTo>
                <a:cubicBezTo>
                  <a:pt x="8796" y="4125"/>
                  <a:pt x="8796" y="4125"/>
                  <a:pt x="8796" y="4125"/>
                </a:cubicBezTo>
                <a:lnTo>
                  <a:pt x="8786" y="4109"/>
                </a:lnTo>
                <a:close/>
                <a:moveTo>
                  <a:pt x="7395" y="3752"/>
                </a:moveTo>
                <a:cubicBezTo>
                  <a:pt x="7395" y="3752"/>
                  <a:pt x="7395" y="3752"/>
                  <a:pt x="7395" y="3752"/>
                </a:cubicBezTo>
                <a:cubicBezTo>
                  <a:pt x="7395" y="3767"/>
                  <a:pt x="7395" y="3767"/>
                  <a:pt x="7395" y="3767"/>
                </a:cubicBezTo>
                <a:cubicBezTo>
                  <a:pt x="7395" y="3767"/>
                  <a:pt x="7395" y="3767"/>
                  <a:pt x="7395" y="3767"/>
                </a:cubicBezTo>
                <a:cubicBezTo>
                  <a:pt x="7395" y="3767"/>
                  <a:pt x="7395" y="3752"/>
                  <a:pt x="7395" y="3752"/>
                </a:cubicBezTo>
                <a:close/>
                <a:moveTo>
                  <a:pt x="9189" y="2975"/>
                </a:moveTo>
                <a:cubicBezTo>
                  <a:pt x="9189" y="2975"/>
                  <a:pt x="9189" y="2975"/>
                  <a:pt x="9189" y="2975"/>
                </a:cubicBezTo>
                <a:cubicBezTo>
                  <a:pt x="9189" y="2975"/>
                  <a:pt x="9189" y="2975"/>
                  <a:pt x="9189" y="2959"/>
                </a:cubicBezTo>
                <a:cubicBezTo>
                  <a:pt x="9189" y="2975"/>
                  <a:pt x="9189" y="2975"/>
                  <a:pt x="9189" y="2975"/>
                </a:cubicBezTo>
                <a:cubicBezTo>
                  <a:pt x="9189" y="2975"/>
                  <a:pt x="9189" y="2975"/>
                  <a:pt x="9189" y="2975"/>
                </a:cubicBezTo>
                <a:close/>
                <a:moveTo>
                  <a:pt x="17600" y="17489"/>
                </a:moveTo>
                <a:cubicBezTo>
                  <a:pt x="17600" y="17489"/>
                  <a:pt x="17600" y="17489"/>
                  <a:pt x="17600" y="17489"/>
                </a:cubicBezTo>
                <a:cubicBezTo>
                  <a:pt x="17591" y="17489"/>
                  <a:pt x="17591" y="17489"/>
                  <a:pt x="17591" y="17489"/>
                </a:cubicBezTo>
                <a:cubicBezTo>
                  <a:pt x="17591" y="17489"/>
                  <a:pt x="17591" y="17489"/>
                  <a:pt x="17591" y="17489"/>
                </a:cubicBezTo>
                <a:cubicBezTo>
                  <a:pt x="17591" y="17489"/>
                  <a:pt x="17591" y="17489"/>
                  <a:pt x="17600" y="17489"/>
                </a:cubicBezTo>
                <a:close/>
                <a:moveTo>
                  <a:pt x="20209" y="17411"/>
                </a:moveTo>
                <a:cubicBezTo>
                  <a:pt x="20181" y="17442"/>
                  <a:pt x="20181" y="17442"/>
                  <a:pt x="20172" y="17411"/>
                </a:cubicBezTo>
                <a:cubicBezTo>
                  <a:pt x="20163" y="17395"/>
                  <a:pt x="20163" y="17395"/>
                  <a:pt x="20163" y="17380"/>
                </a:cubicBezTo>
                <a:cubicBezTo>
                  <a:pt x="20145" y="17349"/>
                  <a:pt x="20145" y="17302"/>
                  <a:pt x="20117" y="17271"/>
                </a:cubicBezTo>
                <a:cubicBezTo>
                  <a:pt x="20108" y="17224"/>
                  <a:pt x="20072" y="17178"/>
                  <a:pt x="20081" y="17116"/>
                </a:cubicBezTo>
                <a:cubicBezTo>
                  <a:pt x="20090" y="17085"/>
                  <a:pt x="20072" y="17069"/>
                  <a:pt x="20062" y="17053"/>
                </a:cubicBezTo>
                <a:cubicBezTo>
                  <a:pt x="20044" y="17053"/>
                  <a:pt x="20026" y="17038"/>
                  <a:pt x="20017" y="17022"/>
                </a:cubicBezTo>
                <a:cubicBezTo>
                  <a:pt x="20007" y="17022"/>
                  <a:pt x="20007" y="17007"/>
                  <a:pt x="20007" y="17007"/>
                </a:cubicBezTo>
                <a:cubicBezTo>
                  <a:pt x="20007" y="16960"/>
                  <a:pt x="19998" y="16929"/>
                  <a:pt x="19989" y="16883"/>
                </a:cubicBezTo>
                <a:cubicBezTo>
                  <a:pt x="19980" y="16851"/>
                  <a:pt x="19971" y="16820"/>
                  <a:pt x="19971" y="16789"/>
                </a:cubicBezTo>
                <a:cubicBezTo>
                  <a:pt x="19971" y="16774"/>
                  <a:pt x="19962" y="16758"/>
                  <a:pt x="19962" y="16758"/>
                </a:cubicBezTo>
                <a:cubicBezTo>
                  <a:pt x="19916" y="16712"/>
                  <a:pt x="19888" y="16649"/>
                  <a:pt x="19843" y="16618"/>
                </a:cubicBezTo>
                <a:cubicBezTo>
                  <a:pt x="19834" y="16618"/>
                  <a:pt x="19834" y="16603"/>
                  <a:pt x="19824" y="16587"/>
                </a:cubicBezTo>
                <a:cubicBezTo>
                  <a:pt x="19824" y="16541"/>
                  <a:pt x="19815" y="16510"/>
                  <a:pt x="19815" y="16478"/>
                </a:cubicBezTo>
                <a:cubicBezTo>
                  <a:pt x="19824" y="16416"/>
                  <a:pt x="19815" y="16370"/>
                  <a:pt x="19797" y="16339"/>
                </a:cubicBezTo>
                <a:cubicBezTo>
                  <a:pt x="19788" y="16292"/>
                  <a:pt x="19779" y="16261"/>
                  <a:pt x="19788" y="16214"/>
                </a:cubicBezTo>
                <a:cubicBezTo>
                  <a:pt x="19788" y="16183"/>
                  <a:pt x="19779" y="16152"/>
                  <a:pt x="19779" y="16121"/>
                </a:cubicBezTo>
                <a:cubicBezTo>
                  <a:pt x="19779" y="16074"/>
                  <a:pt x="19769" y="16043"/>
                  <a:pt x="19751" y="16012"/>
                </a:cubicBezTo>
                <a:cubicBezTo>
                  <a:pt x="19742" y="15997"/>
                  <a:pt x="19724" y="15981"/>
                  <a:pt x="19715" y="15997"/>
                </a:cubicBezTo>
                <a:cubicBezTo>
                  <a:pt x="19696" y="15997"/>
                  <a:pt x="19687" y="15981"/>
                  <a:pt x="19687" y="15966"/>
                </a:cubicBezTo>
                <a:cubicBezTo>
                  <a:pt x="19687" y="15950"/>
                  <a:pt x="19678" y="15935"/>
                  <a:pt x="19687" y="15919"/>
                </a:cubicBezTo>
                <a:cubicBezTo>
                  <a:pt x="19687" y="15872"/>
                  <a:pt x="19678" y="15841"/>
                  <a:pt x="19669" y="15795"/>
                </a:cubicBezTo>
                <a:cubicBezTo>
                  <a:pt x="19660" y="15733"/>
                  <a:pt x="19641" y="15670"/>
                  <a:pt x="19632" y="15608"/>
                </a:cubicBezTo>
                <a:cubicBezTo>
                  <a:pt x="19632" y="15608"/>
                  <a:pt x="19623" y="15593"/>
                  <a:pt x="19614" y="15593"/>
                </a:cubicBezTo>
                <a:cubicBezTo>
                  <a:pt x="19614" y="15577"/>
                  <a:pt x="19605" y="15593"/>
                  <a:pt x="19605" y="15593"/>
                </a:cubicBezTo>
                <a:cubicBezTo>
                  <a:pt x="19596" y="15593"/>
                  <a:pt x="19596" y="15608"/>
                  <a:pt x="19596" y="15608"/>
                </a:cubicBezTo>
                <a:cubicBezTo>
                  <a:pt x="19586" y="15655"/>
                  <a:pt x="19577" y="15686"/>
                  <a:pt x="19568" y="15733"/>
                </a:cubicBezTo>
                <a:cubicBezTo>
                  <a:pt x="19559" y="15764"/>
                  <a:pt x="19559" y="15810"/>
                  <a:pt x="19550" y="15841"/>
                </a:cubicBezTo>
                <a:cubicBezTo>
                  <a:pt x="19541" y="15919"/>
                  <a:pt x="19532" y="15981"/>
                  <a:pt x="19532" y="16043"/>
                </a:cubicBezTo>
                <a:cubicBezTo>
                  <a:pt x="19532" y="16074"/>
                  <a:pt x="19532" y="16090"/>
                  <a:pt x="19532" y="16106"/>
                </a:cubicBezTo>
                <a:cubicBezTo>
                  <a:pt x="19522" y="16168"/>
                  <a:pt x="19513" y="16214"/>
                  <a:pt x="19504" y="16276"/>
                </a:cubicBezTo>
                <a:cubicBezTo>
                  <a:pt x="19495" y="16308"/>
                  <a:pt x="19486" y="16339"/>
                  <a:pt x="19477" y="16370"/>
                </a:cubicBezTo>
                <a:cubicBezTo>
                  <a:pt x="19477" y="16401"/>
                  <a:pt x="19458" y="16416"/>
                  <a:pt x="19440" y="16416"/>
                </a:cubicBezTo>
                <a:cubicBezTo>
                  <a:pt x="19422" y="16432"/>
                  <a:pt x="19394" y="16416"/>
                  <a:pt x="19376" y="16385"/>
                </a:cubicBezTo>
                <a:cubicBezTo>
                  <a:pt x="19367" y="16370"/>
                  <a:pt x="19358" y="16339"/>
                  <a:pt x="19358" y="16308"/>
                </a:cubicBezTo>
                <a:cubicBezTo>
                  <a:pt x="19348" y="16308"/>
                  <a:pt x="19348" y="16308"/>
                  <a:pt x="19339" y="16308"/>
                </a:cubicBezTo>
                <a:cubicBezTo>
                  <a:pt x="19321" y="16308"/>
                  <a:pt x="19303" y="16308"/>
                  <a:pt x="19284" y="16276"/>
                </a:cubicBezTo>
                <a:cubicBezTo>
                  <a:pt x="19266" y="16230"/>
                  <a:pt x="19248" y="16214"/>
                  <a:pt x="19220" y="16199"/>
                </a:cubicBezTo>
                <a:cubicBezTo>
                  <a:pt x="19202" y="16183"/>
                  <a:pt x="19193" y="16168"/>
                  <a:pt x="19184" y="16152"/>
                </a:cubicBezTo>
                <a:cubicBezTo>
                  <a:pt x="19175" y="16121"/>
                  <a:pt x="19165" y="16106"/>
                  <a:pt x="19156" y="16090"/>
                </a:cubicBezTo>
                <a:cubicBezTo>
                  <a:pt x="19147" y="16074"/>
                  <a:pt x="19138" y="16059"/>
                  <a:pt x="19147" y="16043"/>
                </a:cubicBezTo>
                <a:cubicBezTo>
                  <a:pt x="19156" y="15997"/>
                  <a:pt x="19175" y="15950"/>
                  <a:pt x="19175" y="15904"/>
                </a:cubicBezTo>
                <a:cubicBezTo>
                  <a:pt x="19175" y="15904"/>
                  <a:pt x="19184" y="15888"/>
                  <a:pt x="19184" y="15888"/>
                </a:cubicBezTo>
                <a:cubicBezTo>
                  <a:pt x="19193" y="15872"/>
                  <a:pt x="19202" y="15872"/>
                  <a:pt x="19211" y="15857"/>
                </a:cubicBezTo>
                <a:cubicBezTo>
                  <a:pt x="19220" y="15826"/>
                  <a:pt x="19229" y="15795"/>
                  <a:pt x="19239" y="15748"/>
                </a:cubicBezTo>
                <a:cubicBezTo>
                  <a:pt x="19239" y="15748"/>
                  <a:pt x="19239" y="15733"/>
                  <a:pt x="19239" y="15733"/>
                </a:cubicBezTo>
                <a:cubicBezTo>
                  <a:pt x="19220" y="15717"/>
                  <a:pt x="19211" y="15702"/>
                  <a:pt x="19202" y="15717"/>
                </a:cubicBezTo>
                <a:cubicBezTo>
                  <a:pt x="19184" y="15733"/>
                  <a:pt x="19175" y="15733"/>
                  <a:pt x="19165" y="15717"/>
                </a:cubicBezTo>
                <a:cubicBezTo>
                  <a:pt x="19156" y="15702"/>
                  <a:pt x="19147" y="15717"/>
                  <a:pt x="19138" y="15717"/>
                </a:cubicBezTo>
                <a:cubicBezTo>
                  <a:pt x="19129" y="15717"/>
                  <a:pt x="19120" y="15733"/>
                  <a:pt x="19120" y="15733"/>
                </a:cubicBezTo>
                <a:cubicBezTo>
                  <a:pt x="19074" y="15702"/>
                  <a:pt x="19037" y="15686"/>
                  <a:pt x="19001" y="15655"/>
                </a:cubicBezTo>
                <a:cubicBezTo>
                  <a:pt x="18982" y="15639"/>
                  <a:pt x="18955" y="15624"/>
                  <a:pt x="18937" y="15608"/>
                </a:cubicBezTo>
                <a:cubicBezTo>
                  <a:pt x="18937" y="15608"/>
                  <a:pt x="18927" y="15608"/>
                  <a:pt x="18927" y="15608"/>
                </a:cubicBezTo>
                <a:cubicBezTo>
                  <a:pt x="18918" y="15624"/>
                  <a:pt x="18918" y="15624"/>
                  <a:pt x="18918" y="15624"/>
                </a:cubicBezTo>
                <a:cubicBezTo>
                  <a:pt x="18918" y="15624"/>
                  <a:pt x="18918" y="15639"/>
                  <a:pt x="18918" y="15639"/>
                </a:cubicBezTo>
                <a:cubicBezTo>
                  <a:pt x="18927" y="15655"/>
                  <a:pt x="18937" y="15655"/>
                  <a:pt x="18937" y="15670"/>
                </a:cubicBezTo>
                <a:cubicBezTo>
                  <a:pt x="18946" y="15686"/>
                  <a:pt x="18946" y="15702"/>
                  <a:pt x="18937" y="15717"/>
                </a:cubicBezTo>
                <a:cubicBezTo>
                  <a:pt x="18918" y="15733"/>
                  <a:pt x="18900" y="15733"/>
                  <a:pt x="18882" y="15733"/>
                </a:cubicBezTo>
                <a:cubicBezTo>
                  <a:pt x="18873" y="15733"/>
                  <a:pt x="18854" y="15733"/>
                  <a:pt x="18854" y="15748"/>
                </a:cubicBezTo>
                <a:cubicBezTo>
                  <a:pt x="18827" y="15764"/>
                  <a:pt x="18808" y="15779"/>
                  <a:pt x="18790" y="15810"/>
                </a:cubicBezTo>
                <a:cubicBezTo>
                  <a:pt x="18772" y="15857"/>
                  <a:pt x="18754" y="15904"/>
                  <a:pt x="18735" y="15950"/>
                </a:cubicBezTo>
                <a:cubicBezTo>
                  <a:pt x="18717" y="15981"/>
                  <a:pt x="18717" y="15997"/>
                  <a:pt x="18726" y="16028"/>
                </a:cubicBezTo>
                <a:cubicBezTo>
                  <a:pt x="18726" y="16043"/>
                  <a:pt x="18717" y="16059"/>
                  <a:pt x="18708" y="16059"/>
                </a:cubicBezTo>
                <a:cubicBezTo>
                  <a:pt x="18689" y="16059"/>
                  <a:pt x="18680" y="16043"/>
                  <a:pt x="18662" y="16059"/>
                </a:cubicBezTo>
                <a:cubicBezTo>
                  <a:pt x="18653" y="16059"/>
                  <a:pt x="18644" y="16059"/>
                  <a:pt x="18635" y="16043"/>
                </a:cubicBezTo>
                <a:cubicBezTo>
                  <a:pt x="18625" y="16012"/>
                  <a:pt x="18607" y="15981"/>
                  <a:pt x="18598" y="15966"/>
                </a:cubicBezTo>
                <a:cubicBezTo>
                  <a:pt x="18589" y="15935"/>
                  <a:pt x="18571" y="15935"/>
                  <a:pt x="18552" y="15935"/>
                </a:cubicBezTo>
                <a:cubicBezTo>
                  <a:pt x="18543" y="15950"/>
                  <a:pt x="18516" y="15950"/>
                  <a:pt x="18506" y="15981"/>
                </a:cubicBezTo>
                <a:cubicBezTo>
                  <a:pt x="18488" y="15997"/>
                  <a:pt x="18479" y="15997"/>
                  <a:pt x="18461" y="16012"/>
                </a:cubicBezTo>
                <a:cubicBezTo>
                  <a:pt x="18442" y="16012"/>
                  <a:pt x="18442" y="16059"/>
                  <a:pt x="18433" y="16074"/>
                </a:cubicBezTo>
                <a:cubicBezTo>
                  <a:pt x="18424" y="16090"/>
                  <a:pt x="18415" y="16106"/>
                  <a:pt x="18415" y="16106"/>
                </a:cubicBezTo>
                <a:cubicBezTo>
                  <a:pt x="18387" y="16121"/>
                  <a:pt x="18378" y="16152"/>
                  <a:pt x="18378" y="16183"/>
                </a:cubicBezTo>
                <a:cubicBezTo>
                  <a:pt x="18387" y="16199"/>
                  <a:pt x="18378" y="16199"/>
                  <a:pt x="18378" y="16214"/>
                </a:cubicBezTo>
                <a:cubicBezTo>
                  <a:pt x="18378" y="16230"/>
                  <a:pt x="18369" y="16245"/>
                  <a:pt x="18369" y="16245"/>
                </a:cubicBezTo>
                <a:cubicBezTo>
                  <a:pt x="18360" y="16230"/>
                  <a:pt x="18351" y="16230"/>
                  <a:pt x="18342" y="16230"/>
                </a:cubicBezTo>
                <a:cubicBezTo>
                  <a:pt x="18333" y="16230"/>
                  <a:pt x="18323" y="16261"/>
                  <a:pt x="18323" y="16276"/>
                </a:cubicBezTo>
                <a:cubicBezTo>
                  <a:pt x="18323" y="16292"/>
                  <a:pt x="18323" y="16308"/>
                  <a:pt x="18333" y="16323"/>
                </a:cubicBezTo>
                <a:cubicBezTo>
                  <a:pt x="18333" y="16323"/>
                  <a:pt x="18323" y="16339"/>
                  <a:pt x="18323" y="16339"/>
                </a:cubicBezTo>
                <a:cubicBezTo>
                  <a:pt x="18323" y="16339"/>
                  <a:pt x="18314" y="16339"/>
                  <a:pt x="18314" y="16339"/>
                </a:cubicBezTo>
                <a:cubicBezTo>
                  <a:pt x="18305" y="16323"/>
                  <a:pt x="18296" y="16292"/>
                  <a:pt x="18287" y="16276"/>
                </a:cubicBezTo>
                <a:cubicBezTo>
                  <a:pt x="18287" y="16261"/>
                  <a:pt x="18278" y="16261"/>
                  <a:pt x="18268" y="16276"/>
                </a:cubicBezTo>
                <a:cubicBezTo>
                  <a:pt x="18259" y="16292"/>
                  <a:pt x="18241" y="16308"/>
                  <a:pt x="18232" y="16323"/>
                </a:cubicBezTo>
                <a:cubicBezTo>
                  <a:pt x="18223" y="16339"/>
                  <a:pt x="18223" y="16354"/>
                  <a:pt x="18223" y="16370"/>
                </a:cubicBezTo>
                <a:cubicBezTo>
                  <a:pt x="18223" y="16432"/>
                  <a:pt x="18204" y="16494"/>
                  <a:pt x="18177" y="16525"/>
                </a:cubicBezTo>
                <a:cubicBezTo>
                  <a:pt x="18177" y="16541"/>
                  <a:pt x="18168" y="16556"/>
                  <a:pt x="18168" y="16572"/>
                </a:cubicBezTo>
                <a:cubicBezTo>
                  <a:pt x="18140" y="16634"/>
                  <a:pt x="18113" y="16665"/>
                  <a:pt x="18076" y="16665"/>
                </a:cubicBezTo>
                <a:cubicBezTo>
                  <a:pt x="18058" y="16665"/>
                  <a:pt x="18031" y="16680"/>
                  <a:pt x="18003" y="16680"/>
                </a:cubicBezTo>
                <a:cubicBezTo>
                  <a:pt x="17976" y="16727"/>
                  <a:pt x="17930" y="16712"/>
                  <a:pt x="17893" y="16758"/>
                </a:cubicBezTo>
                <a:cubicBezTo>
                  <a:pt x="17893" y="16758"/>
                  <a:pt x="17884" y="16774"/>
                  <a:pt x="17875" y="16758"/>
                </a:cubicBezTo>
                <a:cubicBezTo>
                  <a:pt x="17847" y="16758"/>
                  <a:pt x="17820" y="16774"/>
                  <a:pt x="17802" y="16789"/>
                </a:cubicBezTo>
                <a:cubicBezTo>
                  <a:pt x="17765" y="16820"/>
                  <a:pt x="17738" y="16851"/>
                  <a:pt x="17710" y="16867"/>
                </a:cubicBezTo>
                <a:cubicBezTo>
                  <a:pt x="17692" y="16883"/>
                  <a:pt x="17683" y="16914"/>
                  <a:pt x="17674" y="16929"/>
                </a:cubicBezTo>
                <a:cubicBezTo>
                  <a:pt x="17664" y="16945"/>
                  <a:pt x="17664" y="16929"/>
                  <a:pt x="17655" y="16929"/>
                </a:cubicBezTo>
                <a:cubicBezTo>
                  <a:pt x="17655" y="16929"/>
                  <a:pt x="17646" y="16929"/>
                  <a:pt x="17646" y="16929"/>
                </a:cubicBezTo>
                <a:cubicBezTo>
                  <a:pt x="17637" y="16945"/>
                  <a:pt x="17628" y="16960"/>
                  <a:pt x="17628" y="16976"/>
                </a:cubicBezTo>
                <a:cubicBezTo>
                  <a:pt x="17628" y="16991"/>
                  <a:pt x="17628" y="17022"/>
                  <a:pt x="17628" y="17038"/>
                </a:cubicBezTo>
                <a:cubicBezTo>
                  <a:pt x="17619" y="17085"/>
                  <a:pt x="17619" y="17116"/>
                  <a:pt x="17609" y="17147"/>
                </a:cubicBezTo>
                <a:cubicBezTo>
                  <a:pt x="17591" y="17178"/>
                  <a:pt x="17591" y="17209"/>
                  <a:pt x="17591" y="17255"/>
                </a:cubicBezTo>
                <a:cubicBezTo>
                  <a:pt x="17591" y="17302"/>
                  <a:pt x="17591" y="17349"/>
                  <a:pt x="17609" y="17395"/>
                </a:cubicBezTo>
                <a:cubicBezTo>
                  <a:pt x="17609" y="17411"/>
                  <a:pt x="17609" y="17426"/>
                  <a:pt x="17619" y="17426"/>
                </a:cubicBezTo>
                <a:cubicBezTo>
                  <a:pt x="17619" y="17442"/>
                  <a:pt x="17609" y="17457"/>
                  <a:pt x="17609" y="17473"/>
                </a:cubicBezTo>
                <a:cubicBezTo>
                  <a:pt x="17600" y="17473"/>
                  <a:pt x="17600" y="17473"/>
                  <a:pt x="17600" y="17489"/>
                </a:cubicBezTo>
                <a:cubicBezTo>
                  <a:pt x="17591" y="17504"/>
                  <a:pt x="17582" y="17520"/>
                  <a:pt x="17582" y="17535"/>
                </a:cubicBezTo>
                <a:cubicBezTo>
                  <a:pt x="17582" y="17535"/>
                  <a:pt x="17582" y="17535"/>
                  <a:pt x="17582" y="17535"/>
                </a:cubicBezTo>
                <a:cubicBezTo>
                  <a:pt x="17582" y="17535"/>
                  <a:pt x="17582" y="17535"/>
                  <a:pt x="17582" y="17535"/>
                </a:cubicBezTo>
                <a:cubicBezTo>
                  <a:pt x="17582" y="17535"/>
                  <a:pt x="17582" y="17535"/>
                  <a:pt x="17582" y="17535"/>
                </a:cubicBezTo>
                <a:cubicBezTo>
                  <a:pt x="17582" y="17551"/>
                  <a:pt x="17582" y="17566"/>
                  <a:pt x="17582" y="17582"/>
                </a:cubicBezTo>
                <a:cubicBezTo>
                  <a:pt x="17591" y="17613"/>
                  <a:pt x="17591" y="17644"/>
                  <a:pt x="17591" y="17675"/>
                </a:cubicBezTo>
                <a:cubicBezTo>
                  <a:pt x="17591" y="17722"/>
                  <a:pt x="17600" y="17784"/>
                  <a:pt x="17609" y="17830"/>
                </a:cubicBezTo>
                <a:cubicBezTo>
                  <a:pt x="17619" y="17893"/>
                  <a:pt x="17628" y="17939"/>
                  <a:pt x="17628" y="18001"/>
                </a:cubicBezTo>
                <a:cubicBezTo>
                  <a:pt x="17619" y="18064"/>
                  <a:pt x="17619" y="18141"/>
                  <a:pt x="17637" y="18203"/>
                </a:cubicBezTo>
                <a:cubicBezTo>
                  <a:pt x="17637" y="18219"/>
                  <a:pt x="17637" y="18234"/>
                  <a:pt x="17637" y="18266"/>
                </a:cubicBezTo>
                <a:cubicBezTo>
                  <a:pt x="17637" y="18297"/>
                  <a:pt x="17628" y="18328"/>
                  <a:pt x="17628" y="18359"/>
                </a:cubicBezTo>
                <a:cubicBezTo>
                  <a:pt x="17619" y="18421"/>
                  <a:pt x="17600" y="18452"/>
                  <a:pt x="17582" y="18483"/>
                </a:cubicBezTo>
                <a:cubicBezTo>
                  <a:pt x="17555" y="18514"/>
                  <a:pt x="17555" y="18561"/>
                  <a:pt x="17573" y="18592"/>
                </a:cubicBezTo>
                <a:cubicBezTo>
                  <a:pt x="17582" y="18623"/>
                  <a:pt x="17600" y="18638"/>
                  <a:pt x="17609" y="18654"/>
                </a:cubicBezTo>
                <a:cubicBezTo>
                  <a:pt x="17628" y="18685"/>
                  <a:pt x="17646" y="18701"/>
                  <a:pt x="17674" y="18716"/>
                </a:cubicBezTo>
                <a:cubicBezTo>
                  <a:pt x="17692" y="18716"/>
                  <a:pt x="17710" y="18716"/>
                  <a:pt x="17728" y="18716"/>
                </a:cubicBezTo>
                <a:cubicBezTo>
                  <a:pt x="17738" y="18716"/>
                  <a:pt x="17747" y="18716"/>
                  <a:pt x="17756" y="18701"/>
                </a:cubicBezTo>
                <a:cubicBezTo>
                  <a:pt x="17793" y="18654"/>
                  <a:pt x="17847" y="18654"/>
                  <a:pt x="17875" y="18592"/>
                </a:cubicBezTo>
                <a:cubicBezTo>
                  <a:pt x="17875" y="18592"/>
                  <a:pt x="17884" y="18576"/>
                  <a:pt x="17884" y="18576"/>
                </a:cubicBezTo>
                <a:cubicBezTo>
                  <a:pt x="17921" y="18576"/>
                  <a:pt x="17957" y="18561"/>
                  <a:pt x="18003" y="18561"/>
                </a:cubicBezTo>
                <a:cubicBezTo>
                  <a:pt x="18031" y="18576"/>
                  <a:pt x="18067" y="18576"/>
                  <a:pt x="18095" y="18576"/>
                </a:cubicBezTo>
                <a:cubicBezTo>
                  <a:pt x="18113" y="18576"/>
                  <a:pt x="18122" y="18561"/>
                  <a:pt x="18140" y="18545"/>
                </a:cubicBezTo>
                <a:cubicBezTo>
                  <a:pt x="18168" y="18483"/>
                  <a:pt x="18195" y="18452"/>
                  <a:pt x="18241" y="18421"/>
                </a:cubicBezTo>
                <a:cubicBezTo>
                  <a:pt x="18259" y="18405"/>
                  <a:pt x="18268" y="18390"/>
                  <a:pt x="18278" y="18374"/>
                </a:cubicBezTo>
                <a:cubicBezTo>
                  <a:pt x="18296" y="18359"/>
                  <a:pt x="18314" y="18359"/>
                  <a:pt x="18333" y="18359"/>
                </a:cubicBezTo>
                <a:cubicBezTo>
                  <a:pt x="18378" y="18374"/>
                  <a:pt x="18424" y="18359"/>
                  <a:pt x="18470" y="18312"/>
                </a:cubicBezTo>
                <a:cubicBezTo>
                  <a:pt x="18506" y="18281"/>
                  <a:pt x="18543" y="18281"/>
                  <a:pt x="18580" y="18281"/>
                </a:cubicBezTo>
                <a:cubicBezTo>
                  <a:pt x="18607" y="18281"/>
                  <a:pt x="18635" y="18281"/>
                  <a:pt x="18662" y="18281"/>
                </a:cubicBezTo>
                <a:cubicBezTo>
                  <a:pt x="18671" y="18281"/>
                  <a:pt x="18689" y="18297"/>
                  <a:pt x="18699" y="18312"/>
                </a:cubicBezTo>
                <a:cubicBezTo>
                  <a:pt x="18708" y="18343"/>
                  <a:pt x="18726" y="18343"/>
                  <a:pt x="18754" y="18359"/>
                </a:cubicBezTo>
                <a:cubicBezTo>
                  <a:pt x="18772" y="18359"/>
                  <a:pt x="18790" y="18390"/>
                  <a:pt x="18818" y="18405"/>
                </a:cubicBezTo>
                <a:cubicBezTo>
                  <a:pt x="18827" y="18405"/>
                  <a:pt x="18836" y="18436"/>
                  <a:pt x="18836" y="18452"/>
                </a:cubicBezTo>
                <a:cubicBezTo>
                  <a:pt x="18836" y="18483"/>
                  <a:pt x="18836" y="18514"/>
                  <a:pt x="18854" y="18530"/>
                </a:cubicBezTo>
                <a:cubicBezTo>
                  <a:pt x="18863" y="18545"/>
                  <a:pt x="18873" y="18576"/>
                  <a:pt x="18873" y="18607"/>
                </a:cubicBezTo>
                <a:cubicBezTo>
                  <a:pt x="18873" y="18638"/>
                  <a:pt x="18882" y="18670"/>
                  <a:pt x="18882" y="18701"/>
                </a:cubicBezTo>
                <a:cubicBezTo>
                  <a:pt x="18882" y="18716"/>
                  <a:pt x="18882" y="18732"/>
                  <a:pt x="18882" y="18747"/>
                </a:cubicBezTo>
                <a:cubicBezTo>
                  <a:pt x="18882" y="18747"/>
                  <a:pt x="18882" y="18763"/>
                  <a:pt x="18882" y="18763"/>
                </a:cubicBezTo>
                <a:cubicBezTo>
                  <a:pt x="18891" y="18763"/>
                  <a:pt x="18891" y="18778"/>
                  <a:pt x="18900" y="18778"/>
                </a:cubicBezTo>
                <a:cubicBezTo>
                  <a:pt x="18900" y="18794"/>
                  <a:pt x="18909" y="18778"/>
                  <a:pt x="18918" y="18778"/>
                </a:cubicBezTo>
                <a:cubicBezTo>
                  <a:pt x="18937" y="18747"/>
                  <a:pt x="18955" y="18701"/>
                  <a:pt x="18982" y="18654"/>
                </a:cubicBezTo>
                <a:cubicBezTo>
                  <a:pt x="18992" y="18638"/>
                  <a:pt x="19010" y="18623"/>
                  <a:pt x="19019" y="18607"/>
                </a:cubicBezTo>
                <a:cubicBezTo>
                  <a:pt x="19028" y="18592"/>
                  <a:pt x="19046" y="18561"/>
                  <a:pt x="19056" y="18545"/>
                </a:cubicBezTo>
                <a:cubicBezTo>
                  <a:pt x="19056" y="18545"/>
                  <a:pt x="19056" y="18545"/>
                  <a:pt x="19065" y="18545"/>
                </a:cubicBezTo>
                <a:cubicBezTo>
                  <a:pt x="19065" y="18545"/>
                  <a:pt x="19065" y="18545"/>
                  <a:pt x="19065" y="18545"/>
                </a:cubicBezTo>
                <a:cubicBezTo>
                  <a:pt x="19065" y="18576"/>
                  <a:pt x="19065" y="18592"/>
                  <a:pt x="19065" y="18607"/>
                </a:cubicBezTo>
                <a:cubicBezTo>
                  <a:pt x="19037" y="18638"/>
                  <a:pt x="19028" y="18670"/>
                  <a:pt x="19019" y="18716"/>
                </a:cubicBezTo>
                <a:cubicBezTo>
                  <a:pt x="19019" y="18763"/>
                  <a:pt x="19001" y="18794"/>
                  <a:pt x="18982" y="18809"/>
                </a:cubicBezTo>
                <a:cubicBezTo>
                  <a:pt x="18973" y="18809"/>
                  <a:pt x="18973" y="18825"/>
                  <a:pt x="18973" y="18840"/>
                </a:cubicBezTo>
                <a:cubicBezTo>
                  <a:pt x="18973" y="18840"/>
                  <a:pt x="18973" y="18856"/>
                  <a:pt x="18973" y="18856"/>
                </a:cubicBezTo>
                <a:cubicBezTo>
                  <a:pt x="18982" y="18856"/>
                  <a:pt x="18992" y="18856"/>
                  <a:pt x="19001" y="18856"/>
                </a:cubicBezTo>
                <a:cubicBezTo>
                  <a:pt x="19019" y="18856"/>
                  <a:pt x="19037" y="18840"/>
                  <a:pt x="19046" y="18794"/>
                </a:cubicBezTo>
                <a:cubicBezTo>
                  <a:pt x="19056" y="18794"/>
                  <a:pt x="19056" y="18778"/>
                  <a:pt x="19056" y="18778"/>
                </a:cubicBezTo>
                <a:cubicBezTo>
                  <a:pt x="19056" y="18778"/>
                  <a:pt x="19065" y="18763"/>
                  <a:pt x="19065" y="18763"/>
                </a:cubicBezTo>
                <a:cubicBezTo>
                  <a:pt x="19065" y="18778"/>
                  <a:pt x="19074" y="18778"/>
                  <a:pt x="19074" y="18778"/>
                </a:cubicBezTo>
                <a:cubicBezTo>
                  <a:pt x="19074" y="18825"/>
                  <a:pt x="19074" y="18872"/>
                  <a:pt x="19056" y="18903"/>
                </a:cubicBezTo>
                <a:cubicBezTo>
                  <a:pt x="19046" y="18918"/>
                  <a:pt x="19056" y="18934"/>
                  <a:pt x="19065" y="18934"/>
                </a:cubicBezTo>
                <a:cubicBezTo>
                  <a:pt x="19074" y="18934"/>
                  <a:pt x="19092" y="18934"/>
                  <a:pt x="19101" y="18934"/>
                </a:cubicBezTo>
                <a:cubicBezTo>
                  <a:pt x="19101" y="18934"/>
                  <a:pt x="19101" y="18934"/>
                  <a:pt x="19101" y="18934"/>
                </a:cubicBezTo>
                <a:cubicBezTo>
                  <a:pt x="19101" y="18918"/>
                  <a:pt x="19101" y="18918"/>
                  <a:pt x="19101" y="18918"/>
                </a:cubicBezTo>
                <a:cubicBezTo>
                  <a:pt x="19101" y="18934"/>
                  <a:pt x="19101" y="18934"/>
                  <a:pt x="19101" y="18934"/>
                </a:cubicBezTo>
                <a:cubicBezTo>
                  <a:pt x="19101" y="18934"/>
                  <a:pt x="19101" y="18934"/>
                  <a:pt x="19101" y="18934"/>
                </a:cubicBezTo>
                <a:cubicBezTo>
                  <a:pt x="19101" y="18934"/>
                  <a:pt x="19101" y="18934"/>
                  <a:pt x="19101" y="18949"/>
                </a:cubicBezTo>
                <a:cubicBezTo>
                  <a:pt x="19120" y="19011"/>
                  <a:pt x="19129" y="19089"/>
                  <a:pt x="19111" y="19167"/>
                </a:cubicBezTo>
                <a:cubicBezTo>
                  <a:pt x="19101" y="19182"/>
                  <a:pt x="19111" y="19198"/>
                  <a:pt x="19111" y="19213"/>
                </a:cubicBezTo>
                <a:cubicBezTo>
                  <a:pt x="19120" y="19245"/>
                  <a:pt x="19129" y="19260"/>
                  <a:pt x="19129" y="19276"/>
                </a:cubicBezTo>
                <a:cubicBezTo>
                  <a:pt x="19147" y="19338"/>
                  <a:pt x="19175" y="19384"/>
                  <a:pt x="19211" y="19400"/>
                </a:cubicBezTo>
                <a:cubicBezTo>
                  <a:pt x="19229" y="19400"/>
                  <a:pt x="19248" y="19431"/>
                  <a:pt x="19266" y="19447"/>
                </a:cubicBezTo>
                <a:cubicBezTo>
                  <a:pt x="19275" y="19462"/>
                  <a:pt x="19284" y="19478"/>
                  <a:pt x="19294" y="19493"/>
                </a:cubicBezTo>
                <a:cubicBezTo>
                  <a:pt x="19303" y="19509"/>
                  <a:pt x="19321" y="19509"/>
                  <a:pt x="19330" y="19493"/>
                </a:cubicBezTo>
                <a:cubicBezTo>
                  <a:pt x="19358" y="19462"/>
                  <a:pt x="19394" y="19447"/>
                  <a:pt x="19413" y="19384"/>
                </a:cubicBezTo>
                <a:cubicBezTo>
                  <a:pt x="19422" y="19369"/>
                  <a:pt x="19422" y="19384"/>
                  <a:pt x="19431" y="19384"/>
                </a:cubicBezTo>
                <a:cubicBezTo>
                  <a:pt x="19431" y="19384"/>
                  <a:pt x="19431" y="19400"/>
                  <a:pt x="19431" y="19400"/>
                </a:cubicBezTo>
                <a:cubicBezTo>
                  <a:pt x="19431" y="19415"/>
                  <a:pt x="19422" y="19431"/>
                  <a:pt x="19422" y="19431"/>
                </a:cubicBezTo>
                <a:cubicBezTo>
                  <a:pt x="19440" y="19478"/>
                  <a:pt x="19458" y="19524"/>
                  <a:pt x="19477" y="19555"/>
                </a:cubicBezTo>
                <a:cubicBezTo>
                  <a:pt x="19486" y="19571"/>
                  <a:pt x="19495" y="19571"/>
                  <a:pt x="19495" y="19571"/>
                </a:cubicBezTo>
                <a:cubicBezTo>
                  <a:pt x="19522" y="19524"/>
                  <a:pt x="19559" y="19493"/>
                  <a:pt x="19586" y="19447"/>
                </a:cubicBezTo>
                <a:cubicBezTo>
                  <a:pt x="19614" y="19415"/>
                  <a:pt x="19651" y="19384"/>
                  <a:pt x="19687" y="19384"/>
                </a:cubicBezTo>
                <a:cubicBezTo>
                  <a:pt x="19696" y="19384"/>
                  <a:pt x="19705" y="19384"/>
                  <a:pt x="19724" y="19384"/>
                </a:cubicBezTo>
                <a:cubicBezTo>
                  <a:pt x="19742" y="19384"/>
                  <a:pt x="19779" y="19338"/>
                  <a:pt x="19779" y="19307"/>
                </a:cubicBezTo>
                <a:cubicBezTo>
                  <a:pt x="19779" y="19245"/>
                  <a:pt x="19797" y="19182"/>
                  <a:pt x="19806" y="19136"/>
                </a:cubicBezTo>
                <a:cubicBezTo>
                  <a:pt x="19815" y="19074"/>
                  <a:pt x="19834" y="19011"/>
                  <a:pt x="19861" y="18965"/>
                </a:cubicBezTo>
                <a:cubicBezTo>
                  <a:pt x="19879" y="18934"/>
                  <a:pt x="19888" y="18903"/>
                  <a:pt x="19898" y="18872"/>
                </a:cubicBezTo>
                <a:cubicBezTo>
                  <a:pt x="19916" y="18825"/>
                  <a:pt x="19925" y="18778"/>
                  <a:pt x="19943" y="18732"/>
                </a:cubicBezTo>
                <a:cubicBezTo>
                  <a:pt x="19962" y="18654"/>
                  <a:pt x="19989" y="18592"/>
                  <a:pt x="20035" y="18545"/>
                </a:cubicBezTo>
                <a:cubicBezTo>
                  <a:pt x="20044" y="18545"/>
                  <a:pt x="20053" y="18530"/>
                  <a:pt x="20053" y="18514"/>
                </a:cubicBezTo>
                <a:cubicBezTo>
                  <a:pt x="20062" y="18452"/>
                  <a:pt x="20099" y="18421"/>
                  <a:pt x="20108" y="18359"/>
                </a:cubicBezTo>
                <a:cubicBezTo>
                  <a:pt x="20117" y="18312"/>
                  <a:pt x="20117" y="18250"/>
                  <a:pt x="20136" y="18188"/>
                </a:cubicBezTo>
                <a:cubicBezTo>
                  <a:pt x="20154" y="18126"/>
                  <a:pt x="20154" y="18048"/>
                  <a:pt x="20181" y="17986"/>
                </a:cubicBezTo>
                <a:cubicBezTo>
                  <a:pt x="20191" y="17970"/>
                  <a:pt x="20191" y="17955"/>
                  <a:pt x="20191" y="17924"/>
                </a:cubicBezTo>
                <a:cubicBezTo>
                  <a:pt x="20200" y="17877"/>
                  <a:pt x="20200" y="17846"/>
                  <a:pt x="20191" y="17799"/>
                </a:cubicBezTo>
                <a:cubicBezTo>
                  <a:pt x="20181" y="17768"/>
                  <a:pt x="20181" y="17737"/>
                  <a:pt x="20191" y="17706"/>
                </a:cubicBezTo>
                <a:cubicBezTo>
                  <a:pt x="20191" y="17675"/>
                  <a:pt x="20191" y="17659"/>
                  <a:pt x="20191" y="17628"/>
                </a:cubicBezTo>
                <a:cubicBezTo>
                  <a:pt x="20191" y="17566"/>
                  <a:pt x="20200" y="17504"/>
                  <a:pt x="20218" y="17457"/>
                </a:cubicBezTo>
                <a:cubicBezTo>
                  <a:pt x="20218" y="17442"/>
                  <a:pt x="20218" y="17426"/>
                  <a:pt x="20218" y="17426"/>
                </a:cubicBezTo>
                <a:cubicBezTo>
                  <a:pt x="20218" y="17426"/>
                  <a:pt x="20218" y="17411"/>
                  <a:pt x="20218" y="17411"/>
                </a:cubicBezTo>
                <a:cubicBezTo>
                  <a:pt x="20209" y="17411"/>
                  <a:pt x="20209" y="17411"/>
                  <a:pt x="20209" y="17411"/>
                </a:cubicBezTo>
                <a:close/>
                <a:moveTo>
                  <a:pt x="6453" y="1390"/>
                </a:moveTo>
                <a:cubicBezTo>
                  <a:pt x="6453" y="1390"/>
                  <a:pt x="6453" y="1390"/>
                  <a:pt x="6453" y="1390"/>
                </a:cubicBezTo>
                <a:cubicBezTo>
                  <a:pt x="6453" y="1390"/>
                  <a:pt x="6453" y="1390"/>
                  <a:pt x="6453" y="1390"/>
                </a:cubicBezTo>
                <a:cubicBezTo>
                  <a:pt x="6453" y="1390"/>
                  <a:pt x="6443" y="1390"/>
                  <a:pt x="6443" y="1390"/>
                </a:cubicBezTo>
                <a:cubicBezTo>
                  <a:pt x="6443" y="1390"/>
                  <a:pt x="6443" y="1390"/>
                  <a:pt x="6453" y="1390"/>
                </a:cubicBezTo>
                <a:close/>
                <a:moveTo>
                  <a:pt x="6526" y="986"/>
                </a:moveTo>
                <a:cubicBezTo>
                  <a:pt x="6526" y="986"/>
                  <a:pt x="6526" y="986"/>
                  <a:pt x="6526" y="986"/>
                </a:cubicBezTo>
                <a:cubicBezTo>
                  <a:pt x="6526" y="986"/>
                  <a:pt x="6526" y="986"/>
                  <a:pt x="6526" y="986"/>
                </a:cubicBezTo>
                <a:cubicBezTo>
                  <a:pt x="6526" y="986"/>
                  <a:pt x="6526" y="986"/>
                  <a:pt x="6526" y="986"/>
                </a:cubicBezTo>
                <a:cubicBezTo>
                  <a:pt x="6526" y="986"/>
                  <a:pt x="6526" y="986"/>
                  <a:pt x="6526" y="986"/>
                </a:cubicBezTo>
                <a:close/>
                <a:moveTo>
                  <a:pt x="6535" y="1032"/>
                </a:moveTo>
                <a:cubicBezTo>
                  <a:pt x="6526" y="1063"/>
                  <a:pt x="6526" y="1079"/>
                  <a:pt x="6535" y="1110"/>
                </a:cubicBezTo>
                <a:cubicBezTo>
                  <a:pt x="6535" y="1141"/>
                  <a:pt x="6544" y="1172"/>
                  <a:pt x="6535" y="1219"/>
                </a:cubicBezTo>
                <a:cubicBezTo>
                  <a:pt x="6526" y="1234"/>
                  <a:pt x="6526" y="1281"/>
                  <a:pt x="6526" y="1296"/>
                </a:cubicBezTo>
                <a:cubicBezTo>
                  <a:pt x="6517" y="1312"/>
                  <a:pt x="6517" y="1312"/>
                  <a:pt x="6507" y="1327"/>
                </a:cubicBezTo>
                <a:cubicBezTo>
                  <a:pt x="6489" y="1327"/>
                  <a:pt x="6498" y="1358"/>
                  <a:pt x="6498" y="1390"/>
                </a:cubicBezTo>
                <a:cubicBezTo>
                  <a:pt x="6498" y="1390"/>
                  <a:pt x="6498" y="1390"/>
                  <a:pt x="6498" y="1390"/>
                </a:cubicBezTo>
                <a:cubicBezTo>
                  <a:pt x="6507" y="1405"/>
                  <a:pt x="6507" y="1405"/>
                  <a:pt x="6517" y="1421"/>
                </a:cubicBezTo>
                <a:cubicBezTo>
                  <a:pt x="6517" y="1421"/>
                  <a:pt x="6517" y="1421"/>
                  <a:pt x="6526" y="1421"/>
                </a:cubicBezTo>
                <a:cubicBezTo>
                  <a:pt x="6526" y="1436"/>
                  <a:pt x="6535" y="1436"/>
                  <a:pt x="6544" y="1436"/>
                </a:cubicBezTo>
                <a:cubicBezTo>
                  <a:pt x="6544" y="1436"/>
                  <a:pt x="6544" y="1436"/>
                  <a:pt x="6553" y="1436"/>
                </a:cubicBezTo>
                <a:cubicBezTo>
                  <a:pt x="6553" y="1436"/>
                  <a:pt x="6553" y="1452"/>
                  <a:pt x="6544" y="1452"/>
                </a:cubicBezTo>
                <a:cubicBezTo>
                  <a:pt x="6553" y="1452"/>
                  <a:pt x="6553" y="1452"/>
                  <a:pt x="6562" y="1452"/>
                </a:cubicBezTo>
                <a:cubicBezTo>
                  <a:pt x="6562" y="1452"/>
                  <a:pt x="6562" y="1467"/>
                  <a:pt x="6562" y="1467"/>
                </a:cubicBezTo>
                <a:cubicBezTo>
                  <a:pt x="6562" y="1467"/>
                  <a:pt x="6562" y="1467"/>
                  <a:pt x="6562" y="1467"/>
                </a:cubicBezTo>
                <a:cubicBezTo>
                  <a:pt x="6553" y="1483"/>
                  <a:pt x="6553" y="1483"/>
                  <a:pt x="6553" y="1467"/>
                </a:cubicBezTo>
                <a:cubicBezTo>
                  <a:pt x="6544" y="1467"/>
                  <a:pt x="6544" y="1452"/>
                  <a:pt x="6544" y="1452"/>
                </a:cubicBezTo>
                <a:cubicBezTo>
                  <a:pt x="6544" y="1452"/>
                  <a:pt x="6544" y="1452"/>
                  <a:pt x="6544" y="1452"/>
                </a:cubicBezTo>
                <a:cubicBezTo>
                  <a:pt x="6544" y="1436"/>
                  <a:pt x="6544" y="1436"/>
                  <a:pt x="6544" y="1436"/>
                </a:cubicBezTo>
                <a:cubicBezTo>
                  <a:pt x="6535" y="1436"/>
                  <a:pt x="6526" y="1436"/>
                  <a:pt x="6526" y="1421"/>
                </a:cubicBezTo>
                <a:cubicBezTo>
                  <a:pt x="6517" y="1421"/>
                  <a:pt x="6517" y="1421"/>
                  <a:pt x="6517" y="1421"/>
                </a:cubicBezTo>
                <a:cubicBezTo>
                  <a:pt x="6507" y="1405"/>
                  <a:pt x="6498" y="1405"/>
                  <a:pt x="6498" y="1390"/>
                </a:cubicBezTo>
                <a:cubicBezTo>
                  <a:pt x="6498" y="1390"/>
                  <a:pt x="6498" y="1390"/>
                  <a:pt x="6498" y="1390"/>
                </a:cubicBezTo>
                <a:cubicBezTo>
                  <a:pt x="6480" y="1390"/>
                  <a:pt x="6462" y="1390"/>
                  <a:pt x="6453" y="1390"/>
                </a:cubicBezTo>
                <a:cubicBezTo>
                  <a:pt x="6443" y="1405"/>
                  <a:pt x="6434" y="1405"/>
                  <a:pt x="6425" y="1405"/>
                </a:cubicBezTo>
                <a:cubicBezTo>
                  <a:pt x="6407" y="1405"/>
                  <a:pt x="6388" y="1421"/>
                  <a:pt x="6370" y="1421"/>
                </a:cubicBezTo>
                <a:cubicBezTo>
                  <a:pt x="6361" y="1467"/>
                  <a:pt x="6343" y="1498"/>
                  <a:pt x="6324" y="1529"/>
                </a:cubicBezTo>
                <a:cubicBezTo>
                  <a:pt x="6306" y="1545"/>
                  <a:pt x="6297" y="1576"/>
                  <a:pt x="6297" y="1607"/>
                </a:cubicBezTo>
                <a:cubicBezTo>
                  <a:pt x="6297" y="1623"/>
                  <a:pt x="6297" y="1654"/>
                  <a:pt x="6315" y="1654"/>
                </a:cubicBezTo>
                <a:cubicBezTo>
                  <a:pt x="6315" y="1654"/>
                  <a:pt x="6324" y="1654"/>
                  <a:pt x="6324" y="1654"/>
                </a:cubicBezTo>
                <a:cubicBezTo>
                  <a:pt x="6352" y="1654"/>
                  <a:pt x="6361" y="1669"/>
                  <a:pt x="6361" y="1716"/>
                </a:cubicBezTo>
                <a:cubicBezTo>
                  <a:pt x="6361" y="1731"/>
                  <a:pt x="6361" y="1747"/>
                  <a:pt x="6361" y="1763"/>
                </a:cubicBezTo>
                <a:cubicBezTo>
                  <a:pt x="6361" y="1794"/>
                  <a:pt x="6352" y="1809"/>
                  <a:pt x="6343" y="1825"/>
                </a:cubicBezTo>
                <a:cubicBezTo>
                  <a:pt x="6343" y="1825"/>
                  <a:pt x="6343" y="1825"/>
                  <a:pt x="6334" y="1825"/>
                </a:cubicBezTo>
                <a:cubicBezTo>
                  <a:pt x="6334" y="1825"/>
                  <a:pt x="6334" y="1825"/>
                  <a:pt x="6334" y="1825"/>
                </a:cubicBezTo>
                <a:cubicBezTo>
                  <a:pt x="6324" y="1794"/>
                  <a:pt x="6324" y="1763"/>
                  <a:pt x="6315" y="1731"/>
                </a:cubicBezTo>
                <a:cubicBezTo>
                  <a:pt x="6315" y="1716"/>
                  <a:pt x="6306" y="1700"/>
                  <a:pt x="6297" y="1700"/>
                </a:cubicBezTo>
                <a:cubicBezTo>
                  <a:pt x="6279" y="1685"/>
                  <a:pt x="6260" y="1685"/>
                  <a:pt x="6242" y="1700"/>
                </a:cubicBezTo>
                <a:cubicBezTo>
                  <a:pt x="6242" y="1700"/>
                  <a:pt x="6233" y="1700"/>
                  <a:pt x="6233" y="1716"/>
                </a:cubicBezTo>
                <a:cubicBezTo>
                  <a:pt x="6233" y="1731"/>
                  <a:pt x="6224" y="1731"/>
                  <a:pt x="6224" y="1747"/>
                </a:cubicBezTo>
                <a:cubicBezTo>
                  <a:pt x="6224" y="1809"/>
                  <a:pt x="6233" y="1856"/>
                  <a:pt x="6242" y="1902"/>
                </a:cubicBezTo>
                <a:cubicBezTo>
                  <a:pt x="6242" y="1902"/>
                  <a:pt x="6242" y="1902"/>
                  <a:pt x="6242" y="1902"/>
                </a:cubicBezTo>
                <a:cubicBezTo>
                  <a:pt x="6242" y="1902"/>
                  <a:pt x="6242" y="1902"/>
                  <a:pt x="6242" y="1902"/>
                </a:cubicBezTo>
                <a:cubicBezTo>
                  <a:pt x="6242" y="1902"/>
                  <a:pt x="6242" y="1902"/>
                  <a:pt x="6242" y="1902"/>
                </a:cubicBezTo>
                <a:cubicBezTo>
                  <a:pt x="6233" y="1902"/>
                  <a:pt x="6224" y="1918"/>
                  <a:pt x="6215" y="1902"/>
                </a:cubicBezTo>
                <a:cubicBezTo>
                  <a:pt x="6169" y="1887"/>
                  <a:pt x="6132" y="1918"/>
                  <a:pt x="6086" y="1965"/>
                </a:cubicBezTo>
                <a:cubicBezTo>
                  <a:pt x="6086" y="1965"/>
                  <a:pt x="6086" y="1965"/>
                  <a:pt x="6077" y="1965"/>
                </a:cubicBezTo>
                <a:cubicBezTo>
                  <a:pt x="6077" y="1965"/>
                  <a:pt x="6068" y="1980"/>
                  <a:pt x="6059" y="1996"/>
                </a:cubicBezTo>
                <a:cubicBezTo>
                  <a:pt x="6050" y="2011"/>
                  <a:pt x="6050" y="1980"/>
                  <a:pt x="6041" y="1980"/>
                </a:cubicBezTo>
                <a:cubicBezTo>
                  <a:pt x="6032" y="1965"/>
                  <a:pt x="6022" y="1965"/>
                  <a:pt x="6013" y="1980"/>
                </a:cubicBezTo>
                <a:cubicBezTo>
                  <a:pt x="6013" y="2011"/>
                  <a:pt x="6013" y="2042"/>
                  <a:pt x="6022" y="2058"/>
                </a:cubicBezTo>
                <a:cubicBezTo>
                  <a:pt x="6050" y="2104"/>
                  <a:pt x="6068" y="2135"/>
                  <a:pt x="6105" y="2151"/>
                </a:cubicBezTo>
                <a:cubicBezTo>
                  <a:pt x="6132" y="2167"/>
                  <a:pt x="6160" y="2198"/>
                  <a:pt x="6196" y="2229"/>
                </a:cubicBezTo>
                <a:cubicBezTo>
                  <a:pt x="6205" y="2229"/>
                  <a:pt x="6205" y="2244"/>
                  <a:pt x="6215" y="2244"/>
                </a:cubicBezTo>
                <a:cubicBezTo>
                  <a:pt x="6224" y="2260"/>
                  <a:pt x="6242" y="2260"/>
                  <a:pt x="6251" y="2229"/>
                </a:cubicBezTo>
                <a:cubicBezTo>
                  <a:pt x="6251" y="2229"/>
                  <a:pt x="6251" y="2213"/>
                  <a:pt x="6260" y="2213"/>
                </a:cubicBezTo>
                <a:cubicBezTo>
                  <a:pt x="6260" y="2213"/>
                  <a:pt x="6260" y="2213"/>
                  <a:pt x="6260" y="2213"/>
                </a:cubicBezTo>
                <a:cubicBezTo>
                  <a:pt x="6251" y="2198"/>
                  <a:pt x="6251" y="2198"/>
                  <a:pt x="6251" y="2198"/>
                </a:cubicBezTo>
                <a:cubicBezTo>
                  <a:pt x="6260" y="2213"/>
                  <a:pt x="6260" y="2213"/>
                  <a:pt x="6260" y="2213"/>
                </a:cubicBezTo>
                <a:cubicBezTo>
                  <a:pt x="6260" y="2213"/>
                  <a:pt x="6260" y="2213"/>
                  <a:pt x="6260" y="2213"/>
                </a:cubicBezTo>
                <a:cubicBezTo>
                  <a:pt x="6269" y="2198"/>
                  <a:pt x="6279" y="2198"/>
                  <a:pt x="6297" y="2213"/>
                </a:cubicBezTo>
                <a:cubicBezTo>
                  <a:pt x="6324" y="2244"/>
                  <a:pt x="6352" y="2260"/>
                  <a:pt x="6379" y="2260"/>
                </a:cubicBezTo>
                <a:cubicBezTo>
                  <a:pt x="6388" y="2244"/>
                  <a:pt x="6398" y="2260"/>
                  <a:pt x="6398" y="2260"/>
                </a:cubicBezTo>
                <a:cubicBezTo>
                  <a:pt x="6416" y="2260"/>
                  <a:pt x="6416" y="2275"/>
                  <a:pt x="6416" y="2306"/>
                </a:cubicBezTo>
                <a:cubicBezTo>
                  <a:pt x="6416" y="2306"/>
                  <a:pt x="6416" y="2322"/>
                  <a:pt x="6416" y="2322"/>
                </a:cubicBezTo>
                <a:cubicBezTo>
                  <a:pt x="6416" y="2337"/>
                  <a:pt x="6434" y="2353"/>
                  <a:pt x="6443" y="2353"/>
                </a:cubicBezTo>
                <a:cubicBezTo>
                  <a:pt x="6462" y="2337"/>
                  <a:pt x="6480" y="2337"/>
                  <a:pt x="6489" y="2322"/>
                </a:cubicBezTo>
                <a:cubicBezTo>
                  <a:pt x="6507" y="2322"/>
                  <a:pt x="6517" y="2306"/>
                  <a:pt x="6535" y="2306"/>
                </a:cubicBezTo>
                <a:cubicBezTo>
                  <a:pt x="6562" y="2306"/>
                  <a:pt x="6581" y="2275"/>
                  <a:pt x="6599" y="2244"/>
                </a:cubicBezTo>
                <a:cubicBezTo>
                  <a:pt x="6599" y="2244"/>
                  <a:pt x="6599" y="2229"/>
                  <a:pt x="6599" y="2229"/>
                </a:cubicBezTo>
                <a:cubicBezTo>
                  <a:pt x="6617" y="2198"/>
                  <a:pt x="6608" y="2167"/>
                  <a:pt x="6581" y="2151"/>
                </a:cubicBezTo>
                <a:cubicBezTo>
                  <a:pt x="6572" y="2135"/>
                  <a:pt x="6572" y="2135"/>
                  <a:pt x="6562" y="2120"/>
                </a:cubicBezTo>
                <a:cubicBezTo>
                  <a:pt x="6562" y="2104"/>
                  <a:pt x="6572" y="2089"/>
                  <a:pt x="6572" y="2073"/>
                </a:cubicBezTo>
                <a:cubicBezTo>
                  <a:pt x="6581" y="2058"/>
                  <a:pt x="6590" y="2058"/>
                  <a:pt x="6599" y="2042"/>
                </a:cubicBezTo>
                <a:cubicBezTo>
                  <a:pt x="6608" y="2027"/>
                  <a:pt x="6626" y="2027"/>
                  <a:pt x="6645" y="2011"/>
                </a:cubicBezTo>
                <a:cubicBezTo>
                  <a:pt x="6663" y="1996"/>
                  <a:pt x="6681" y="1965"/>
                  <a:pt x="6681" y="1933"/>
                </a:cubicBezTo>
                <a:cubicBezTo>
                  <a:pt x="6691" y="1918"/>
                  <a:pt x="6691" y="1902"/>
                  <a:pt x="6691" y="1902"/>
                </a:cubicBezTo>
                <a:cubicBezTo>
                  <a:pt x="6691" y="1902"/>
                  <a:pt x="6691" y="1887"/>
                  <a:pt x="6691" y="1887"/>
                </a:cubicBezTo>
                <a:cubicBezTo>
                  <a:pt x="6700" y="1871"/>
                  <a:pt x="6709" y="1856"/>
                  <a:pt x="6718" y="1871"/>
                </a:cubicBezTo>
                <a:cubicBezTo>
                  <a:pt x="6745" y="1887"/>
                  <a:pt x="6773" y="1871"/>
                  <a:pt x="6800" y="1871"/>
                </a:cubicBezTo>
                <a:cubicBezTo>
                  <a:pt x="6809" y="1871"/>
                  <a:pt x="6819" y="1840"/>
                  <a:pt x="6809" y="1825"/>
                </a:cubicBezTo>
                <a:cubicBezTo>
                  <a:pt x="6809" y="1809"/>
                  <a:pt x="6809" y="1809"/>
                  <a:pt x="6809" y="1794"/>
                </a:cubicBezTo>
                <a:cubicBezTo>
                  <a:pt x="6800" y="1794"/>
                  <a:pt x="6800" y="1794"/>
                  <a:pt x="6800" y="1794"/>
                </a:cubicBezTo>
                <a:cubicBezTo>
                  <a:pt x="6800" y="1794"/>
                  <a:pt x="6800" y="1794"/>
                  <a:pt x="6800" y="1794"/>
                </a:cubicBezTo>
                <a:cubicBezTo>
                  <a:pt x="6800" y="1794"/>
                  <a:pt x="6791" y="1794"/>
                  <a:pt x="6791" y="1794"/>
                </a:cubicBezTo>
                <a:cubicBezTo>
                  <a:pt x="6791" y="1778"/>
                  <a:pt x="6800" y="1794"/>
                  <a:pt x="6800" y="1794"/>
                </a:cubicBezTo>
                <a:cubicBezTo>
                  <a:pt x="6800" y="1794"/>
                  <a:pt x="6800" y="1794"/>
                  <a:pt x="6800" y="1794"/>
                </a:cubicBezTo>
                <a:cubicBezTo>
                  <a:pt x="6800" y="1794"/>
                  <a:pt x="6809" y="1794"/>
                  <a:pt x="6809" y="1794"/>
                </a:cubicBezTo>
                <a:cubicBezTo>
                  <a:pt x="6828" y="1809"/>
                  <a:pt x="6846" y="1794"/>
                  <a:pt x="6864" y="1763"/>
                </a:cubicBezTo>
                <a:cubicBezTo>
                  <a:pt x="6874" y="1747"/>
                  <a:pt x="6874" y="1731"/>
                  <a:pt x="6892" y="1716"/>
                </a:cubicBezTo>
                <a:cubicBezTo>
                  <a:pt x="6901" y="1700"/>
                  <a:pt x="6901" y="1669"/>
                  <a:pt x="6910" y="1654"/>
                </a:cubicBezTo>
                <a:cubicBezTo>
                  <a:pt x="6919" y="1638"/>
                  <a:pt x="6919" y="1607"/>
                  <a:pt x="6910" y="1592"/>
                </a:cubicBezTo>
                <a:cubicBezTo>
                  <a:pt x="6901" y="1560"/>
                  <a:pt x="6901" y="1545"/>
                  <a:pt x="6901" y="1529"/>
                </a:cubicBezTo>
                <a:cubicBezTo>
                  <a:pt x="6901" y="1529"/>
                  <a:pt x="6901" y="1529"/>
                  <a:pt x="6901" y="1529"/>
                </a:cubicBezTo>
                <a:cubicBezTo>
                  <a:pt x="6901" y="1529"/>
                  <a:pt x="6892" y="1529"/>
                  <a:pt x="6892" y="1529"/>
                </a:cubicBezTo>
                <a:cubicBezTo>
                  <a:pt x="6892" y="1529"/>
                  <a:pt x="6901" y="1529"/>
                  <a:pt x="6901" y="1529"/>
                </a:cubicBezTo>
                <a:cubicBezTo>
                  <a:pt x="6901" y="1529"/>
                  <a:pt x="6901" y="1529"/>
                  <a:pt x="6901" y="1529"/>
                </a:cubicBezTo>
                <a:cubicBezTo>
                  <a:pt x="6910" y="1545"/>
                  <a:pt x="6919" y="1545"/>
                  <a:pt x="6938" y="1545"/>
                </a:cubicBezTo>
                <a:cubicBezTo>
                  <a:pt x="6947" y="1560"/>
                  <a:pt x="6965" y="1545"/>
                  <a:pt x="6965" y="1514"/>
                </a:cubicBezTo>
                <a:cubicBezTo>
                  <a:pt x="6965" y="1498"/>
                  <a:pt x="6965" y="1467"/>
                  <a:pt x="6947" y="1467"/>
                </a:cubicBezTo>
                <a:cubicBezTo>
                  <a:pt x="6938" y="1452"/>
                  <a:pt x="6928" y="1452"/>
                  <a:pt x="6919" y="1436"/>
                </a:cubicBezTo>
                <a:cubicBezTo>
                  <a:pt x="6919" y="1436"/>
                  <a:pt x="6919" y="1436"/>
                  <a:pt x="6910" y="1436"/>
                </a:cubicBezTo>
                <a:cubicBezTo>
                  <a:pt x="6919" y="1436"/>
                  <a:pt x="6919" y="1421"/>
                  <a:pt x="6919" y="1421"/>
                </a:cubicBezTo>
                <a:cubicBezTo>
                  <a:pt x="6928" y="1405"/>
                  <a:pt x="6938" y="1405"/>
                  <a:pt x="6947" y="1405"/>
                </a:cubicBezTo>
                <a:cubicBezTo>
                  <a:pt x="6965" y="1421"/>
                  <a:pt x="6993" y="1421"/>
                  <a:pt x="7020" y="1405"/>
                </a:cubicBezTo>
                <a:cubicBezTo>
                  <a:pt x="7029" y="1405"/>
                  <a:pt x="7038" y="1405"/>
                  <a:pt x="7047" y="1374"/>
                </a:cubicBezTo>
                <a:cubicBezTo>
                  <a:pt x="7047" y="1358"/>
                  <a:pt x="7047" y="1358"/>
                  <a:pt x="7047" y="1343"/>
                </a:cubicBezTo>
                <a:cubicBezTo>
                  <a:pt x="7057" y="1358"/>
                  <a:pt x="7057" y="1358"/>
                  <a:pt x="7057" y="1358"/>
                </a:cubicBezTo>
                <a:cubicBezTo>
                  <a:pt x="7066" y="1358"/>
                  <a:pt x="7066" y="1374"/>
                  <a:pt x="7075" y="1374"/>
                </a:cubicBezTo>
                <a:cubicBezTo>
                  <a:pt x="7112" y="1405"/>
                  <a:pt x="7130" y="1390"/>
                  <a:pt x="7157" y="1343"/>
                </a:cubicBezTo>
                <a:cubicBezTo>
                  <a:pt x="7185" y="1296"/>
                  <a:pt x="7212" y="1234"/>
                  <a:pt x="7249" y="1203"/>
                </a:cubicBezTo>
                <a:cubicBezTo>
                  <a:pt x="7267" y="1188"/>
                  <a:pt x="7285" y="1172"/>
                  <a:pt x="7304" y="1141"/>
                </a:cubicBezTo>
                <a:cubicBezTo>
                  <a:pt x="7313" y="1125"/>
                  <a:pt x="7322" y="1125"/>
                  <a:pt x="7331" y="1110"/>
                </a:cubicBezTo>
                <a:cubicBezTo>
                  <a:pt x="7377" y="1094"/>
                  <a:pt x="7414" y="1048"/>
                  <a:pt x="7450" y="1032"/>
                </a:cubicBezTo>
                <a:cubicBezTo>
                  <a:pt x="7487" y="1001"/>
                  <a:pt x="7523" y="970"/>
                  <a:pt x="7560" y="923"/>
                </a:cubicBezTo>
                <a:cubicBezTo>
                  <a:pt x="7569" y="923"/>
                  <a:pt x="7569" y="908"/>
                  <a:pt x="7569" y="892"/>
                </a:cubicBezTo>
                <a:cubicBezTo>
                  <a:pt x="7578" y="877"/>
                  <a:pt x="7569" y="861"/>
                  <a:pt x="7551" y="861"/>
                </a:cubicBezTo>
                <a:cubicBezTo>
                  <a:pt x="7542" y="861"/>
                  <a:pt x="7533" y="846"/>
                  <a:pt x="7523" y="846"/>
                </a:cubicBezTo>
                <a:cubicBezTo>
                  <a:pt x="7523" y="846"/>
                  <a:pt x="7523" y="846"/>
                  <a:pt x="7523" y="846"/>
                </a:cubicBezTo>
                <a:cubicBezTo>
                  <a:pt x="7523" y="846"/>
                  <a:pt x="7523" y="846"/>
                  <a:pt x="7523" y="846"/>
                </a:cubicBezTo>
                <a:cubicBezTo>
                  <a:pt x="7523" y="846"/>
                  <a:pt x="7523" y="846"/>
                  <a:pt x="7523" y="846"/>
                </a:cubicBezTo>
                <a:cubicBezTo>
                  <a:pt x="7523" y="846"/>
                  <a:pt x="7523" y="846"/>
                  <a:pt x="7523" y="846"/>
                </a:cubicBezTo>
                <a:cubicBezTo>
                  <a:pt x="7523" y="830"/>
                  <a:pt x="7533" y="815"/>
                  <a:pt x="7542" y="815"/>
                </a:cubicBezTo>
                <a:cubicBezTo>
                  <a:pt x="7578" y="815"/>
                  <a:pt x="7624" y="799"/>
                  <a:pt x="7661" y="799"/>
                </a:cubicBezTo>
                <a:cubicBezTo>
                  <a:pt x="7697" y="768"/>
                  <a:pt x="7734" y="721"/>
                  <a:pt x="7771" y="690"/>
                </a:cubicBezTo>
                <a:cubicBezTo>
                  <a:pt x="7780" y="690"/>
                  <a:pt x="7789" y="690"/>
                  <a:pt x="7789" y="690"/>
                </a:cubicBezTo>
                <a:cubicBezTo>
                  <a:pt x="7798" y="659"/>
                  <a:pt x="7807" y="644"/>
                  <a:pt x="7807" y="628"/>
                </a:cubicBezTo>
                <a:cubicBezTo>
                  <a:pt x="7816" y="613"/>
                  <a:pt x="7816" y="582"/>
                  <a:pt x="7816" y="550"/>
                </a:cubicBezTo>
                <a:cubicBezTo>
                  <a:pt x="7816" y="519"/>
                  <a:pt x="7807" y="504"/>
                  <a:pt x="7798" y="488"/>
                </a:cubicBezTo>
                <a:cubicBezTo>
                  <a:pt x="7780" y="488"/>
                  <a:pt x="7780" y="473"/>
                  <a:pt x="7780" y="457"/>
                </a:cubicBezTo>
                <a:cubicBezTo>
                  <a:pt x="7780" y="426"/>
                  <a:pt x="7780" y="379"/>
                  <a:pt x="7780" y="348"/>
                </a:cubicBezTo>
                <a:cubicBezTo>
                  <a:pt x="7780" y="348"/>
                  <a:pt x="7780" y="333"/>
                  <a:pt x="7771" y="333"/>
                </a:cubicBezTo>
                <a:cubicBezTo>
                  <a:pt x="7752" y="317"/>
                  <a:pt x="7734" y="317"/>
                  <a:pt x="7716" y="302"/>
                </a:cubicBezTo>
                <a:cubicBezTo>
                  <a:pt x="7706" y="302"/>
                  <a:pt x="7688" y="302"/>
                  <a:pt x="7679" y="317"/>
                </a:cubicBezTo>
                <a:cubicBezTo>
                  <a:pt x="7670" y="317"/>
                  <a:pt x="7661" y="317"/>
                  <a:pt x="7661" y="333"/>
                </a:cubicBezTo>
                <a:cubicBezTo>
                  <a:pt x="7661" y="333"/>
                  <a:pt x="7652" y="333"/>
                  <a:pt x="7652" y="333"/>
                </a:cubicBezTo>
                <a:cubicBezTo>
                  <a:pt x="7652" y="333"/>
                  <a:pt x="7652" y="333"/>
                  <a:pt x="7652" y="333"/>
                </a:cubicBezTo>
                <a:cubicBezTo>
                  <a:pt x="7652" y="333"/>
                  <a:pt x="7642" y="348"/>
                  <a:pt x="7642" y="348"/>
                </a:cubicBezTo>
                <a:cubicBezTo>
                  <a:pt x="7642" y="348"/>
                  <a:pt x="7642" y="348"/>
                  <a:pt x="7633" y="348"/>
                </a:cubicBezTo>
                <a:cubicBezTo>
                  <a:pt x="7642" y="333"/>
                  <a:pt x="7642" y="333"/>
                  <a:pt x="7652" y="333"/>
                </a:cubicBezTo>
                <a:cubicBezTo>
                  <a:pt x="7652" y="333"/>
                  <a:pt x="7652" y="333"/>
                  <a:pt x="7652" y="333"/>
                </a:cubicBezTo>
                <a:cubicBezTo>
                  <a:pt x="7652" y="333"/>
                  <a:pt x="7652" y="333"/>
                  <a:pt x="7661" y="333"/>
                </a:cubicBezTo>
                <a:cubicBezTo>
                  <a:pt x="7670" y="317"/>
                  <a:pt x="7670" y="302"/>
                  <a:pt x="7679" y="286"/>
                </a:cubicBezTo>
                <a:cubicBezTo>
                  <a:pt x="7688" y="271"/>
                  <a:pt x="7697" y="255"/>
                  <a:pt x="7679" y="240"/>
                </a:cubicBezTo>
                <a:cubicBezTo>
                  <a:pt x="7679" y="240"/>
                  <a:pt x="7670" y="224"/>
                  <a:pt x="7670" y="224"/>
                </a:cubicBezTo>
                <a:cubicBezTo>
                  <a:pt x="7670" y="224"/>
                  <a:pt x="7661" y="224"/>
                  <a:pt x="7661" y="224"/>
                </a:cubicBezTo>
                <a:cubicBezTo>
                  <a:pt x="7642" y="209"/>
                  <a:pt x="7624" y="193"/>
                  <a:pt x="7606" y="177"/>
                </a:cubicBezTo>
                <a:cubicBezTo>
                  <a:pt x="7587" y="177"/>
                  <a:pt x="7578" y="162"/>
                  <a:pt x="7578" y="146"/>
                </a:cubicBezTo>
                <a:cubicBezTo>
                  <a:pt x="7569" y="115"/>
                  <a:pt x="7560" y="115"/>
                  <a:pt x="7551" y="100"/>
                </a:cubicBezTo>
                <a:cubicBezTo>
                  <a:pt x="7533" y="100"/>
                  <a:pt x="7505" y="100"/>
                  <a:pt x="7487" y="84"/>
                </a:cubicBezTo>
                <a:cubicBezTo>
                  <a:pt x="7468" y="69"/>
                  <a:pt x="7450" y="69"/>
                  <a:pt x="7432" y="100"/>
                </a:cubicBezTo>
                <a:cubicBezTo>
                  <a:pt x="7414" y="115"/>
                  <a:pt x="7404" y="100"/>
                  <a:pt x="7404" y="69"/>
                </a:cubicBezTo>
                <a:cubicBezTo>
                  <a:pt x="7404" y="53"/>
                  <a:pt x="7404" y="38"/>
                  <a:pt x="7404" y="38"/>
                </a:cubicBezTo>
                <a:cubicBezTo>
                  <a:pt x="7377" y="22"/>
                  <a:pt x="7349" y="22"/>
                  <a:pt x="7322" y="7"/>
                </a:cubicBezTo>
                <a:cubicBezTo>
                  <a:pt x="7313" y="7"/>
                  <a:pt x="7295" y="7"/>
                  <a:pt x="7285" y="7"/>
                </a:cubicBezTo>
                <a:cubicBezTo>
                  <a:pt x="7276" y="7"/>
                  <a:pt x="7267" y="22"/>
                  <a:pt x="7267" y="38"/>
                </a:cubicBezTo>
                <a:cubicBezTo>
                  <a:pt x="7267" y="69"/>
                  <a:pt x="7258" y="100"/>
                  <a:pt x="7258" y="131"/>
                </a:cubicBezTo>
                <a:cubicBezTo>
                  <a:pt x="7258" y="131"/>
                  <a:pt x="7258" y="146"/>
                  <a:pt x="7258" y="146"/>
                </a:cubicBezTo>
                <a:cubicBezTo>
                  <a:pt x="7249" y="146"/>
                  <a:pt x="7240" y="146"/>
                  <a:pt x="7240" y="131"/>
                </a:cubicBezTo>
                <a:cubicBezTo>
                  <a:pt x="7240" y="115"/>
                  <a:pt x="7240" y="100"/>
                  <a:pt x="7240" y="84"/>
                </a:cubicBezTo>
                <a:cubicBezTo>
                  <a:pt x="7240" y="84"/>
                  <a:pt x="7240" y="84"/>
                  <a:pt x="7240" y="84"/>
                </a:cubicBezTo>
                <a:cubicBezTo>
                  <a:pt x="7240" y="69"/>
                  <a:pt x="7231" y="69"/>
                  <a:pt x="7231" y="69"/>
                </a:cubicBezTo>
                <a:cubicBezTo>
                  <a:pt x="7203" y="69"/>
                  <a:pt x="7194" y="38"/>
                  <a:pt x="7185" y="22"/>
                </a:cubicBezTo>
                <a:cubicBezTo>
                  <a:pt x="7176" y="7"/>
                  <a:pt x="7157" y="-9"/>
                  <a:pt x="7148" y="7"/>
                </a:cubicBezTo>
                <a:cubicBezTo>
                  <a:pt x="7130" y="22"/>
                  <a:pt x="7130" y="38"/>
                  <a:pt x="7130" y="53"/>
                </a:cubicBezTo>
                <a:cubicBezTo>
                  <a:pt x="7130" y="84"/>
                  <a:pt x="7130" y="100"/>
                  <a:pt x="7130" y="115"/>
                </a:cubicBezTo>
                <a:cubicBezTo>
                  <a:pt x="7130" y="115"/>
                  <a:pt x="7130" y="115"/>
                  <a:pt x="7121" y="131"/>
                </a:cubicBezTo>
                <a:cubicBezTo>
                  <a:pt x="7121" y="131"/>
                  <a:pt x="7121" y="131"/>
                  <a:pt x="7121" y="115"/>
                </a:cubicBezTo>
                <a:cubicBezTo>
                  <a:pt x="7112" y="100"/>
                  <a:pt x="7102" y="69"/>
                  <a:pt x="7093" y="53"/>
                </a:cubicBezTo>
                <a:cubicBezTo>
                  <a:pt x="7084" y="22"/>
                  <a:pt x="7066" y="22"/>
                  <a:pt x="7057" y="53"/>
                </a:cubicBezTo>
                <a:cubicBezTo>
                  <a:pt x="7047" y="84"/>
                  <a:pt x="7047" y="84"/>
                  <a:pt x="7038" y="84"/>
                </a:cubicBezTo>
                <a:cubicBezTo>
                  <a:pt x="7038" y="84"/>
                  <a:pt x="7029" y="69"/>
                  <a:pt x="7029" y="69"/>
                </a:cubicBezTo>
                <a:cubicBezTo>
                  <a:pt x="7011" y="69"/>
                  <a:pt x="7002" y="84"/>
                  <a:pt x="7002" y="100"/>
                </a:cubicBezTo>
                <a:cubicBezTo>
                  <a:pt x="7011" y="146"/>
                  <a:pt x="7002" y="162"/>
                  <a:pt x="6983" y="177"/>
                </a:cubicBezTo>
                <a:cubicBezTo>
                  <a:pt x="6974" y="193"/>
                  <a:pt x="6974" y="209"/>
                  <a:pt x="6974" y="224"/>
                </a:cubicBezTo>
                <a:cubicBezTo>
                  <a:pt x="6965" y="240"/>
                  <a:pt x="6947" y="240"/>
                  <a:pt x="6938" y="224"/>
                </a:cubicBezTo>
                <a:cubicBezTo>
                  <a:pt x="6928" y="193"/>
                  <a:pt x="6919" y="146"/>
                  <a:pt x="6910" y="115"/>
                </a:cubicBezTo>
                <a:cubicBezTo>
                  <a:pt x="6901" y="100"/>
                  <a:pt x="6892" y="100"/>
                  <a:pt x="6874" y="100"/>
                </a:cubicBezTo>
                <a:cubicBezTo>
                  <a:pt x="6874" y="84"/>
                  <a:pt x="6855" y="100"/>
                  <a:pt x="6855" y="131"/>
                </a:cubicBezTo>
                <a:cubicBezTo>
                  <a:pt x="6855" y="146"/>
                  <a:pt x="6846" y="162"/>
                  <a:pt x="6828" y="177"/>
                </a:cubicBezTo>
                <a:cubicBezTo>
                  <a:pt x="6828" y="177"/>
                  <a:pt x="6819" y="177"/>
                  <a:pt x="6819" y="177"/>
                </a:cubicBezTo>
                <a:cubicBezTo>
                  <a:pt x="6809" y="177"/>
                  <a:pt x="6809" y="193"/>
                  <a:pt x="6809" y="193"/>
                </a:cubicBezTo>
                <a:cubicBezTo>
                  <a:pt x="6819" y="240"/>
                  <a:pt x="6828" y="271"/>
                  <a:pt x="6828" y="302"/>
                </a:cubicBezTo>
                <a:cubicBezTo>
                  <a:pt x="6837" y="302"/>
                  <a:pt x="6837" y="302"/>
                  <a:pt x="6837" y="302"/>
                </a:cubicBezTo>
                <a:cubicBezTo>
                  <a:pt x="6837" y="302"/>
                  <a:pt x="6837" y="302"/>
                  <a:pt x="6837" y="302"/>
                </a:cubicBezTo>
                <a:cubicBezTo>
                  <a:pt x="6837" y="302"/>
                  <a:pt x="6837" y="302"/>
                  <a:pt x="6837" y="302"/>
                </a:cubicBezTo>
                <a:cubicBezTo>
                  <a:pt x="6837" y="302"/>
                  <a:pt x="6828" y="302"/>
                  <a:pt x="6828" y="302"/>
                </a:cubicBezTo>
                <a:cubicBezTo>
                  <a:pt x="6819" y="302"/>
                  <a:pt x="6809" y="302"/>
                  <a:pt x="6800" y="271"/>
                </a:cubicBezTo>
                <a:cubicBezTo>
                  <a:pt x="6791" y="255"/>
                  <a:pt x="6782" y="255"/>
                  <a:pt x="6773" y="255"/>
                </a:cubicBezTo>
                <a:cubicBezTo>
                  <a:pt x="6764" y="255"/>
                  <a:pt x="6755" y="255"/>
                  <a:pt x="6755" y="240"/>
                </a:cubicBezTo>
                <a:cubicBezTo>
                  <a:pt x="6745" y="240"/>
                  <a:pt x="6745" y="224"/>
                  <a:pt x="6736" y="209"/>
                </a:cubicBezTo>
                <a:cubicBezTo>
                  <a:pt x="6727" y="193"/>
                  <a:pt x="6718" y="193"/>
                  <a:pt x="6709" y="209"/>
                </a:cubicBezTo>
                <a:cubicBezTo>
                  <a:pt x="6700" y="224"/>
                  <a:pt x="6700" y="240"/>
                  <a:pt x="6691" y="240"/>
                </a:cubicBezTo>
                <a:cubicBezTo>
                  <a:pt x="6681" y="255"/>
                  <a:pt x="6681" y="255"/>
                  <a:pt x="6672" y="240"/>
                </a:cubicBezTo>
                <a:cubicBezTo>
                  <a:pt x="6663" y="224"/>
                  <a:pt x="6654" y="224"/>
                  <a:pt x="6636" y="224"/>
                </a:cubicBezTo>
                <a:cubicBezTo>
                  <a:pt x="6608" y="240"/>
                  <a:pt x="6581" y="255"/>
                  <a:pt x="6553" y="286"/>
                </a:cubicBezTo>
                <a:cubicBezTo>
                  <a:pt x="6553" y="286"/>
                  <a:pt x="6544" y="302"/>
                  <a:pt x="6535" y="302"/>
                </a:cubicBezTo>
                <a:cubicBezTo>
                  <a:pt x="6526" y="317"/>
                  <a:pt x="6535" y="364"/>
                  <a:pt x="6544" y="379"/>
                </a:cubicBezTo>
                <a:cubicBezTo>
                  <a:pt x="6553" y="379"/>
                  <a:pt x="6553" y="379"/>
                  <a:pt x="6562" y="379"/>
                </a:cubicBezTo>
                <a:cubicBezTo>
                  <a:pt x="6562" y="379"/>
                  <a:pt x="6562" y="379"/>
                  <a:pt x="6562" y="379"/>
                </a:cubicBezTo>
                <a:cubicBezTo>
                  <a:pt x="6562" y="379"/>
                  <a:pt x="6562" y="379"/>
                  <a:pt x="6562" y="379"/>
                </a:cubicBezTo>
                <a:cubicBezTo>
                  <a:pt x="6562" y="364"/>
                  <a:pt x="6572" y="364"/>
                  <a:pt x="6572" y="348"/>
                </a:cubicBezTo>
                <a:cubicBezTo>
                  <a:pt x="6572" y="348"/>
                  <a:pt x="6581" y="348"/>
                  <a:pt x="6581" y="348"/>
                </a:cubicBezTo>
                <a:cubicBezTo>
                  <a:pt x="6590" y="364"/>
                  <a:pt x="6590" y="364"/>
                  <a:pt x="6581" y="379"/>
                </a:cubicBezTo>
                <a:cubicBezTo>
                  <a:pt x="6572" y="379"/>
                  <a:pt x="6572" y="379"/>
                  <a:pt x="6562" y="379"/>
                </a:cubicBezTo>
                <a:cubicBezTo>
                  <a:pt x="6562" y="379"/>
                  <a:pt x="6562" y="379"/>
                  <a:pt x="6562" y="379"/>
                </a:cubicBezTo>
                <a:cubicBezTo>
                  <a:pt x="6562" y="379"/>
                  <a:pt x="6562" y="379"/>
                  <a:pt x="6562" y="379"/>
                </a:cubicBezTo>
                <a:cubicBezTo>
                  <a:pt x="6562" y="395"/>
                  <a:pt x="6562" y="411"/>
                  <a:pt x="6562" y="426"/>
                </a:cubicBezTo>
                <a:cubicBezTo>
                  <a:pt x="6572" y="457"/>
                  <a:pt x="6572" y="457"/>
                  <a:pt x="6562" y="473"/>
                </a:cubicBezTo>
                <a:cubicBezTo>
                  <a:pt x="6562" y="488"/>
                  <a:pt x="6553" y="488"/>
                  <a:pt x="6553" y="504"/>
                </a:cubicBezTo>
                <a:cubicBezTo>
                  <a:pt x="6535" y="535"/>
                  <a:pt x="6544" y="566"/>
                  <a:pt x="6562" y="582"/>
                </a:cubicBezTo>
                <a:cubicBezTo>
                  <a:pt x="6562" y="582"/>
                  <a:pt x="6572" y="582"/>
                  <a:pt x="6572" y="582"/>
                </a:cubicBezTo>
                <a:cubicBezTo>
                  <a:pt x="6572" y="597"/>
                  <a:pt x="6572" y="597"/>
                  <a:pt x="6562" y="597"/>
                </a:cubicBezTo>
                <a:cubicBezTo>
                  <a:pt x="6562" y="597"/>
                  <a:pt x="6553" y="597"/>
                  <a:pt x="6553" y="597"/>
                </a:cubicBezTo>
                <a:cubicBezTo>
                  <a:pt x="6535" y="597"/>
                  <a:pt x="6526" y="628"/>
                  <a:pt x="6535" y="644"/>
                </a:cubicBezTo>
                <a:cubicBezTo>
                  <a:pt x="6535" y="690"/>
                  <a:pt x="6544" y="706"/>
                  <a:pt x="6562" y="737"/>
                </a:cubicBezTo>
                <a:cubicBezTo>
                  <a:pt x="6572" y="768"/>
                  <a:pt x="6590" y="768"/>
                  <a:pt x="6608" y="768"/>
                </a:cubicBezTo>
                <a:cubicBezTo>
                  <a:pt x="6608" y="768"/>
                  <a:pt x="6608" y="768"/>
                  <a:pt x="6608" y="768"/>
                </a:cubicBezTo>
                <a:cubicBezTo>
                  <a:pt x="6608" y="768"/>
                  <a:pt x="6608" y="752"/>
                  <a:pt x="6608" y="752"/>
                </a:cubicBezTo>
                <a:cubicBezTo>
                  <a:pt x="6608" y="768"/>
                  <a:pt x="6608" y="768"/>
                  <a:pt x="6608" y="768"/>
                </a:cubicBezTo>
                <a:cubicBezTo>
                  <a:pt x="6608" y="768"/>
                  <a:pt x="6608" y="768"/>
                  <a:pt x="6608" y="768"/>
                </a:cubicBezTo>
                <a:cubicBezTo>
                  <a:pt x="6608" y="784"/>
                  <a:pt x="6617" y="799"/>
                  <a:pt x="6617" y="815"/>
                </a:cubicBezTo>
                <a:cubicBezTo>
                  <a:pt x="6636" y="846"/>
                  <a:pt x="6663" y="861"/>
                  <a:pt x="6691" y="877"/>
                </a:cubicBezTo>
                <a:cubicBezTo>
                  <a:pt x="6718" y="877"/>
                  <a:pt x="6736" y="861"/>
                  <a:pt x="6755" y="846"/>
                </a:cubicBezTo>
                <a:cubicBezTo>
                  <a:pt x="6755" y="846"/>
                  <a:pt x="6755" y="846"/>
                  <a:pt x="6755" y="846"/>
                </a:cubicBezTo>
                <a:cubicBezTo>
                  <a:pt x="6755" y="846"/>
                  <a:pt x="6755" y="846"/>
                  <a:pt x="6755" y="846"/>
                </a:cubicBezTo>
                <a:cubicBezTo>
                  <a:pt x="6755" y="846"/>
                  <a:pt x="6755" y="846"/>
                  <a:pt x="6755" y="846"/>
                </a:cubicBezTo>
                <a:cubicBezTo>
                  <a:pt x="6755" y="861"/>
                  <a:pt x="6755" y="877"/>
                  <a:pt x="6764" y="892"/>
                </a:cubicBezTo>
                <a:cubicBezTo>
                  <a:pt x="6791" y="923"/>
                  <a:pt x="6828" y="939"/>
                  <a:pt x="6855" y="923"/>
                </a:cubicBezTo>
                <a:cubicBezTo>
                  <a:pt x="6892" y="923"/>
                  <a:pt x="6928" y="908"/>
                  <a:pt x="6956" y="846"/>
                </a:cubicBezTo>
                <a:cubicBezTo>
                  <a:pt x="6956" y="830"/>
                  <a:pt x="6965" y="830"/>
                  <a:pt x="6974" y="830"/>
                </a:cubicBezTo>
                <a:cubicBezTo>
                  <a:pt x="6974" y="815"/>
                  <a:pt x="6974" y="815"/>
                  <a:pt x="6974" y="815"/>
                </a:cubicBezTo>
                <a:cubicBezTo>
                  <a:pt x="6974" y="815"/>
                  <a:pt x="6974" y="815"/>
                  <a:pt x="6974" y="815"/>
                </a:cubicBezTo>
                <a:cubicBezTo>
                  <a:pt x="6974" y="830"/>
                  <a:pt x="6974" y="830"/>
                  <a:pt x="6974" y="830"/>
                </a:cubicBezTo>
                <a:cubicBezTo>
                  <a:pt x="6974" y="830"/>
                  <a:pt x="6974" y="830"/>
                  <a:pt x="6974" y="846"/>
                </a:cubicBezTo>
                <a:cubicBezTo>
                  <a:pt x="6965" y="846"/>
                  <a:pt x="6965" y="846"/>
                  <a:pt x="6965" y="861"/>
                </a:cubicBezTo>
                <a:cubicBezTo>
                  <a:pt x="6965" y="877"/>
                  <a:pt x="6965" y="892"/>
                  <a:pt x="6974" y="892"/>
                </a:cubicBezTo>
                <a:cubicBezTo>
                  <a:pt x="6993" y="908"/>
                  <a:pt x="7011" y="908"/>
                  <a:pt x="7020" y="923"/>
                </a:cubicBezTo>
                <a:cubicBezTo>
                  <a:pt x="7020" y="923"/>
                  <a:pt x="7029" y="923"/>
                  <a:pt x="7029" y="923"/>
                </a:cubicBezTo>
                <a:cubicBezTo>
                  <a:pt x="7029" y="923"/>
                  <a:pt x="7029" y="923"/>
                  <a:pt x="7029" y="923"/>
                </a:cubicBezTo>
                <a:cubicBezTo>
                  <a:pt x="7029" y="923"/>
                  <a:pt x="7029" y="923"/>
                  <a:pt x="7029" y="923"/>
                </a:cubicBezTo>
                <a:cubicBezTo>
                  <a:pt x="7020" y="923"/>
                  <a:pt x="7020" y="923"/>
                  <a:pt x="7020" y="923"/>
                </a:cubicBezTo>
                <a:cubicBezTo>
                  <a:pt x="6965" y="923"/>
                  <a:pt x="6910" y="923"/>
                  <a:pt x="6864" y="954"/>
                </a:cubicBezTo>
                <a:cubicBezTo>
                  <a:pt x="6837" y="986"/>
                  <a:pt x="6819" y="986"/>
                  <a:pt x="6791" y="970"/>
                </a:cubicBezTo>
                <a:cubicBezTo>
                  <a:pt x="6782" y="954"/>
                  <a:pt x="6764" y="954"/>
                  <a:pt x="6745" y="954"/>
                </a:cubicBezTo>
                <a:cubicBezTo>
                  <a:pt x="6736" y="954"/>
                  <a:pt x="6727" y="970"/>
                  <a:pt x="6718" y="986"/>
                </a:cubicBezTo>
                <a:cubicBezTo>
                  <a:pt x="6718" y="1017"/>
                  <a:pt x="6718" y="1048"/>
                  <a:pt x="6718" y="1094"/>
                </a:cubicBezTo>
                <a:cubicBezTo>
                  <a:pt x="6718" y="1110"/>
                  <a:pt x="6718" y="1110"/>
                  <a:pt x="6709" y="1110"/>
                </a:cubicBezTo>
                <a:cubicBezTo>
                  <a:pt x="6709" y="1110"/>
                  <a:pt x="6709" y="1094"/>
                  <a:pt x="6709" y="1094"/>
                </a:cubicBezTo>
                <a:cubicBezTo>
                  <a:pt x="6700" y="1001"/>
                  <a:pt x="6672" y="939"/>
                  <a:pt x="6617" y="892"/>
                </a:cubicBezTo>
                <a:cubicBezTo>
                  <a:pt x="6617" y="892"/>
                  <a:pt x="6617" y="892"/>
                  <a:pt x="6617" y="892"/>
                </a:cubicBezTo>
                <a:cubicBezTo>
                  <a:pt x="6599" y="877"/>
                  <a:pt x="6590" y="877"/>
                  <a:pt x="6581" y="892"/>
                </a:cubicBezTo>
                <a:cubicBezTo>
                  <a:pt x="6562" y="923"/>
                  <a:pt x="6544" y="954"/>
                  <a:pt x="6526" y="986"/>
                </a:cubicBezTo>
                <a:cubicBezTo>
                  <a:pt x="6535" y="1001"/>
                  <a:pt x="6544" y="1017"/>
                  <a:pt x="6535" y="1032"/>
                </a:cubicBezTo>
                <a:close/>
                <a:moveTo>
                  <a:pt x="6370" y="1887"/>
                </a:moveTo>
                <a:cubicBezTo>
                  <a:pt x="6361" y="1887"/>
                  <a:pt x="6361" y="1871"/>
                  <a:pt x="6361" y="1871"/>
                </a:cubicBezTo>
                <a:cubicBezTo>
                  <a:pt x="6361" y="1871"/>
                  <a:pt x="6370" y="1871"/>
                  <a:pt x="6370" y="1887"/>
                </a:cubicBezTo>
                <a:cubicBezTo>
                  <a:pt x="6370" y="1887"/>
                  <a:pt x="6370" y="1887"/>
                  <a:pt x="6370" y="1887"/>
                </a:cubicBezTo>
                <a:close/>
                <a:moveTo>
                  <a:pt x="6407" y="1669"/>
                </a:moveTo>
                <a:cubicBezTo>
                  <a:pt x="6398" y="1669"/>
                  <a:pt x="6398" y="1669"/>
                  <a:pt x="6398" y="1669"/>
                </a:cubicBezTo>
                <a:cubicBezTo>
                  <a:pt x="6398" y="1654"/>
                  <a:pt x="6398" y="1654"/>
                  <a:pt x="6398" y="1654"/>
                </a:cubicBezTo>
                <a:cubicBezTo>
                  <a:pt x="6407" y="1654"/>
                  <a:pt x="6407" y="1654"/>
                  <a:pt x="6407" y="1654"/>
                </a:cubicBezTo>
                <a:lnTo>
                  <a:pt x="6407" y="1669"/>
                </a:lnTo>
                <a:close/>
                <a:moveTo>
                  <a:pt x="6489" y="1980"/>
                </a:moveTo>
                <a:cubicBezTo>
                  <a:pt x="6489" y="1980"/>
                  <a:pt x="6489" y="1980"/>
                  <a:pt x="6489" y="1980"/>
                </a:cubicBezTo>
                <a:cubicBezTo>
                  <a:pt x="6489" y="1980"/>
                  <a:pt x="6480" y="1980"/>
                  <a:pt x="6480" y="1996"/>
                </a:cubicBezTo>
                <a:cubicBezTo>
                  <a:pt x="6480" y="1996"/>
                  <a:pt x="6480" y="1996"/>
                  <a:pt x="6480" y="1996"/>
                </a:cubicBezTo>
                <a:cubicBezTo>
                  <a:pt x="6480" y="1996"/>
                  <a:pt x="6471" y="1996"/>
                  <a:pt x="6471" y="1996"/>
                </a:cubicBezTo>
                <a:cubicBezTo>
                  <a:pt x="6471" y="1996"/>
                  <a:pt x="6480" y="1996"/>
                  <a:pt x="6480" y="1996"/>
                </a:cubicBezTo>
                <a:cubicBezTo>
                  <a:pt x="6480" y="1980"/>
                  <a:pt x="6480" y="1980"/>
                  <a:pt x="6489" y="1980"/>
                </a:cubicBezTo>
                <a:cubicBezTo>
                  <a:pt x="6489" y="1980"/>
                  <a:pt x="6489" y="1965"/>
                  <a:pt x="6489" y="1965"/>
                </a:cubicBezTo>
                <a:cubicBezTo>
                  <a:pt x="6489" y="1965"/>
                  <a:pt x="6489" y="1980"/>
                  <a:pt x="6489" y="1980"/>
                </a:cubicBezTo>
                <a:close/>
                <a:moveTo>
                  <a:pt x="7478" y="877"/>
                </a:moveTo>
                <a:cubicBezTo>
                  <a:pt x="7478" y="877"/>
                  <a:pt x="7478" y="877"/>
                  <a:pt x="7478" y="892"/>
                </a:cubicBezTo>
                <a:cubicBezTo>
                  <a:pt x="7478" y="892"/>
                  <a:pt x="7478" y="892"/>
                  <a:pt x="7478" y="892"/>
                </a:cubicBezTo>
                <a:cubicBezTo>
                  <a:pt x="7478" y="892"/>
                  <a:pt x="7478" y="892"/>
                  <a:pt x="7468" y="892"/>
                </a:cubicBezTo>
                <a:cubicBezTo>
                  <a:pt x="7478" y="892"/>
                  <a:pt x="7478" y="877"/>
                  <a:pt x="7478" y="877"/>
                </a:cubicBezTo>
                <a:close/>
                <a:moveTo>
                  <a:pt x="6626" y="737"/>
                </a:moveTo>
                <a:cubicBezTo>
                  <a:pt x="6626" y="737"/>
                  <a:pt x="6626" y="737"/>
                  <a:pt x="6617" y="737"/>
                </a:cubicBezTo>
                <a:cubicBezTo>
                  <a:pt x="6626" y="737"/>
                  <a:pt x="6626" y="737"/>
                  <a:pt x="6626" y="737"/>
                </a:cubicBezTo>
                <a:cubicBezTo>
                  <a:pt x="6626" y="737"/>
                  <a:pt x="6626" y="737"/>
                  <a:pt x="6626" y="737"/>
                </a:cubicBezTo>
                <a:close/>
                <a:moveTo>
                  <a:pt x="6874" y="1405"/>
                </a:moveTo>
                <a:cubicBezTo>
                  <a:pt x="6864" y="1405"/>
                  <a:pt x="6864" y="1405"/>
                  <a:pt x="6864" y="1405"/>
                </a:cubicBezTo>
                <a:cubicBezTo>
                  <a:pt x="6864" y="1405"/>
                  <a:pt x="6864" y="1405"/>
                  <a:pt x="6864" y="1405"/>
                </a:cubicBezTo>
                <a:lnTo>
                  <a:pt x="6874" y="1405"/>
                </a:lnTo>
                <a:close/>
                <a:moveTo>
                  <a:pt x="5858" y="3938"/>
                </a:moveTo>
                <a:cubicBezTo>
                  <a:pt x="5894" y="3954"/>
                  <a:pt x="5922" y="4000"/>
                  <a:pt x="5949" y="3985"/>
                </a:cubicBezTo>
                <a:cubicBezTo>
                  <a:pt x="5958" y="3985"/>
                  <a:pt x="5958" y="3985"/>
                  <a:pt x="5958" y="3985"/>
                </a:cubicBezTo>
                <a:cubicBezTo>
                  <a:pt x="5967" y="4000"/>
                  <a:pt x="5967" y="4000"/>
                  <a:pt x="5977" y="4000"/>
                </a:cubicBezTo>
                <a:cubicBezTo>
                  <a:pt x="5986" y="4016"/>
                  <a:pt x="5995" y="4047"/>
                  <a:pt x="6013" y="4062"/>
                </a:cubicBezTo>
                <a:cubicBezTo>
                  <a:pt x="6013" y="4062"/>
                  <a:pt x="6022" y="4062"/>
                  <a:pt x="6032" y="4062"/>
                </a:cubicBezTo>
                <a:cubicBezTo>
                  <a:pt x="6041" y="4062"/>
                  <a:pt x="6041" y="4047"/>
                  <a:pt x="6050" y="4031"/>
                </a:cubicBezTo>
                <a:cubicBezTo>
                  <a:pt x="6041" y="4031"/>
                  <a:pt x="6032" y="4016"/>
                  <a:pt x="6032" y="4000"/>
                </a:cubicBezTo>
                <a:cubicBezTo>
                  <a:pt x="6032" y="4000"/>
                  <a:pt x="6032" y="4000"/>
                  <a:pt x="6032" y="4000"/>
                </a:cubicBezTo>
                <a:cubicBezTo>
                  <a:pt x="6013" y="4000"/>
                  <a:pt x="6004" y="4000"/>
                  <a:pt x="6004" y="3985"/>
                </a:cubicBezTo>
                <a:cubicBezTo>
                  <a:pt x="6004" y="3985"/>
                  <a:pt x="6004" y="3985"/>
                  <a:pt x="6004" y="3985"/>
                </a:cubicBezTo>
                <a:cubicBezTo>
                  <a:pt x="5995" y="3969"/>
                  <a:pt x="5995" y="3969"/>
                  <a:pt x="5995" y="3969"/>
                </a:cubicBezTo>
                <a:cubicBezTo>
                  <a:pt x="6004" y="3969"/>
                  <a:pt x="6004" y="3969"/>
                  <a:pt x="6004" y="3969"/>
                </a:cubicBezTo>
                <a:cubicBezTo>
                  <a:pt x="6004" y="3985"/>
                  <a:pt x="6004" y="3985"/>
                  <a:pt x="6004" y="3985"/>
                </a:cubicBezTo>
                <a:cubicBezTo>
                  <a:pt x="6013" y="3985"/>
                  <a:pt x="6022" y="3985"/>
                  <a:pt x="6032" y="4000"/>
                </a:cubicBezTo>
                <a:cubicBezTo>
                  <a:pt x="6032" y="4000"/>
                  <a:pt x="6032" y="4000"/>
                  <a:pt x="6032" y="4000"/>
                </a:cubicBezTo>
                <a:cubicBezTo>
                  <a:pt x="6041" y="4016"/>
                  <a:pt x="6041" y="4031"/>
                  <a:pt x="6050" y="4031"/>
                </a:cubicBezTo>
                <a:cubicBezTo>
                  <a:pt x="6050" y="4031"/>
                  <a:pt x="6050" y="4031"/>
                  <a:pt x="6050" y="4031"/>
                </a:cubicBezTo>
                <a:cubicBezTo>
                  <a:pt x="6059" y="4031"/>
                  <a:pt x="6068" y="4031"/>
                  <a:pt x="6086" y="4031"/>
                </a:cubicBezTo>
                <a:cubicBezTo>
                  <a:pt x="6105" y="4016"/>
                  <a:pt x="6114" y="3985"/>
                  <a:pt x="6114" y="3954"/>
                </a:cubicBezTo>
                <a:cubicBezTo>
                  <a:pt x="6114" y="3938"/>
                  <a:pt x="6114" y="3923"/>
                  <a:pt x="6114" y="3907"/>
                </a:cubicBezTo>
                <a:cubicBezTo>
                  <a:pt x="6114" y="3907"/>
                  <a:pt x="6114" y="3907"/>
                  <a:pt x="6114" y="3907"/>
                </a:cubicBezTo>
                <a:cubicBezTo>
                  <a:pt x="6114" y="3891"/>
                  <a:pt x="6114" y="3891"/>
                  <a:pt x="6114" y="3891"/>
                </a:cubicBezTo>
                <a:cubicBezTo>
                  <a:pt x="6096" y="3876"/>
                  <a:pt x="6096" y="3876"/>
                  <a:pt x="6114" y="3845"/>
                </a:cubicBezTo>
                <a:cubicBezTo>
                  <a:pt x="6114" y="3845"/>
                  <a:pt x="6114" y="3845"/>
                  <a:pt x="6114" y="3845"/>
                </a:cubicBezTo>
                <a:cubicBezTo>
                  <a:pt x="6114" y="3829"/>
                  <a:pt x="6114" y="3829"/>
                  <a:pt x="6114" y="3845"/>
                </a:cubicBezTo>
                <a:cubicBezTo>
                  <a:pt x="6114" y="3845"/>
                  <a:pt x="6114" y="3845"/>
                  <a:pt x="6114" y="3845"/>
                </a:cubicBezTo>
                <a:cubicBezTo>
                  <a:pt x="6114" y="3845"/>
                  <a:pt x="6114" y="3845"/>
                  <a:pt x="6114" y="3845"/>
                </a:cubicBezTo>
                <a:cubicBezTo>
                  <a:pt x="6114" y="3860"/>
                  <a:pt x="6114" y="3876"/>
                  <a:pt x="6114" y="3891"/>
                </a:cubicBezTo>
                <a:cubicBezTo>
                  <a:pt x="6114" y="3891"/>
                  <a:pt x="6114" y="3891"/>
                  <a:pt x="6114" y="3891"/>
                </a:cubicBezTo>
                <a:cubicBezTo>
                  <a:pt x="6114" y="3907"/>
                  <a:pt x="6114" y="3907"/>
                  <a:pt x="6114" y="3907"/>
                </a:cubicBezTo>
                <a:cubicBezTo>
                  <a:pt x="6132" y="3907"/>
                  <a:pt x="6141" y="3923"/>
                  <a:pt x="6160" y="3938"/>
                </a:cubicBezTo>
                <a:cubicBezTo>
                  <a:pt x="6160" y="3938"/>
                  <a:pt x="6169" y="3954"/>
                  <a:pt x="6169" y="3954"/>
                </a:cubicBezTo>
                <a:cubicBezTo>
                  <a:pt x="6169" y="3969"/>
                  <a:pt x="6169" y="3969"/>
                  <a:pt x="6169" y="3969"/>
                </a:cubicBezTo>
                <a:cubicBezTo>
                  <a:pt x="6160" y="4000"/>
                  <a:pt x="6151" y="4016"/>
                  <a:pt x="6151" y="4031"/>
                </a:cubicBezTo>
                <a:cubicBezTo>
                  <a:pt x="6151" y="4062"/>
                  <a:pt x="6169" y="4078"/>
                  <a:pt x="6169" y="4093"/>
                </a:cubicBezTo>
                <a:cubicBezTo>
                  <a:pt x="6178" y="4140"/>
                  <a:pt x="6187" y="4187"/>
                  <a:pt x="6205" y="4218"/>
                </a:cubicBezTo>
                <a:cubicBezTo>
                  <a:pt x="6215" y="4218"/>
                  <a:pt x="6215" y="4233"/>
                  <a:pt x="6205" y="4249"/>
                </a:cubicBezTo>
                <a:cubicBezTo>
                  <a:pt x="6196" y="4249"/>
                  <a:pt x="6187" y="4249"/>
                  <a:pt x="6178" y="4264"/>
                </a:cubicBezTo>
                <a:cubicBezTo>
                  <a:pt x="6178" y="4264"/>
                  <a:pt x="6169" y="4280"/>
                  <a:pt x="6169" y="4295"/>
                </a:cubicBezTo>
                <a:cubicBezTo>
                  <a:pt x="6169" y="4295"/>
                  <a:pt x="6169" y="4311"/>
                  <a:pt x="6178" y="4311"/>
                </a:cubicBezTo>
                <a:cubicBezTo>
                  <a:pt x="6196" y="4327"/>
                  <a:pt x="6215" y="4295"/>
                  <a:pt x="6242" y="4311"/>
                </a:cubicBezTo>
                <a:cubicBezTo>
                  <a:pt x="6242" y="4311"/>
                  <a:pt x="6242" y="4327"/>
                  <a:pt x="6242" y="4327"/>
                </a:cubicBezTo>
                <a:cubicBezTo>
                  <a:pt x="6251" y="4327"/>
                  <a:pt x="6251" y="4342"/>
                  <a:pt x="6242" y="4342"/>
                </a:cubicBezTo>
                <a:cubicBezTo>
                  <a:pt x="6233" y="4358"/>
                  <a:pt x="6224" y="4358"/>
                  <a:pt x="6224" y="4358"/>
                </a:cubicBezTo>
                <a:cubicBezTo>
                  <a:pt x="6215" y="4373"/>
                  <a:pt x="6215" y="4389"/>
                  <a:pt x="6215" y="4404"/>
                </a:cubicBezTo>
                <a:cubicBezTo>
                  <a:pt x="6224" y="4404"/>
                  <a:pt x="6224" y="4404"/>
                  <a:pt x="6233" y="4404"/>
                </a:cubicBezTo>
                <a:cubicBezTo>
                  <a:pt x="6233" y="4404"/>
                  <a:pt x="6242" y="4404"/>
                  <a:pt x="6251" y="4404"/>
                </a:cubicBezTo>
                <a:cubicBezTo>
                  <a:pt x="6269" y="4389"/>
                  <a:pt x="6288" y="4404"/>
                  <a:pt x="6288" y="4435"/>
                </a:cubicBezTo>
                <a:cubicBezTo>
                  <a:pt x="6288" y="4451"/>
                  <a:pt x="6297" y="4466"/>
                  <a:pt x="6297" y="4466"/>
                </a:cubicBezTo>
                <a:cubicBezTo>
                  <a:pt x="6324" y="4482"/>
                  <a:pt x="6324" y="4513"/>
                  <a:pt x="6324" y="4560"/>
                </a:cubicBezTo>
                <a:cubicBezTo>
                  <a:pt x="6315" y="4591"/>
                  <a:pt x="6315" y="4637"/>
                  <a:pt x="6315" y="4684"/>
                </a:cubicBezTo>
                <a:cubicBezTo>
                  <a:pt x="6315" y="4699"/>
                  <a:pt x="6306" y="4731"/>
                  <a:pt x="6297" y="4731"/>
                </a:cubicBezTo>
                <a:cubicBezTo>
                  <a:pt x="6279" y="4731"/>
                  <a:pt x="6269" y="4746"/>
                  <a:pt x="6260" y="4777"/>
                </a:cubicBezTo>
                <a:cubicBezTo>
                  <a:pt x="6242" y="4808"/>
                  <a:pt x="6224" y="4839"/>
                  <a:pt x="6196" y="4855"/>
                </a:cubicBezTo>
                <a:cubicBezTo>
                  <a:pt x="6160" y="4917"/>
                  <a:pt x="6141" y="4917"/>
                  <a:pt x="6169" y="5026"/>
                </a:cubicBezTo>
                <a:cubicBezTo>
                  <a:pt x="6169" y="5026"/>
                  <a:pt x="6169" y="5041"/>
                  <a:pt x="6160" y="5041"/>
                </a:cubicBezTo>
                <a:cubicBezTo>
                  <a:pt x="6132" y="5041"/>
                  <a:pt x="6114" y="5057"/>
                  <a:pt x="6086" y="5072"/>
                </a:cubicBezTo>
                <a:cubicBezTo>
                  <a:pt x="6059" y="5088"/>
                  <a:pt x="6032" y="5088"/>
                  <a:pt x="6013" y="5057"/>
                </a:cubicBezTo>
                <a:cubicBezTo>
                  <a:pt x="5995" y="5057"/>
                  <a:pt x="5986" y="5041"/>
                  <a:pt x="5967" y="5026"/>
                </a:cubicBezTo>
                <a:cubicBezTo>
                  <a:pt x="5967" y="5026"/>
                  <a:pt x="5958" y="5026"/>
                  <a:pt x="5949" y="5026"/>
                </a:cubicBezTo>
                <a:cubicBezTo>
                  <a:pt x="5940" y="5057"/>
                  <a:pt x="5922" y="5088"/>
                  <a:pt x="5903" y="5104"/>
                </a:cubicBezTo>
                <a:cubicBezTo>
                  <a:pt x="5903" y="5119"/>
                  <a:pt x="5894" y="5135"/>
                  <a:pt x="5885" y="5150"/>
                </a:cubicBezTo>
                <a:cubicBezTo>
                  <a:pt x="5885" y="5181"/>
                  <a:pt x="5885" y="5212"/>
                  <a:pt x="5894" y="5228"/>
                </a:cubicBezTo>
                <a:cubicBezTo>
                  <a:pt x="5922" y="5274"/>
                  <a:pt x="5949" y="5306"/>
                  <a:pt x="5986" y="5274"/>
                </a:cubicBezTo>
                <a:cubicBezTo>
                  <a:pt x="5995" y="5259"/>
                  <a:pt x="6004" y="5259"/>
                  <a:pt x="6013" y="5259"/>
                </a:cubicBezTo>
                <a:cubicBezTo>
                  <a:pt x="6022" y="5259"/>
                  <a:pt x="6032" y="5259"/>
                  <a:pt x="6032" y="5259"/>
                </a:cubicBezTo>
                <a:cubicBezTo>
                  <a:pt x="6059" y="5274"/>
                  <a:pt x="6086" y="5259"/>
                  <a:pt x="6114" y="5274"/>
                </a:cubicBezTo>
                <a:cubicBezTo>
                  <a:pt x="6132" y="5274"/>
                  <a:pt x="6141" y="5290"/>
                  <a:pt x="6151" y="5306"/>
                </a:cubicBezTo>
                <a:cubicBezTo>
                  <a:pt x="6160" y="5352"/>
                  <a:pt x="6169" y="5399"/>
                  <a:pt x="6187" y="5430"/>
                </a:cubicBezTo>
                <a:cubicBezTo>
                  <a:pt x="6196" y="5461"/>
                  <a:pt x="6205" y="5476"/>
                  <a:pt x="6196" y="5508"/>
                </a:cubicBezTo>
                <a:cubicBezTo>
                  <a:pt x="6187" y="5523"/>
                  <a:pt x="6196" y="5539"/>
                  <a:pt x="6196" y="5554"/>
                </a:cubicBezTo>
                <a:cubicBezTo>
                  <a:pt x="6215" y="5585"/>
                  <a:pt x="6233" y="5616"/>
                  <a:pt x="6251" y="5632"/>
                </a:cubicBezTo>
                <a:cubicBezTo>
                  <a:pt x="6251" y="5647"/>
                  <a:pt x="6251" y="5647"/>
                  <a:pt x="6251" y="5647"/>
                </a:cubicBezTo>
                <a:cubicBezTo>
                  <a:pt x="6260" y="5647"/>
                  <a:pt x="6260" y="5647"/>
                  <a:pt x="6260" y="5647"/>
                </a:cubicBezTo>
                <a:cubicBezTo>
                  <a:pt x="6260" y="5632"/>
                  <a:pt x="6260" y="5632"/>
                  <a:pt x="6260" y="5632"/>
                </a:cubicBezTo>
                <a:cubicBezTo>
                  <a:pt x="6269" y="5647"/>
                  <a:pt x="6288" y="5678"/>
                  <a:pt x="6297" y="5694"/>
                </a:cubicBezTo>
                <a:cubicBezTo>
                  <a:pt x="6324" y="5741"/>
                  <a:pt x="6343" y="5772"/>
                  <a:pt x="6379" y="5787"/>
                </a:cubicBezTo>
                <a:cubicBezTo>
                  <a:pt x="6388" y="5787"/>
                  <a:pt x="6407" y="5818"/>
                  <a:pt x="6416" y="5818"/>
                </a:cubicBezTo>
                <a:cubicBezTo>
                  <a:pt x="6434" y="5834"/>
                  <a:pt x="6443" y="5849"/>
                  <a:pt x="6462" y="5849"/>
                </a:cubicBezTo>
                <a:cubicBezTo>
                  <a:pt x="6462" y="5849"/>
                  <a:pt x="6471" y="5849"/>
                  <a:pt x="6471" y="5834"/>
                </a:cubicBezTo>
                <a:cubicBezTo>
                  <a:pt x="6480" y="5818"/>
                  <a:pt x="6480" y="5787"/>
                  <a:pt x="6480" y="5756"/>
                </a:cubicBezTo>
                <a:cubicBezTo>
                  <a:pt x="6453" y="5694"/>
                  <a:pt x="6434" y="5632"/>
                  <a:pt x="6398" y="5570"/>
                </a:cubicBezTo>
                <a:cubicBezTo>
                  <a:pt x="6388" y="5554"/>
                  <a:pt x="6388" y="5539"/>
                  <a:pt x="6388" y="5508"/>
                </a:cubicBezTo>
                <a:cubicBezTo>
                  <a:pt x="6388" y="5508"/>
                  <a:pt x="6388" y="5508"/>
                  <a:pt x="6388" y="5508"/>
                </a:cubicBezTo>
                <a:cubicBezTo>
                  <a:pt x="6388" y="5508"/>
                  <a:pt x="6379" y="5492"/>
                  <a:pt x="6379" y="5492"/>
                </a:cubicBezTo>
                <a:cubicBezTo>
                  <a:pt x="6379" y="5492"/>
                  <a:pt x="6379" y="5492"/>
                  <a:pt x="6379" y="5492"/>
                </a:cubicBezTo>
                <a:cubicBezTo>
                  <a:pt x="6379" y="5492"/>
                  <a:pt x="6379" y="5492"/>
                  <a:pt x="6379" y="5492"/>
                </a:cubicBezTo>
                <a:cubicBezTo>
                  <a:pt x="6379" y="5492"/>
                  <a:pt x="6379" y="5492"/>
                  <a:pt x="6379" y="5492"/>
                </a:cubicBezTo>
                <a:cubicBezTo>
                  <a:pt x="6388" y="5492"/>
                  <a:pt x="6388" y="5508"/>
                  <a:pt x="6388" y="5508"/>
                </a:cubicBezTo>
                <a:cubicBezTo>
                  <a:pt x="6388" y="5508"/>
                  <a:pt x="6388" y="5508"/>
                  <a:pt x="6388" y="5508"/>
                </a:cubicBezTo>
                <a:cubicBezTo>
                  <a:pt x="6407" y="5523"/>
                  <a:pt x="6434" y="5539"/>
                  <a:pt x="6453" y="5585"/>
                </a:cubicBezTo>
                <a:cubicBezTo>
                  <a:pt x="6462" y="5601"/>
                  <a:pt x="6480" y="5632"/>
                  <a:pt x="6498" y="5647"/>
                </a:cubicBezTo>
                <a:cubicBezTo>
                  <a:pt x="6517" y="5647"/>
                  <a:pt x="6526" y="5678"/>
                  <a:pt x="6535" y="5694"/>
                </a:cubicBezTo>
                <a:cubicBezTo>
                  <a:pt x="6544" y="5725"/>
                  <a:pt x="6544" y="5741"/>
                  <a:pt x="6553" y="5772"/>
                </a:cubicBezTo>
                <a:cubicBezTo>
                  <a:pt x="6562" y="5772"/>
                  <a:pt x="6562" y="5787"/>
                  <a:pt x="6572" y="5787"/>
                </a:cubicBezTo>
                <a:cubicBezTo>
                  <a:pt x="6572" y="5772"/>
                  <a:pt x="6581" y="5772"/>
                  <a:pt x="6572" y="5756"/>
                </a:cubicBezTo>
                <a:cubicBezTo>
                  <a:pt x="6562" y="5725"/>
                  <a:pt x="6562" y="5694"/>
                  <a:pt x="6581" y="5663"/>
                </a:cubicBezTo>
                <a:cubicBezTo>
                  <a:pt x="6590" y="5632"/>
                  <a:pt x="6590" y="5616"/>
                  <a:pt x="6608" y="5601"/>
                </a:cubicBezTo>
                <a:cubicBezTo>
                  <a:pt x="6617" y="5585"/>
                  <a:pt x="6617" y="5554"/>
                  <a:pt x="6617" y="5539"/>
                </a:cubicBezTo>
                <a:cubicBezTo>
                  <a:pt x="6617" y="5523"/>
                  <a:pt x="6617" y="5508"/>
                  <a:pt x="6608" y="5492"/>
                </a:cubicBezTo>
                <a:cubicBezTo>
                  <a:pt x="6599" y="5445"/>
                  <a:pt x="6590" y="5399"/>
                  <a:pt x="6599" y="5352"/>
                </a:cubicBezTo>
                <a:cubicBezTo>
                  <a:pt x="6599" y="5321"/>
                  <a:pt x="6590" y="5306"/>
                  <a:pt x="6572" y="5290"/>
                </a:cubicBezTo>
                <a:cubicBezTo>
                  <a:pt x="6562" y="5274"/>
                  <a:pt x="6544" y="5243"/>
                  <a:pt x="6535" y="5228"/>
                </a:cubicBezTo>
                <a:cubicBezTo>
                  <a:pt x="6526" y="5212"/>
                  <a:pt x="6526" y="5197"/>
                  <a:pt x="6526" y="5181"/>
                </a:cubicBezTo>
                <a:cubicBezTo>
                  <a:pt x="6526" y="5135"/>
                  <a:pt x="6517" y="5104"/>
                  <a:pt x="6498" y="5072"/>
                </a:cubicBezTo>
                <a:cubicBezTo>
                  <a:pt x="6498" y="5057"/>
                  <a:pt x="6498" y="5057"/>
                  <a:pt x="6498" y="5041"/>
                </a:cubicBezTo>
                <a:cubicBezTo>
                  <a:pt x="6498" y="5041"/>
                  <a:pt x="6498" y="5041"/>
                  <a:pt x="6498" y="5041"/>
                </a:cubicBezTo>
                <a:cubicBezTo>
                  <a:pt x="6498" y="5041"/>
                  <a:pt x="6498" y="5041"/>
                  <a:pt x="6498" y="5041"/>
                </a:cubicBezTo>
                <a:cubicBezTo>
                  <a:pt x="6498" y="5041"/>
                  <a:pt x="6498" y="5041"/>
                  <a:pt x="6498" y="5041"/>
                </a:cubicBezTo>
                <a:cubicBezTo>
                  <a:pt x="6498" y="5041"/>
                  <a:pt x="6498" y="5041"/>
                  <a:pt x="6498" y="5041"/>
                </a:cubicBezTo>
                <a:cubicBezTo>
                  <a:pt x="6507" y="5041"/>
                  <a:pt x="6507" y="5041"/>
                  <a:pt x="6517" y="5041"/>
                </a:cubicBezTo>
                <a:cubicBezTo>
                  <a:pt x="6535" y="5041"/>
                  <a:pt x="6544" y="5041"/>
                  <a:pt x="6544" y="4995"/>
                </a:cubicBezTo>
                <a:cubicBezTo>
                  <a:pt x="6544" y="4995"/>
                  <a:pt x="6553" y="4979"/>
                  <a:pt x="6553" y="4964"/>
                </a:cubicBezTo>
                <a:cubicBezTo>
                  <a:pt x="6553" y="4948"/>
                  <a:pt x="6572" y="4948"/>
                  <a:pt x="6572" y="4964"/>
                </a:cubicBezTo>
                <a:cubicBezTo>
                  <a:pt x="6581" y="4995"/>
                  <a:pt x="6599" y="5010"/>
                  <a:pt x="6608" y="5041"/>
                </a:cubicBezTo>
                <a:cubicBezTo>
                  <a:pt x="6617" y="5072"/>
                  <a:pt x="6636" y="5104"/>
                  <a:pt x="6636" y="5150"/>
                </a:cubicBezTo>
                <a:cubicBezTo>
                  <a:pt x="6636" y="5166"/>
                  <a:pt x="6636" y="5181"/>
                  <a:pt x="6645" y="5197"/>
                </a:cubicBezTo>
                <a:cubicBezTo>
                  <a:pt x="6645" y="5212"/>
                  <a:pt x="6645" y="5212"/>
                  <a:pt x="6645" y="5228"/>
                </a:cubicBezTo>
                <a:cubicBezTo>
                  <a:pt x="6663" y="5243"/>
                  <a:pt x="6681" y="5274"/>
                  <a:pt x="6700" y="5274"/>
                </a:cubicBezTo>
                <a:cubicBezTo>
                  <a:pt x="6709" y="5290"/>
                  <a:pt x="6718" y="5274"/>
                  <a:pt x="6718" y="5274"/>
                </a:cubicBezTo>
                <a:cubicBezTo>
                  <a:pt x="6718" y="5243"/>
                  <a:pt x="6727" y="5212"/>
                  <a:pt x="6727" y="5197"/>
                </a:cubicBezTo>
                <a:cubicBezTo>
                  <a:pt x="6727" y="5181"/>
                  <a:pt x="6736" y="5166"/>
                  <a:pt x="6745" y="5150"/>
                </a:cubicBezTo>
                <a:cubicBezTo>
                  <a:pt x="6755" y="5150"/>
                  <a:pt x="6764" y="5150"/>
                  <a:pt x="6773" y="5150"/>
                </a:cubicBezTo>
                <a:cubicBezTo>
                  <a:pt x="6809" y="5119"/>
                  <a:pt x="6819" y="5057"/>
                  <a:pt x="6855" y="5026"/>
                </a:cubicBezTo>
                <a:cubicBezTo>
                  <a:pt x="6864" y="5010"/>
                  <a:pt x="6874" y="4995"/>
                  <a:pt x="6883" y="4979"/>
                </a:cubicBezTo>
                <a:cubicBezTo>
                  <a:pt x="6883" y="4964"/>
                  <a:pt x="6883" y="4948"/>
                  <a:pt x="6883" y="4933"/>
                </a:cubicBezTo>
                <a:cubicBezTo>
                  <a:pt x="6874" y="4902"/>
                  <a:pt x="6864" y="4886"/>
                  <a:pt x="6846" y="4870"/>
                </a:cubicBezTo>
                <a:cubicBezTo>
                  <a:pt x="6837" y="4870"/>
                  <a:pt x="6819" y="4870"/>
                  <a:pt x="6819" y="4855"/>
                </a:cubicBezTo>
                <a:cubicBezTo>
                  <a:pt x="6819" y="4855"/>
                  <a:pt x="6819" y="4855"/>
                  <a:pt x="6819" y="4855"/>
                </a:cubicBezTo>
                <a:cubicBezTo>
                  <a:pt x="6819" y="4855"/>
                  <a:pt x="6819" y="4855"/>
                  <a:pt x="6819" y="4839"/>
                </a:cubicBezTo>
                <a:cubicBezTo>
                  <a:pt x="6819" y="4839"/>
                  <a:pt x="6819" y="4855"/>
                  <a:pt x="6819" y="4855"/>
                </a:cubicBezTo>
                <a:cubicBezTo>
                  <a:pt x="6809" y="4839"/>
                  <a:pt x="6809" y="4824"/>
                  <a:pt x="6819" y="4824"/>
                </a:cubicBezTo>
                <a:cubicBezTo>
                  <a:pt x="6819" y="4824"/>
                  <a:pt x="6819" y="4824"/>
                  <a:pt x="6819" y="4824"/>
                </a:cubicBezTo>
                <a:cubicBezTo>
                  <a:pt x="6819" y="4824"/>
                  <a:pt x="6819" y="4824"/>
                  <a:pt x="6819" y="4824"/>
                </a:cubicBezTo>
                <a:cubicBezTo>
                  <a:pt x="6819" y="4824"/>
                  <a:pt x="6819" y="4824"/>
                  <a:pt x="6819" y="4824"/>
                </a:cubicBezTo>
                <a:cubicBezTo>
                  <a:pt x="6809" y="4808"/>
                  <a:pt x="6809" y="4808"/>
                  <a:pt x="6809" y="4808"/>
                </a:cubicBezTo>
                <a:cubicBezTo>
                  <a:pt x="6800" y="4793"/>
                  <a:pt x="6791" y="4808"/>
                  <a:pt x="6791" y="4808"/>
                </a:cubicBezTo>
                <a:cubicBezTo>
                  <a:pt x="6782" y="4793"/>
                  <a:pt x="6782" y="4808"/>
                  <a:pt x="6773" y="4793"/>
                </a:cubicBezTo>
                <a:cubicBezTo>
                  <a:pt x="6764" y="4793"/>
                  <a:pt x="6755" y="4777"/>
                  <a:pt x="6764" y="4762"/>
                </a:cubicBezTo>
                <a:cubicBezTo>
                  <a:pt x="6773" y="4715"/>
                  <a:pt x="6773" y="4715"/>
                  <a:pt x="6755" y="4699"/>
                </a:cubicBezTo>
                <a:cubicBezTo>
                  <a:pt x="6745" y="4684"/>
                  <a:pt x="6727" y="4668"/>
                  <a:pt x="6727" y="4637"/>
                </a:cubicBezTo>
                <a:cubicBezTo>
                  <a:pt x="6718" y="4637"/>
                  <a:pt x="6700" y="4622"/>
                  <a:pt x="6691" y="4606"/>
                </a:cubicBezTo>
                <a:cubicBezTo>
                  <a:pt x="6672" y="4606"/>
                  <a:pt x="6663" y="4591"/>
                  <a:pt x="6663" y="4560"/>
                </a:cubicBezTo>
                <a:cubicBezTo>
                  <a:pt x="6654" y="4513"/>
                  <a:pt x="6636" y="4497"/>
                  <a:pt x="6617" y="4482"/>
                </a:cubicBezTo>
                <a:cubicBezTo>
                  <a:pt x="6608" y="4482"/>
                  <a:pt x="6599" y="4466"/>
                  <a:pt x="6608" y="4451"/>
                </a:cubicBezTo>
                <a:cubicBezTo>
                  <a:pt x="6626" y="4420"/>
                  <a:pt x="6645" y="4389"/>
                  <a:pt x="6636" y="4342"/>
                </a:cubicBezTo>
                <a:cubicBezTo>
                  <a:pt x="6636" y="4342"/>
                  <a:pt x="6636" y="4327"/>
                  <a:pt x="6645" y="4342"/>
                </a:cubicBezTo>
                <a:cubicBezTo>
                  <a:pt x="6654" y="4342"/>
                  <a:pt x="6672" y="4358"/>
                  <a:pt x="6681" y="4358"/>
                </a:cubicBezTo>
                <a:cubicBezTo>
                  <a:pt x="6691" y="4358"/>
                  <a:pt x="6700" y="4342"/>
                  <a:pt x="6700" y="4342"/>
                </a:cubicBezTo>
                <a:cubicBezTo>
                  <a:pt x="6709" y="4327"/>
                  <a:pt x="6700" y="4311"/>
                  <a:pt x="6700" y="4295"/>
                </a:cubicBezTo>
                <a:cubicBezTo>
                  <a:pt x="6700" y="4295"/>
                  <a:pt x="6700" y="4295"/>
                  <a:pt x="6700" y="4295"/>
                </a:cubicBezTo>
                <a:cubicBezTo>
                  <a:pt x="6681" y="4264"/>
                  <a:pt x="6681" y="4249"/>
                  <a:pt x="6691" y="4218"/>
                </a:cubicBezTo>
                <a:cubicBezTo>
                  <a:pt x="6709" y="4202"/>
                  <a:pt x="6709" y="4171"/>
                  <a:pt x="6700" y="4140"/>
                </a:cubicBezTo>
                <a:cubicBezTo>
                  <a:pt x="6691" y="4109"/>
                  <a:pt x="6681" y="4078"/>
                  <a:pt x="6681" y="4031"/>
                </a:cubicBezTo>
                <a:cubicBezTo>
                  <a:pt x="6672" y="3969"/>
                  <a:pt x="6645" y="3923"/>
                  <a:pt x="6608" y="3923"/>
                </a:cubicBezTo>
                <a:cubicBezTo>
                  <a:pt x="6599" y="3907"/>
                  <a:pt x="6581" y="3891"/>
                  <a:pt x="6581" y="3860"/>
                </a:cubicBezTo>
                <a:cubicBezTo>
                  <a:pt x="6581" y="3860"/>
                  <a:pt x="6572" y="3845"/>
                  <a:pt x="6562" y="3845"/>
                </a:cubicBezTo>
                <a:cubicBezTo>
                  <a:pt x="6562" y="3845"/>
                  <a:pt x="6562" y="3845"/>
                  <a:pt x="6562" y="3845"/>
                </a:cubicBezTo>
                <a:cubicBezTo>
                  <a:pt x="6562" y="3845"/>
                  <a:pt x="6562" y="3845"/>
                  <a:pt x="6562" y="3845"/>
                </a:cubicBezTo>
                <a:cubicBezTo>
                  <a:pt x="6562" y="3845"/>
                  <a:pt x="6562" y="3845"/>
                  <a:pt x="6562" y="3845"/>
                </a:cubicBezTo>
                <a:cubicBezTo>
                  <a:pt x="6562" y="3845"/>
                  <a:pt x="6562" y="3845"/>
                  <a:pt x="6562" y="3845"/>
                </a:cubicBezTo>
                <a:cubicBezTo>
                  <a:pt x="6572" y="3814"/>
                  <a:pt x="6572" y="3783"/>
                  <a:pt x="6562" y="3752"/>
                </a:cubicBezTo>
                <a:cubicBezTo>
                  <a:pt x="6553" y="3736"/>
                  <a:pt x="6544" y="3705"/>
                  <a:pt x="6535" y="3689"/>
                </a:cubicBezTo>
                <a:cubicBezTo>
                  <a:pt x="6526" y="3674"/>
                  <a:pt x="6517" y="3658"/>
                  <a:pt x="6498" y="3674"/>
                </a:cubicBezTo>
                <a:cubicBezTo>
                  <a:pt x="6480" y="3689"/>
                  <a:pt x="6471" y="3689"/>
                  <a:pt x="6471" y="3674"/>
                </a:cubicBezTo>
                <a:cubicBezTo>
                  <a:pt x="6462" y="3643"/>
                  <a:pt x="6443" y="3643"/>
                  <a:pt x="6434" y="3643"/>
                </a:cubicBezTo>
                <a:cubicBezTo>
                  <a:pt x="6425" y="3643"/>
                  <a:pt x="6425" y="3643"/>
                  <a:pt x="6425" y="3643"/>
                </a:cubicBezTo>
                <a:cubicBezTo>
                  <a:pt x="6416" y="3643"/>
                  <a:pt x="6416" y="3627"/>
                  <a:pt x="6425" y="3627"/>
                </a:cubicBezTo>
                <a:cubicBezTo>
                  <a:pt x="6434" y="3612"/>
                  <a:pt x="6434" y="3596"/>
                  <a:pt x="6443" y="3581"/>
                </a:cubicBezTo>
                <a:cubicBezTo>
                  <a:pt x="6443" y="3581"/>
                  <a:pt x="6443" y="3565"/>
                  <a:pt x="6443" y="3550"/>
                </a:cubicBezTo>
                <a:cubicBezTo>
                  <a:pt x="6434" y="3550"/>
                  <a:pt x="6425" y="3534"/>
                  <a:pt x="6425" y="3534"/>
                </a:cubicBezTo>
                <a:cubicBezTo>
                  <a:pt x="6416" y="3518"/>
                  <a:pt x="6425" y="3503"/>
                  <a:pt x="6425" y="3472"/>
                </a:cubicBezTo>
                <a:cubicBezTo>
                  <a:pt x="6425" y="3456"/>
                  <a:pt x="6425" y="3441"/>
                  <a:pt x="6416" y="3425"/>
                </a:cubicBezTo>
                <a:cubicBezTo>
                  <a:pt x="6388" y="3379"/>
                  <a:pt x="6361" y="3363"/>
                  <a:pt x="6334" y="3316"/>
                </a:cubicBezTo>
                <a:cubicBezTo>
                  <a:pt x="6334" y="3316"/>
                  <a:pt x="6334" y="3316"/>
                  <a:pt x="6334" y="3316"/>
                </a:cubicBezTo>
                <a:cubicBezTo>
                  <a:pt x="6334" y="3316"/>
                  <a:pt x="6334" y="3316"/>
                  <a:pt x="6334" y="3316"/>
                </a:cubicBezTo>
                <a:cubicBezTo>
                  <a:pt x="6343" y="3332"/>
                  <a:pt x="6343" y="3332"/>
                  <a:pt x="6343" y="3332"/>
                </a:cubicBezTo>
                <a:cubicBezTo>
                  <a:pt x="6315" y="3316"/>
                  <a:pt x="6288" y="3332"/>
                  <a:pt x="6269" y="3363"/>
                </a:cubicBezTo>
                <a:cubicBezTo>
                  <a:pt x="6251" y="3379"/>
                  <a:pt x="6224" y="3379"/>
                  <a:pt x="6205" y="3363"/>
                </a:cubicBezTo>
                <a:cubicBezTo>
                  <a:pt x="6187" y="3348"/>
                  <a:pt x="6178" y="3363"/>
                  <a:pt x="6160" y="3379"/>
                </a:cubicBezTo>
                <a:cubicBezTo>
                  <a:pt x="6160" y="3379"/>
                  <a:pt x="6160" y="3379"/>
                  <a:pt x="6160" y="3379"/>
                </a:cubicBezTo>
                <a:cubicBezTo>
                  <a:pt x="6160" y="3379"/>
                  <a:pt x="6160" y="3379"/>
                  <a:pt x="6151" y="3394"/>
                </a:cubicBezTo>
                <a:cubicBezTo>
                  <a:pt x="6151" y="3379"/>
                  <a:pt x="6160" y="3379"/>
                  <a:pt x="6160" y="3379"/>
                </a:cubicBezTo>
                <a:cubicBezTo>
                  <a:pt x="6160" y="3379"/>
                  <a:pt x="6160" y="3379"/>
                  <a:pt x="6160" y="3379"/>
                </a:cubicBezTo>
                <a:cubicBezTo>
                  <a:pt x="6169" y="3348"/>
                  <a:pt x="6169" y="3332"/>
                  <a:pt x="6169" y="3301"/>
                </a:cubicBezTo>
                <a:cubicBezTo>
                  <a:pt x="6178" y="3239"/>
                  <a:pt x="6196" y="3192"/>
                  <a:pt x="6196" y="3130"/>
                </a:cubicBezTo>
                <a:cubicBezTo>
                  <a:pt x="6196" y="3114"/>
                  <a:pt x="6205" y="3099"/>
                  <a:pt x="6205" y="3083"/>
                </a:cubicBezTo>
                <a:cubicBezTo>
                  <a:pt x="6205" y="3068"/>
                  <a:pt x="6205" y="3068"/>
                  <a:pt x="6205" y="3052"/>
                </a:cubicBezTo>
                <a:cubicBezTo>
                  <a:pt x="6205" y="3006"/>
                  <a:pt x="6196" y="2990"/>
                  <a:pt x="6169" y="2975"/>
                </a:cubicBezTo>
                <a:cubicBezTo>
                  <a:pt x="6160" y="2975"/>
                  <a:pt x="6141" y="2975"/>
                  <a:pt x="6132" y="2975"/>
                </a:cubicBezTo>
                <a:cubicBezTo>
                  <a:pt x="6096" y="2990"/>
                  <a:pt x="6068" y="3021"/>
                  <a:pt x="6041" y="3021"/>
                </a:cubicBezTo>
                <a:cubicBezTo>
                  <a:pt x="6013" y="3021"/>
                  <a:pt x="5986" y="3037"/>
                  <a:pt x="5967" y="3083"/>
                </a:cubicBezTo>
                <a:cubicBezTo>
                  <a:pt x="5958" y="3099"/>
                  <a:pt x="5949" y="3114"/>
                  <a:pt x="5940" y="3130"/>
                </a:cubicBezTo>
                <a:cubicBezTo>
                  <a:pt x="5913" y="3177"/>
                  <a:pt x="5903" y="3223"/>
                  <a:pt x="5913" y="3285"/>
                </a:cubicBezTo>
                <a:cubicBezTo>
                  <a:pt x="5922" y="3301"/>
                  <a:pt x="5922" y="3316"/>
                  <a:pt x="5913" y="3316"/>
                </a:cubicBezTo>
                <a:cubicBezTo>
                  <a:pt x="5894" y="3316"/>
                  <a:pt x="5885" y="3332"/>
                  <a:pt x="5876" y="3348"/>
                </a:cubicBezTo>
                <a:cubicBezTo>
                  <a:pt x="5867" y="3363"/>
                  <a:pt x="5858" y="3379"/>
                  <a:pt x="5867" y="3410"/>
                </a:cubicBezTo>
                <a:cubicBezTo>
                  <a:pt x="5867" y="3425"/>
                  <a:pt x="5876" y="3456"/>
                  <a:pt x="5876" y="3487"/>
                </a:cubicBezTo>
                <a:cubicBezTo>
                  <a:pt x="5876" y="3487"/>
                  <a:pt x="5876" y="3503"/>
                  <a:pt x="5876" y="3503"/>
                </a:cubicBezTo>
                <a:cubicBezTo>
                  <a:pt x="5876" y="3518"/>
                  <a:pt x="5876" y="3518"/>
                  <a:pt x="5876" y="3518"/>
                </a:cubicBezTo>
                <a:cubicBezTo>
                  <a:pt x="5876" y="3518"/>
                  <a:pt x="5867" y="3534"/>
                  <a:pt x="5867" y="3518"/>
                </a:cubicBezTo>
                <a:cubicBezTo>
                  <a:pt x="5839" y="3487"/>
                  <a:pt x="5830" y="3410"/>
                  <a:pt x="5839" y="3363"/>
                </a:cubicBezTo>
                <a:cubicBezTo>
                  <a:pt x="5839" y="3363"/>
                  <a:pt x="5839" y="3363"/>
                  <a:pt x="5839" y="3348"/>
                </a:cubicBezTo>
                <a:cubicBezTo>
                  <a:pt x="5848" y="3332"/>
                  <a:pt x="5848" y="3316"/>
                  <a:pt x="5858" y="3301"/>
                </a:cubicBezTo>
                <a:cubicBezTo>
                  <a:pt x="5867" y="3270"/>
                  <a:pt x="5876" y="3239"/>
                  <a:pt x="5867" y="3208"/>
                </a:cubicBezTo>
                <a:cubicBezTo>
                  <a:pt x="5867" y="3177"/>
                  <a:pt x="5876" y="3161"/>
                  <a:pt x="5885" y="3146"/>
                </a:cubicBezTo>
                <a:cubicBezTo>
                  <a:pt x="5894" y="3130"/>
                  <a:pt x="5903" y="3114"/>
                  <a:pt x="5913" y="3099"/>
                </a:cubicBezTo>
                <a:cubicBezTo>
                  <a:pt x="5940" y="3037"/>
                  <a:pt x="5977" y="2990"/>
                  <a:pt x="6013" y="2959"/>
                </a:cubicBezTo>
                <a:cubicBezTo>
                  <a:pt x="6022" y="2959"/>
                  <a:pt x="6022" y="2959"/>
                  <a:pt x="6022" y="2944"/>
                </a:cubicBezTo>
                <a:cubicBezTo>
                  <a:pt x="6032" y="2944"/>
                  <a:pt x="6032" y="2928"/>
                  <a:pt x="6022" y="2928"/>
                </a:cubicBezTo>
                <a:cubicBezTo>
                  <a:pt x="6022" y="2912"/>
                  <a:pt x="6013" y="2897"/>
                  <a:pt x="6004" y="2881"/>
                </a:cubicBezTo>
                <a:cubicBezTo>
                  <a:pt x="5949" y="2850"/>
                  <a:pt x="5894" y="2866"/>
                  <a:pt x="5848" y="2912"/>
                </a:cubicBezTo>
                <a:cubicBezTo>
                  <a:pt x="5830" y="2944"/>
                  <a:pt x="5812" y="2975"/>
                  <a:pt x="5784" y="2990"/>
                </a:cubicBezTo>
                <a:cubicBezTo>
                  <a:pt x="5757" y="3037"/>
                  <a:pt x="5739" y="3114"/>
                  <a:pt x="5702" y="3146"/>
                </a:cubicBezTo>
                <a:cubicBezTo>
                  <a:pt x="5702" y="3146"/>
                  <a:pt x="5702" y="3161"/>
                  <a:pt x="5693" y="3161"/>
                </a:cubicBezTo>
                <a:cubicBezTo>
                  <a:pt x="5693" y="3177"/>
                  <a:pt x="5684" y="3192"/>
                  <a:pt x="5675" y="3208"/>
                </a:cubicBezTo>
                <a:cubicBezTo>
                  <a:pt x="5675" y="3223"/>
                  <a:pt x="5675" y="3254"/>
                  <a:pt x="5665" y="3254"/>
                </a:cubicBezTo>
                <a:cubicBezTo>
                  <a:pt x="5629" y="3301"/>
                  <a:pt x="5620" y="3379"/>
                  <a:pt x="5601" y="3441"/>
                </a:cubicBezTo>
                <a:cubicBezTo>
                  <a:pt x="5592" y="3472"/>
                  <a:pt x="5601" y="3503"/>
                  <a:pt x="5629" y="3518"/>
                </a:cubicBezTo>
                <a:cubicBezTo>
                  <a:pt x="5647" y="3518"/>
                  <a:pt x="5665" y="3534"/>
                  <a:pt x="5684" y="3550"/>
                </a:cubicBezTo>
                <a:cubicBezTo>
                  <a:pt x="5693" y="3565"/>
                  <a:pt x="5693" y="3565"/>
                  <a:pt x="5702" y="3581"/>
                </a:cubicBezTo>
                <a:cubicBezTo>
                  <a:pt x="5702" y="3581"/>
                  <a:pt x="5702" y="3596"/>
                  <a:pt x="5702" y="3612"/>
                </a:cubicBezTo>
                <a:cubicBezTo>
                  <a:pt x="5693" y="3612"/>
                  <a:pt x="5693" y="3612"/>
                  <a:pt x="5684" y="3612"/>
                </a:cubicBezTo>
                <a:cubicBezTo>
                  <a:pt x="5675" y="3596"/>
                  <a:pt x="5656" y="3581"/>
                  <a:pt x="5647" y="3565"/>
                </a:cubicBezTo>
                <a:cubicBezTo>
                  <a:pt x="5629" y="3550"/>
                  <a:pt x="5601" y="3581"/>
                  <a:pt x="5601" y="3612"/>
                </a:cubicBezTo>
                <a:cubicBezTo>
                  <a:pt x="5601" y="3643"/>
                  <a:pt x="5601" y="3658"/>
                  <a:pt x="5601" y="3689"/>
                </a:cubicBezTo>
                <a:cubicBezTo>
                  <a:pt x="5601" y="3720"/>
                  <a:pt x="5620" y="3736"/>
                  <a:pt x="5629" y="3767"/>
                </a:cubicBezTo>
                <a:cubicBezTo>
                  <a:pt x="5638" y="3783"/>
                  <a:pt x="5647" y="3783"/>
                  <a:pt x="5665" y="3798"/>
                </a:cubicBezTo>
                <a:cubicBezTo>
                  <a:pt x="5675" y="3798"/>
                  <a:pt x="5684" y="3798"/>
                  <a:pt x="5684" y="3798"/>
                </a:cubicBezTo>
                <a:cubicBezTo>
                  <a:pt x="5702" y="3798"/>
                  <a:pt x="5711" y="3814"/>
                  <a:pt x="5711" y="3845"/>
                </a:cubicBezTo>
                <a:cubicBezTo>
                  <a:pt x="5729" y="3860"/>
                  <a:pt x="5739" y="3891"/>
                  <a:pt x="5766" y="3876"/>
                </a:cubicBezTo>
                <a:cubicBezTo>
                  <a:pt x="5784" y="3876"/>
                  <a:pt x="5784" y="3891"/>
                  <a:pt x="5794" y="3923"/>
                </a:cubicBezTo>
                <a:cubicBezTo>
                  <a:pt x="5812" y="3923"/>
                  <a:pt x="5821" y="3923"/>
                  <a:pt x="5839" y="3954"/>
                </a:cubicBezTo>
                <a:cubicBezTo>
                  <a:pt x="5848" y="3954"/>
                  <a:pt x="5858" y="3938"/>
                  <a:pt x="5858" y="3938"/>
                </a:cubicBezTo>
                <a:close/>
                <a:moveTo>
                  <a:pt x="6269" y="5259"/>
                </a:moveTo>
                <a:cubicBezTo>
                  <a:pt x="6269" y="5259"/>
                  <a:pt x="6260" y="5243"/>
                  <a:pt x="6260" y="5243"/>
                </a:cubicBezTo>
                <a:cubicBezTo>
                  <a:pt x="6251" y="5243"/>
                  <a:pt x="6251" y="5243"/>
                  <a:pt x="6251" y="5228"/>
                </a:cubicBezTo>
                <a:cubicBezTo>
                  <a:pt x="6260" y="5212"/>
                  <a:pt x="6269" y="5181"/>
                  <a:pt x="6279" y="5166"/>
                </a:cubicBezTo>
                <a:cubicBezTo>
                  <a:pt x="6279" y="5150"/>
                  <a:pt x="6288" y="5150"/>
                  <a:pt x="6288" y="5150"/>
                </a:cubicBezTo>
                <a:cubicBezTo>
                  <a:pt x="6288" y="5150"/>
                  <a:pt x="6297" y="5166"/>
                  <a:pt x="6297" y="5166"/>
                </a:cubicBezTo>
                <a:cubicBezTo>
                  <a:pt x="6297" y="5181"/>
                  <a:pt x="6297" y="5181"/>
                  <a:pt x="6297" y="5197"/>
                </a:cubicBezTo>
                <a:cubicBezTo>
                  <a:pt x="6297" y="5228"/>
                  <a:pt x="6288" y="5243"/>
                  <a:pt x="6269" y="5259"/>
                </a:cubicBezTo>
                <a:close/>
                <a:moveTo>
                  <a:pt x="6645" y="4062"/>
                </a:moveTo>
                <a:cubicBezTo>
                  <a:pt x="6645" y="4062"/>
                  <a:pt x="6654" y="4078"/>
                  <a:pt x="6654" y="4078"/>
                </a:cubicBezTo>
                <a:cubicBezTo>
                  <a:pt x="6654" y="4093"/>
                  <a:pt x="6645" y="4109"/>
                  <a:pt x="6645" y="4109"/>
                </a:cubicBezTo>
                <a:cubicBezTo>
                  <a:pt x="6645" y="4109"/>
                  <a:pt x="6645" y="4109"/>
                  <a:pt x="6645" y="4109"/>
                </a:cubicBezTo>
                <a:cubicBezTo>
                  <a:pt x="6636" y="4125"/>
                  <a:pt x="6636" y="4125"/>
                  <a:pt x="6636" y="4125"/>
                </a:cubicBezTo>
                <a:cubicBezTo>
                  <a:pt x="6645" y="4109"/>
                  <a:pt x="6645" y="4109"/>
                  <a:pt x="6645" y="4109"/>
                </a:cubicBezTo>
                <a:cubicBezTo>
                  <a:pt x="6645" y="4109"/>
                  <a:pt x="6645" y="4109"/>
                  <a:pt x="6645" y="4109"/>
                </a:cubicBezTo>
                <a:cubicBezTo>
                  <a:pt x="6636" y="4093"/>
                  <a:pt x="6636" y="4093"/>
                  <a:pt x="6636" y="4078"/>
                </a:cubicBezTo>
                <a:cubicBezTo>
                  <a:pt x="6636" y="4078"/>
                  <a:pt x="6645" y="4078"/>
                  <a:pt x="6645" y="4062"/>
                </a:cubicBezTo>
                <a:close/>
                <a:moveTo>
                  <a:pt x="6141" y="3410"/>
                </a:moveTo>
                <a:cubicBezTo>
                  <a:pt x="6151" y="3394"/>
                  <a:pt x="6151" y="3394"/>
                  <a:pt x="6151" y="3394"/>
                </a:cubicBezTo>
                <a:cubicBezTo>
                  <a:pt x="6151" y="3394"/>
                  <a:pt x="6151" y="3394"/>
                  <a:pt x="6151" y="3410"/>
                </a:cubicBezTo>
                <a:cubicBezTo>
                  <a:pt x="6151" y="3410"/>
                  <a:pt x="6141" y="3410"/>
                  <a:pt x="6141" y="3410"/>
                </a:cubicBezTo>
                <a:close/>
                <a:moveTo>
                  <a:pt x="5848" y="3581"/>
                </a:moveTo>
                <a:cubicBezTo>
                  <a:pt x="5858" y="3581"/>
                  <a:pt x="5858" y="3581"/>
                  <a:pt x="5858" y="3581"/>
                </a:cubicBezTo>
                <a:cubicBezTo>
                  <a:pt x="5848" y="3596"/>
                  <a:pt x="5848" y="3596"/>
                  <a:pt x="5848" y="3596"/>
                </a:cubicBezTo>
                <a:lnTo>
                  <a:pt x="5848" y="3581"/>
                </a:lnTo>
                <a:close/>
                <a:moveTo>
                  <a:pt x="4476" y="2431"/>
                </a:moveTo>
                <a:cubicBezTo>
                  <a:pt x="4476" y="2431"/>
                  <a:pt x="4476" y="2431"/>
                  <a:pt x="4476" y="2431"/>
                </a:cubicBezTo>
                <a:cubicBezTo>
                  <a:pt x="4476" y="2431"/>
                  <a:pt x="4476" y="2431"/>
                  <a:pt x="4476" y="2431"/>
                </a:cubicBezTo>
                <a:cubicBezTo>
                  <a:pt x="4476" y="2431"/>
                  <a:pt x="4476" y="2431"/>
                  <a:pt x="4476" y="2431"/>
                </a:cubicBezTo>
                <a:cubicBezTo>
                  <a:pt x="4476" y="2431"/>
                  <a:pt x="4476" y="2431"/>
                  <a:pt x="4476" y="2431"/>
                </a:cubicBezTo>
                <a:close/>
                <a:moveTo>
                  <a:pt x="4476" y="2431"/>
                </a:moveTo>
                <a:cubicBezTo>
                  <a:pt x="4466" y="2446"/>
                  <a:pt x="4457" y="2446"/>
                  <a:pt x="4439" y="2446"/>
                </a:cubicBezTo>
                <a:cubicBezTo>
                  <a:pt x="4430" y="2446"/>
                  <a:pt x="4412" y="2446"/>
                  <a:pt x="4393" y="2462"/>
                </a:cubicBezTo>
                <a:cubicBezTo>
                  <a:pt x="4393" y="2462"/>
                  <a:pt x="4393" y="2462"/>
                  <a:pt x="4384" y="2477"/>
                </a:cubicBezTo>
                <a:cubicBezTo>
                  <a:pt x="4357" y="2508"/>
                  <a:pt x="4311" y="2524"/>
                  <a:pt x="4274" y="2555"/>
                </a:cubicBezTo>
                <a:cubicBezTo>
                  <a:pt x="4256" y="2571"/>
                  <a:pt x="4247" y="2586"/>
                  <a:pt x="4238" y="2617"/>
                </a:cubicBezTo>
                <a:cubicBezTo>
                  <a:pt x="4238" y="2633"/>
                  <a:pt x="4228" y="2648"/>
                  <a:pt x="4228" y="2648"/>
                </a:cubicBezTo>
                <a:cubicBezTo>
                  <a:pt x="4210" y="2664"/>
                  <a:pt x="4201" y="2664"/>
                  <a:pt x="4192" y="2679"/>
                </a:cubicBezTo>
                <a:cubicBezTo>
                  <a:pt x="4174" y="2695"/>
                  <a:pt x="4164" y="2726"/>
                  <a:pt x="4155" y="2757"/>
                </a:cubicBezTo>
                <a:cubicBezTo>
                  <a:pt x="4155" y="2773"/>
                  <a:pt x="4164" y="2804"/>
                  <a:pt x="4174" y="2819"/>
                </a:cubicBezTo>
                <a:cubicBezTo>
                  <a:pt x="4174" y="2819"/>
                  <a:pt x="4174" y="2819"/>
                  <a:pt x="4174" y="2835"/>
                </a:cubicBezTo>
                <a:cubicBezTo>
                  <a:pt x="4174" y="2850"/>
                  <a:pt x="4183" y="2866"/>
                  <a:pt x="4201" y="2866"/>
                </a:cubicBezTo>
                <a:cubicBezTo>
                  <a:pt x="4219" y="2866"/>
                  <a:pt x="4247" y="2866"/>
                  <a:pt x="4265" y="2881"/>
                </a:cubicBezTo>
                <a:cubicBezTo>
                  <a:pt x="4274" y="2881"/>
                  <a:pt x="4274" y="2881"/>
                  <a:pt x="4274" y="2881"/>
                </a:cubicBezTo>
                <a:cubicBezTo>
                  <a:pt x="4274" y="2897"/>
                  <a:pt x="4274" y="2897"/>
                  <a:pt x="4265" y="2897"/>
                </a:cubicBezTo>
                <a:cubicBezTo>
                  <a:pt x="4238" y="2912"/>
                  <a:pt x="4210" y="2912"/>
                  <a:pt x="4183" y="2912"/>
                </a:cubicBezTo>
                <a:cubicBezTo>
                  <a:pt x="4164" y="2912"/>
                  <a:pt x="4155" y="2928"/>
                  <a:pt x="4137" y="2944"/>
                </a:cubicBezTo>
                <a:cubicBezTo>
                  <a:pt x="4137" y="2944"/>
                  <a:pt x="4128" y="2959"/>
                  <a:pt x="4128" y="2975"/>
                </a:cubicBezTo>
                <a:cubicBezTo>
                  <a:pt x="4128" y="2990"/>
                  <a:pt x="4128" y="3006"/>
                  <a:pt x="4128" y="3037"/>
                </a:cubicBezTo>
                <a:cubicBezTo>
                  <a:pt x="4137" y="3083"/>
                  <a:pt x="4137" y="3099"/>
                  <a:pt x="4174" y="3114"/>
                </a:cubicBezTo>
                <a:cubicBezTo>
                  <a:pt x="4219" y="3130"/>
                  <a:pt x="4265" y="3146"/>
                  <a:pt x="4311" y="3146"/>
                </a:cubicBezTo>
                <a:cubicBezTo>
                  <a:pt x="4311" y="3146"/>
                  <a:pt x="4320" y="3146"/>
                  <a:pt x="4329" y="3146"/>
                </a:cubicBezTo>
                <a:cubicBezTo>
                  <a:pt x="4357" y="3192"/>
                  <a:pt x="4393" y="3223"/>
                  <a:pt x="4412" y="3285"/>
                </a:cubicBezTo>
                <a:cubicBezTo>
                  <a:pt x="4412" y="3301"/>
                  <a:pt x="4412" y="3301"/>
                  <a:pt x="4412" y="3301"/>
                </a:cubicBezTo>
                <a:cubicBezTo>
                  <a:pt x="4402" y="3301"/>
                  <a:pt x="4402" y="3301"/>
                  <a:pt x="4402" y="3301"/>
                </a:cubicBezTo>
                <a:cubicBezTo>
                  <a:pt x="4357" y="3301"/>
                  <a:pt x="4320" y="3270"/>
                  <a:pt x="4283" y="3254"/>
                </a:cubicBezTo>
                <a:cubicBezTo>
                  <a:pt x="4274" y="3239"/>
                  <a:pt x="4256" y="3223"/>
                  <a:pt x="4247" y="3223"/>
                </a:cubicBezTo>
                <a:cubicBezTo>
                  <a:pt x="4210" y="3208"/>
                  <a:pt x="4164" y="3208"/>
                  <a:pt x="4128" y="3208"/>
                </a:cubicBezTo>
                <a:cubicBezTo>
                  <a:pt x="4109" y="3223"/>
                  <a:pt x="4100" y="3239"/>
                  <a:pt x="4100" y="3270"/>
                </a:cubicBezTo>
                <a:cubicBezTo>
                  <a:pt x="4091" y="3301"/>
                  <a:pt x="4082" y="3332"/>
                  <a:pt x="4091" y="3363"/>
                </a:cubicBezTo>
                <a:cubicBezTo>
                  <a:pt x="4091" y="3441"/>
                  <a:pt x="4109" y="3487"/>
                  <a:pt x="4146" y="3503"/>
                </a:cubicBezTo>
                <a:cubicBezTo>
                  <a:pt x="4164" y="3503"/>
                  <a:pt x="4183" y="3518"/>
                  <a:pt x="4201" y="3534"/>
                </a:cubicBezTo>
                <a:cubicBezTo>
                  <a:pt x="4201" y="3534"/>
                  <a:pt x="4210" y="3550"/>
                  <a:pt x="4210" y="3565"/>
                </a:cubicBezTo>
                <a:cubicBezTo>
                  <a:pt x="4210" y="3581"/>
                  <a:pt x="4201" y="3596"/>
                  <a:pt x="4192" y="3627"/>
                </a:cubicBezTo>
                <a:cubicBezTo>
                  <a:pt x="4192" y="3643"/>
                  <a:pt x="4183" y="3643"/>
                  <a:pt x="4192" y="3658"/>
                </a:cubicBezTo>
                <a:cubicBezTo>
                  <a:pt x="4192" y="3689"/>
                  <a:pt x="4192" y="3720"/>
                  <a:pt x="4201" y="3736"/>
                </a:cubicBezTo>
                <a:cubicBezTo>
                  <a:pt x="4201" y="3752"/>
                  <a:pt x="4210" y="3752"/>
                  <a:pt x="4210" y="3752"/>
                </a:cubicBezTo>
                <a:cubicBezTo>
                  <a:pt x="4219" y="3767"/>
                  <a:pt x="4228" y="3752"/>
                  <a:pt x="4238" y="3767"/>
                </a:cubicBezTo>
                <a:cubicBezTo>
                  <a:pt x="4274" y="3767"/>
                  <a:pt x="4311" y="3752"/>
                  <a:pt x="4347" y="3783"/>
                </a:cubicBezTo>
                <a:cubicBezTo>
                  <a:pt x="4366" y="3783"/>
                  <a:pt x="4384" y="3783"/>
                  <a:pt x="4402" y="3767"/>
                </a:cubicBezTo>
                <a:cubicBezTo>
                  <a:pt x="4421" y="3752"/>
                  <a:pt x="4430" y="3752"/>
                  <a:pt x="4439" y="3736"/>
                </a:cubicBezTo>
                <a:cubicBezTo>
                  <a:pt x="4457" y="3720"/>
                  <a:pt x="4476" y="3705"/>
                  <a:pt x="4494" y="3720"/>
                </a:cubicBezTo>
                <a:cubicBezTo>
                  <a:pt x="4521" y="3720"/>
                  <a:pt x="4540" y="3705"/>
                  <a:pt x="4558" y="3689"/>
                </a:cubicBezTo>
                <a:cubicBezTo>
                  <a:pt x="4567" y="3674"/>
                  <a:pt x="4576" y="3674"/>
                  <a:pt x="4585" y="3658"/>
                </a:cubicBezTo>
                <a:cubicBezTo>
                  <a:pt x="4585" y="3658"/>
                  <a:pt x="4595" y="3658"/>
                  <a:pt x="4595" y="3674"/>
                </a:cubicBezTo>
                <a:cubicBezTo>
                  <a:pt x="4595" y="3674"/>
                  <a:pt x="4604" y="3674"/>
                  <a:pt x="4604" y="3689"/>
                </a:cubicBezTo>
                <a:cubicBezTo>
                  <a:pt x="4604" y="3705"/>
                  <a:pt x="4613" y="3720"/>
                  <a:pt x="4631" y="3736"/>
                </a:cubicBezTo>
                <a:cubicBezTo>
                  <a:pt x="4649" y="3736"/>
                  <a:pt x="4640" y="3783"/>
                  <a:pt x="4649" y="3798"/>
                </a:cubicBezTo>
                <a:cubicBezTo>
                  <a:pt x="4649" y="3798"/>
                  <a:pt x="4649" y="3798"/>
                  <a:pt x="4659" y="3814"/>
                </a:cubicBezTo>
                <a:cubicBezTo>
                  <a:pt x="4677" y="3814"/>
                  <a:pt x="4704" y="3829"/>
                  <a:pt x="4732" y="3845"/>
                </a:cubicBezTo>
                <a:cubicBezTo>
                  <a:pt x="4759" y="3860"/>
                  <a:pt x="4787" y="3860"/>
                  <a:pt x="4814" y="3845"/>
                </a:cubicBezTo>
                <a:cubicBezTo>
                  <a:pt x="4823" y="3829"/>
                  <a:pt x="4833" y="3829"/>
                  <a:pt x="4842" y="3798"/>
                </a:cubicBezTo>
                <a:cubicBezTo>
                  <a:pt x="4851" y="3752"/>
                  <a:pt x="4851" y="3720"/>
                  <a:pt x="4833" y="3674"/>
                </a:cubicBezTo>
                <a:cubicBezTo>
                  <a:pt x="4833" y="3674"/>
                  <a:pt x="4833" y="3674"/>
                  <a:pt x="4823" y="3674"/>
                </a:cubicBezTo>
                <a:cubicBezTo>
                  <a:pt x="4823" y="3689"/>
                  <a:pt x="4814" y="3705"/>
                  <a:pt x="4814" y="3705"/>
                </a:cubicBezTo>
                <a:cubicBezTo>
                  <a:pt x="4805" y="3705"/>
                  <a:pt x="4805" y="3705"/>
                  <a:pt x="4805" y="3705"/>
                </a:cubicBezTo>
                <a:cubicBezTo>
                  <a:pt x="4796" y="3689"/>
                  <a:pt x="4796" y="3689"/>
                  <a:pt x="4805" y="3689"/>
                </a:cubicBezTo>
                <a:cubicBezTo>
                  <a:pt x="4814" y="3674"/>
                  <a:pt x="4823" y="3674"/>
                  <a:pt x="4823" y="3674"/>
                </a:cubicBezTo>
                <a:cubicBezTo>
                  <a:pt x="4823" y="3674"/>
                  <a:pt x="4833" y="3674"/>
                  <a:pt x="4833" y="3674"/>
                </a:cubicBezTo>
                <a:cubicBezTo>
                  <a:pt x="4833" y="3674"/>
                  <a:pt x="4833" y="3674"/>
                  <a:pt x="4833" y="3674"/>
                </a:cubicBezTo>
                <a:cubicBezTo>
                  <a:pt x="4833" y="3674"/>
                  <a:pt x="4833" y="3674"/>
                  <a:pt x="4833" y="3674"/>
                </a:cubicBezTo>
                <a:cubicBezTo>
                  <a:pt x="4833" y="3674"/>
                  <a:pt x="4842" y="3658"/>
                  <a:pt x="4842" y="3643"/>
                </a:cubicBezTo>
                <a:cubicBezTo>
                  <a:pt x="4851" y="3643"/>
                  <a:pt x="4860" y="3627"/>
                  <a:pt x="4869" y="3643"/>
                </a:cubicBezTo>
                <a:cubicBezTo>
                  <a:pt x="4878" y="3674"/>
                  <a:pt x="4897" y="3674"/>
                  <a:pt x="4906" y="3705"/>
                </a:cubicBezTo>
                <a:cubicBezTo>
                  <a:pt x="4933" y="3689"/>
                  <a:pt x="4942" y="3674"/>
                  <a:pt x="4952" y="3627"/>
                </a:cubicBezTo>
                <a:cubicBezTo>
                  <a:pt x="4961" y="3612"/>
                  <a:pt x="4961" y="3581"/>
                  <a:pt x="4952" y="3550"/>
                </a:cubicBezTo>
                <a:cubicBezTo>
                  <a:pt x="4942" y="3534"/>
                  <a:pt x="4942" y="3534"/>
                  <a:pt x="4933" y="3518"/>
                </a:cubicBezTo>
                <a:cubicBezTo>
                  <a:pt x="4915" y="3487"/>
                  <a:pt x="4915" y="3472"/>
                  <a:pt x="4906" y="3441"/>
                </a:cubicBezTo>
                <a:cubicBezTo>
                  <a:pt x="4906" y="3410"/>
                  <a:pt x="4897" y="3394"/>
                  <a:pt x="4878" y="3363"/>
                </a:cubicBezTo>
                <a:cubicBezTo>
                  <a:pt x="4860" y="3348"/>
                  <a:pt x="4860" y="3301"/>
                  <a:pt x="4851" y="3270"/>
                </a:cubicBezTo>
                <a:cubicBezTo>
                  <a:pt x="4851" y="3239"/>
                  <a:pt x="4851" y="3223"/>
                  <a:pt x="4860" y="3208"/>
                </a:cubicBezTo>
                <a:cubicBezTo>
                  <a:pt x="4887" y="3161"/>
                  <a:pt x="4897" y="3114"/>
                  <a:pt x="4897" y="3068"/>
                </a:cubicBezTo>
                <a:cubicBezTo>
                  <a:pt x="4897" y="3037"/>
                  <a:pt x="4897" y="3021"/>
                  <a:pt x="4897" y="2990"/>
                </a:cubicBezTo>
                <a:cubicBezTo>
                  <a:pt x="4915" y="2928"/>
                  <a:pt x="4933" y="2866"/>
                  <a:pt x="4942" y="2804"/>
                </a:cubicBezTo>
                <a:cubicBezTo>
                  <a:pt x="4952" y="2788"/>
                  <a:pt x="4961" y="2773"/>
                  <a:pt x="4970" y="2757"/>
                </a:cubicBezTo>
                <a:cubicBezTo>
                  <a:pt x="5006" y="2726"/>
                  <a:pt x="5034" y="2679"/>
                  <a:pt x="5061" y="2633"/>
                </a:cubicBezTo>
                <a:cubicBezTo>
                  <a:pt x="5071" y="2633"/>
                  <a:pt x="5071" y="2602"/>
                  <a:pt x="5071" y="2586"/>
                </a:cubicBezTo>
                <a:cubicBezTo>
                  <a:pt x="5071" y="2539"/>
                  <a:pt x="5061" y="2508"/>
                  <a:pt x="5034" y="2508"/>
                </a:cubicBezTo>
                <a:cubicBezTo>
                  <a:pt x="5016" y="2493"/>
                  <a:pt x="5006" y="2477"/>
                  <a:pt x="4988" y="2477"/>
                </a:cubicBezTo>
                <a:cubicBezTo>
                  <a:pt x="4970" y="2477"/>
                  <a:pt x="4952" y="2493"/>
                  <a:pt x="4942" y="2508"/>
                </a:cubicBezTo>
                <a:cubicBezTo>
                  <a:pt x="4924" y="2539"/>
                  <a:pt x="4933" y="2555"/>
                  <a:pt x="4933" y="2571"/>
                </a:cubicBezTo>
                <a:cubicBezTo>
                  <a:pt x="4942" y="2602"/>
                  <a:pt x="4933" y="2633"/>
                  <a:pt x="4942" y="2664"/>
                </a:cubicBezTo>
                <a:cubicBezTo>
                  <a:pt x="4942" y="2664"/>
                  <a:pt x="4942" y="2664"/>
                  <a:pt x="4942" y="2664"/>
                </a:cubicBezTo>
                <a:cubicBezTo>
                  <a:pt x="4942" y="2679"/>
                  <a:pt x="4942" y="2679"/>
                  <a:pt x="4942" y="2679"/>
                </a:cubicBezTo>
                <a:cubicBezTo>
                  <a:pt x="4942" y="2664"/>
                  <a:pt x="4942" y="2664"/>
                  <a:pt x="4942" y="2664"/>
                </a:cubicBezTo>
                <a:cubicBezTo>
                  <a:pt x="4942" y="2664"/>
                  <a:pt x="4942" y="2664"/>
                  <a:pt x="4942" y="2664"/>
                </a:cubicBezTo>
                <a:cubicBezTo>
                  <a:pt x="4933" y="2664"/>
                  <a:pt x="4933" y="2648"/>
                  <a:pt x="4933" y="2648"/>
                </a:cubicBezTo>
                <a:cubicBezTo>
                  <a:pt x="4924" y="2617"/>
                  <a:pt x="4924" y="2602"/>
                  <a:pt x="4906" y="2602"/>
                </a:cubicBezTo>
                <a:cubicBezTo>
                  <a:pt x="4897" y="2602"/>
                  <a:pt x="4887" y="2586"/>
                  <a:pt x="4887" y="2586"/>
                </a:cubicBezTo>
                <a:cubicBezTo>
                  <a:pt x="4860" y="2555"/>
                  <a:pt x="4851" y="2586"/>
                  <a:pt x="4842" y="2602"/>
                </a:cubicBezTo>
                <a:cubicBezTo>
                  <a:pt x="4833" y="2633"/>
                  <a:pt x="4823" y="2648"/>
                  <a:pt x="4814" y="2664"/>
                </a:cubicBezTo>
                <a:cubicBezTo>
                  <a:pt x="4805" y="2726"/>
                  <a:pt x="4796" y="2788"/>
                  <a:pt x="4787" y="2835"/>
                </a:cubicBezTo>
                <a:cubicBezTo>
                  <a:pt x="4768" y="2881"/>
                  <a:pt x="4759" y="2944"/>
                  <a:pt x="4750" y="3006"/>
                </a:cubicBezTo>
                <a:cubicBezTo>
                  <a:pt x="4750" y="3006"/>
                  <a:pt x="4750" y="3006"/>
                  <a:pt x="4750" y="3006"/>
                </a:cubicBezTo>
                <a:cubicBezTo>
                  <a:pt x="4750" y="3021"/>
                  <a:pt x="4741" y="3021"/>
                  <a:pt x="4741" y="3021"/>
                </a:cubicBezTo>
                <a:cubicBezTo>
                  <a:pt x="4741" y="3037"/>
                  <a:pt x="4732" y="3037"/>
                  <a:pt x="4723" y="3037"/>
                </a:cubicBezTo>
                <a:cubicBezTo>
                  <a:pt x="4714" y="3037"/>
                  <a:pt x="4714" y="3021"/>
                  <a:pt x="4714" y="3006"/>
                </a:cubicBezTo>
                <a:cubicBezTo>
                  <a:pt x="4723" y="2959"/>
                  <a:pt x="4723" y="2912"/>
                  <a:pt x="4741" y="2866"/>
                </a:cubicBezTo>
                <a:cubicBezTo>
                  <a:pt x="4750" y="2804"/>
                  <a:pt x="4759" y="2742"/>
                  <a:pt x="4741" y="2664"/>
                </a:cubicBezTo>
                <a:cubicBezTo>
                  <a:pt x="4741" y="2648"/>
                  <a:pt x="4732" y="2648"/>
                  <a:pt x="4732" y="2633"/>
                </a:cubicBezTo>
                <a:cubicBezTo>
                  <a:pt x="4723" y="2617"/>
                  <a:pt x="4704" y="2633"/>
                  <a:pt x="4704" y="2648"/>
                </a:cubicBezTo>
                <a:cubicBezTo>
                  <a:pt x="4695" y="2679"/>
                  <a:pt x="4695" y="2710"/>
                  <a:pt x="4695" y="2742"/>
                </a:cubicBezTo>
                <a:cubicBezTo>
                  <a:pt x="4686" y="2757"/>
                  <a:pt x="4686" y="2757"/>
                  <a:pt x="4677" y="2757"/>
                </a:cubicBezTo>
                <a:cubicBezTo>
                  <a:pt x="4649" y="2742"/>
                  <a:pt x="4631" y="2742"/>
                  <a:pt x="4604" y="2742"/>
                </a:cubicBezTo>
                <a:cubicBezTo>
                  <a:pt x="4595" y="2742"/>
                  <a:pt x="4595" y="2742"/>
                  <a:pt x="4595" y="2742"/>
                </a:cubicBezTo>
                <a:cubicBezTo>
                  <a:pt x="4595" y="2742"/>
                  <a:pt x="4604" y="2742"/>
                  <a:pt x="4604" y="2726"/>
                </a:cubicBezTo>
                <a:cubicBezTo>
                  <a:pt x="4613" y="2726"/>
                  <a:pt x="4631" y="2710"/>
                  <a:pt x="4640" y="2695"/>
                </a:cubicBezTo>
                <a:cubicBezTo>
                  <a:pt x="4649" y="2695"/>
                  <a:pt x="4649" y="2664"/>
                  <a:pt x="4649" y="2648"/>
                </a:cubicBezTo>
                <a:cubicBezTo>
                  <a:pt x="4640" y="2617"/>
                  <a:pt x="4622" y="2586"/>
                  <a:pt x="4604" y="2571"/>
                </a:cubicBezTo>
                <a:cubicBezTo>
                  <a:pt x="4585" y="2539"/>
                  <a:pt x="4576" y="2539"/>
                  <a:pt x="4558" y="2555"/>
                </a:cubicBezTo>
                <a:cubicBezTo>
                  <a:pt x="4549" y="2571"/>
                  <a:pt x="4540" y="2586"/>
                  <a:pt x="4531" y="2602"/>
                </a:cubicBezTo>
                <a:cubicBezTo>
                  <a:pt x="4531" y="2602"/>
                  <a:pt x="4521" y="2602"/>
                  <a:pt x="4512" y="2602"/>
                </a:cubicBezTo>
                <a:cubicBezTo>
                  <a:pt x="4503" y="2602"/>
                  <a:pt x="4503" y="2602"/>
                  <a:pt x="4512" y="2571"/>
                </a:cubicBezTo>
                <a:cubicBezTo>
                  <a:pt x="4521" y="2539"/>
                  <a:pt x="4540" y="2524"/>
                  <a:pt x="4549" y="2493"/>
                </a:cubicBezTo>
                <a:cubicBezTo>
                  <a:pt x="4558" y="2462"/>
                  <a:pt x="4549" y="2431"/>
                  <a:pt x="4540" y="2415"/>
                </a:cubicBezTo>
                <a:cubicBezTo>
                  <a:pt x="4531" y="2415"/>
                  <a:pt x="4531" y="2400"/>
                  <a:pt x="4521" y="2400"/>
                </a:cubicBezTo>
                <a:cubicBezTo>
                  <a:pt x="4531" y="2400"/>
                  <a:pt x="4531" y="2400"/>
                  <a:pt x="4531" y="2400"/>
                </a:cubicBezTo>
                <a:cubicBezTo>
                  <a:pt x="4521" y="2400"/>
                  <a:pt x="4521" y="2400"/>
                  <a:pt x="4521" y="2400"/>
                </a:cubicBezTo>
                <a:cubicBezTo>
                  <a:pt x="4521" y="2400"/>
                  <a:pt x="4521" y="2400"/>
                  <a:pt x="4521" y="2400"/>
                </a:cubicBezTo>
                <a:cubicBezTo>
                  <a:pt x="4512" y="2431"/>
                  <a:pt x="4494" y="2415"/>
                  <a:pt x="4476" y="2431"/>
                </a:cubicBezTo>
                <a:close/>
                <a:moveTo>
                  <a:pt x="20081" y="15375"/>
                </a:moveTo>
                <a:cubicBezTo>
                  <a:pt x="20081" y="15375"/>
                  <a:pt x="20081" y="15375"/>
                  <a:pt x="20072" y="15375"/>
                </a:cubicBezTo>
                <a:cubicBezTo>
                  <a:pt x="20062" y="15360"/>
                  <a:pt x="20044" y="15344"/>
                  <a:pt x="20035" y="15313"/>
                </a:cubicBezTo>
                <a:cubicBezTo>
                  <a:pt x="20026" y="15297"/>
                  <a:pt x="20017" y="15266"/>
                  <a:pt x="20007" y="15251"/>
                </a:cubicBezTo>
                <a:cubicBezTo>
                  <a:pt x="19998" y="15235"/>
                  <a:pt x="19989" y="15220"/>
                  <a:pt x="19980" y="15204"/>
                </a:cubicBezTo>
                <a:cubicBezTo>
                  <a:pt x="19971" y="15189"/>
                  <a:pt x="19962" y="15158"/>
                  <a:pt x="19953" y="15142"/>
                </a:cubicBezTo>
                <a:cubicBezTo>
                  <a:pt x="19943" y="15127"/>
                  <a:pt x="19953" y="15111"/>
                  <a:pt x="19962" y="15095"/>
                </a:cubicBezTo>
                <a:cubicBezTo>
                  <a:pt x="19962" y="15095"/>
                  <a:pt x="19971" y="15080"/>
                  <a:pt x="19980" y="15080"/>
                </a:cubicBezTo>
                <a:cubicBezTo>
                  <a:pt x="19989" y="15064"/>
                  <a:pt x="19989" y="15018"/>
                  <a:pt x="19971" y="15002"/>
                </a:cubicBezTo>
                <a:cubicBezTo>
                  <a:pt x="19971" y="15002"/>
                  <a:pt x="19962" y="14987"/>
                  <a:pt x="19953" y="14987"/>
                </a:cubicBezTo>
                <a:cubicBezTo>
                  <a:pt x="19934" y="14971"/>
                  <a:pt x="19916" y="14956"/>
                  <a:pt x="19898" y="14956"/>
                </a:cubicBezTo>
                <a:cubicBezTo>
                  <a:pt x="19879" y="14940"/>
                  <a:pt x="19861" y="14909"/>
                  <a:pt x="19861" y="14862"/>
                </a:cubicBezTo>
                <a:cubicBezTo>
                  <a:pt x="19861" y="14847"/>
                  <a:pt x="19843" y="14831"/>
                  <a:pt x="19843" y="14831"/>
                </a:cubicBezTo>
                <a:cubicBezTo>
                  <a:pt x="19788" y="14754"/>
                  <a:pt x="19733" y="14707"/>
                  <a:pt x="19669" y="14676"/>
                </a:cubicBezTo>
                <a:cubicBezTo>
                  <a:pt x="19641" y="14660"/>
                  <a:pt x="19614" y="14645"/>
                  <a:pt x="19586" y="14629"/>
                </a:cubicBezTo>
                <a:cubicBezTo>
                  <a:pt x="19559" y="14614"/>
                  <a:pt x="19532" y="14583"/>
                  <a:pt x="19495" y="14567"/>
                </a:cubicBezTo>
                <a:cubicBezTo>
                  <a:pt x="19449" y="14552"/>
                  <a:pt x="19413" y="14520"/>
                  <a:pt x="19367" y="14489"/>
                </a:cubicBezTo>
                <a:cubicBezTo>
                  <a:pt x="19330" y="14474"/>
                  <a:pt x="19303" y="14458"/>
                  <a:pt x="19275" y="14520"/>
                </a:cubicBezTo>
                <a:cubicBezTo>
                  <a:pt x="19275" y="14536"/>
                  <a:pt x="19266" y="14536"/>
                  <a:pt x="19266" y="14536"/>
                </a:cubicBezTo>
                <a:cubicBezTo>
                  <a:pt x="19229" y="14567"/>
                  <a:pt x="19202" y="14614"/>
                  <a:pt x="19175" y="14660"/>
                </a:cubicBezTo>
                <a:cubicBezTo>
                  <a:pt x="19175" y="14676"/>
                  <a:pt x="19156" y="14676"/>
                  <a:pt x="19147" y="14676"/>
                </a:cubicBezTo>
                <a:cubicBezTo>
                  <a:pt x="19129" y="14645"/>
                  <a:pt x="19120" y="14614"/>
                  <a:pt x="19101" y="14598"/>
                </a:cubicBezTo>
                <a:cubicBezTo>
                  <a:pt x="19092" y="14583"/>
                  <a:pt x="19092" y="14567"/>
                  <a:pt x="19092" y="14552"/>
                </a:cubicBezTo>
                <a:cubicBezTo>
                  <a:pt x="19092" y="14520"/>
                  <a:pt x="19092" y="14505"/>
                  <a:pt x="19092" y="14489"/>
                </a:cubicBezTo>
                <a:cubicBezTo>
                  <a:pt x="19101" y="14458"/>
                  <a:pt x="19092" y="14427"/>
                  <a:pt x="19083" y="14396"/>
                </a:cubicBezTo>
                <a:cubicBezTo>
                  <a:pt x="19074" y="14381"/>
                  <a:pt x="19056" y="14381"/>
                  <a:pt x="19046" y="14381"/>
                </a:cubicBezTo>
                <a:cubicBezTo>
                  <a:pt x="19028" y="14365"/>
                  <a:pt x="19019" y="14350"/>
                  <a:pt x="19001" y="14350"/>
                </a:cubicBezTo>
                <a:cubicBezTo>
                  <a:pt x="18982" y="14334"/>
                  <a:pt x="18973" y="14334"/>
                  <a:pt x="18955" y="14350"/>
                </a:cubicBezTo>
                <a:cubicBezTo>
                  <a:pt x="18927" y="14381"/>
                  <a:pt x="18900" y="14412"/>
                  <a:pt x="18873" y="14412"/>
                </a:cubicBezTo>
                <a:cubicBezTo>
                  <a:pt x="18863" y="14412"/>
                  <a:pt x="18863" y="14427"/>
                  <a:pt x="18863" y="14443"/>
                </a:cubicBezTo>
                <a:cubicBezTo>
                  <a:pt x="18863" y="14443"/>
                  <a:pt x="18863" y="14458"/>
                  <a:pt x="18873" y="14458"/>
                </a:cubicBezTo>
                <a:cubicBezTo>
                  <a:pt x="18882" y="14474"/>
                  <a:pt x="18891" y="14474"/>
                  <a:pt x="18900" y="14489"/>
                </a:cubicBezTo>
                <a:cubicBezTo>
                  <a:pt x="18909" y="14489"/>
                  <a:pt x="18927" y="14489"/>
                  <a:pt x="18927" y="14520"/>
                </a:cubicBezTo>
                <a:cubicBezTo>
                  <a:pt x="18946" y="14567"/>
                  <a:pt x="18964" y="14583"/>
                  <a:pt x="18992" y="14567"/>
                </a:cubicBezTo>
                <a:cubicBezTo>
                  <a:pt x="19010" y="14567"/>
                  <a:pt x="19019" y="14567"/>
                  <a:pt x="19037" y="14567"/>
                </a:cubicBezTo>
                <a:cubicBezTo>
                  <a:pt x="19046" y="14567"/>
                  <a:pt x="19046" y="14583"/>
                  <a:pt x="19046" y="14583"/>
                </a:cubicBezTo>
                <a:cubicBezTo>
                  <a:pt x="19046" y="14583"/>
                  <a:pt x="19046" y="14598"/>
                  <a:pt x="19046" y="14598"/>
                </a:cubicBezTo>
                <a:cubicBezTo>
                  <a:pt x="19010" y="14583"/>
                  <a:pt x="18992" y="14629"/>
                  <a:pt x="18955" y="14629"/>
                </a:cubicBezTo>
                <a:cubicBezTo>
                  <a:pt x="18955" y="14629"/>
                  <a:pt x="18946" y="14629"/>
                  <a:pt x="18955" y="14645"/>
                </a:cubicBezTo>
                <a:cubicBezTo>
                  <a:pt x="18973" y="14676"/>
                  <a:pt x="18982" y="14723"/>
                  <a:pt x="18992" y="14754"/>
                </a:cubicBezTo>
                <a:cubicBezTo>
                  <a:pt x="18992" y="14785"/>
                  <a:pt x="19019" y="14785"/>
                  <a:pt x="19028" y="14769"/>
                </a:cubicBezTo>
                <a:cubicBezTo>
                  <a:pt x="19028" y="14769"/>
                  <a:pt x="19037" y="14754"/>
                  <a:pt x="19037" y="14738"/>
                </a:cubicBezTo>
                <a:cubicBezTo>
                  <a:pt x="19046" y="14738"/>
                  <a:pt x="19056" y="14723"/>
                  <a:pt x="19056" y="14738"/>
                </a:cubicBezTo>
                <a:cubicBezTo>
                  <a:pt x="19083" y="14754"/>
                  <a:pt x="19101" y="14769"/>
                  <a:pt x="19120" y="14785"/>
                </a:cubicBezTo>
                <a:cubicBezTo>
                  <a:pt x="19138" y="14800"/>
                  <a:pt x="19147" y="14816"/>
                  <a:pt x="19165" y="14831"/>
                </a:cubicBezTo>
                <a:cubicBezTo>
                  <a:pt x="19193" y="14831"/>
                  <a:pt x="19211" y="14847"/>
                  <a:pt x="19239" y="14862"/>
                </a:cubicBezTo>
                <a:cubicBezTo>
                  <a:pt x="19257" y="14878"/>
                  <a:pt x="19275" y="14878"/>
                  <a:pt x="19284" y="14893"/>
                </a:cubicBezTo>
                <a:cubicBezTo>
                  <a:pt x="19312" y="14925"/>
                  <a:pt x="19339" y="14940"/>
                  <a:pt x="19348" y="15002"/>
                </a:cubicBezTo>
                <a:cubicBezTo>
                  <a:pt x="19348" y="15033"/>
                  <a:pt x="19358" y="15049"/>
                  <a:pt x="19367" y="15064"/>
                </a:cubicBezTo>
                <a:cubicBezTo>
                  <a:pt x="19367" y="15080"/>
                  <a:pt x="19376" y="15095"/>
                  <a:pt x="19376" y="15111"/>
                </a:cubicBezTo>
                <a:cubicBezTo>
                  <a:pt x="19385" y="15127"/>
                  <a:pt x="19385" y="15142"/>
                  <a:pt x="19376" y="15158"/>
                </a:cubicBezTo>
                <a:cubicBezTo>
                  <a:pt x="19348" y="15158"/>
                  <a:pt x="19330" y="15189"/>
                  <a:pt x="19321" y="15220"/>
                </a:cubicBezTo>
                <a:cubicBezTo>
                  <a:pt x="19312" y="15251"/>
                  <a:pt x="19321" y="15266"/>
                  <a:pt x="19339" y="15282"/>
                </a:cubicBezTo>
                <a:cubicBezTo>
                  <a:pt x="19358" y="15282"/>
                  <a:pt x="19385" y="15266"/>
                  <a:pt x="19403" y="15266"/>
                </a:cubicBezTo>
                <a:cubicBezTo>
                  <a:pt x="19431" y="15251"/>
                  <a:pt x="19458" y="15251"/>
                  <a:pt x="19477" y="15297"/>
                </a:cubicBezTo>
                <a:cubicBezTo>
                  <a:pt x="19486" y="15313"/>
                  <a:pt x="19486" y="15329"/>
                  <a:pt x="19495" y="15329"/>
                </a:cubicBezTo>
                <a:cubicBezTo>
                  <a:pt x="19504" y="15360"/>
                  <a:pt x="19513" y="15360"/>
                  <a:pt x="19532" y="15360"/>
                </a:cubicBezTo>
                <a:cubicBezTo>
                  <a:pt x="19568" y="15375"/>
                  <a:pt x="19596" y="15375"/>
                  <a:pt x="19632" y="15391"/>
                </a:cubicBezTo>
                <a:cubicBezTo>
                  <a:pt x="19641" y="15391"/>
                  <a:pt x="19651" y="15391"/>
                  <a:pt x="19669" y="15375"/>
                </a:cubicBezTo>
                <a:cubicBezTo>
                  <a:pt x="19687" y="15360"/>
                  <a:pt x="19687" y="15344"/>
                  <a:pt x="19678" y="15313"/>
                </a:cubicBezTo>
                <a:cubicBezTo>
                  <a:pt x="19678" y="15297"/>
                  <a:pt x="19678" y="15297"/>
                  <a:pt x="19678" y="15282"/>
                </a:cubicBezTo>
                <a:cubicBezTo>
                  <a:pt x="19696" y="15266"/>
                  <a:pt x="19715" y="15235"/>
                  <a:pt x="19733" y="15220"/>
                </a:cubicBezTo>
                <a:cubicBezTo>
                  <a:pt x="19751" y="15189"/>
                  <a:pt x="19769" y="15189"/>
                  <a:pt x="19788" y="15204"/>
                </a:cubicBezTo>
                <a:cubicBezTo>
                  <a:pt x="19806" y="15220"/>
                  <a:pt x="19824" y="15235"/>
                  <a:pt x="19843" y="15251"/>
                </a:cubicBezTo>
                <a:cubicBezTo>
                  <a:pt x="19852" y="15251"/>
                  <a:pt x="19870" y="15266"/>
                  <a:pt x="19879" y="15297"/>
                </a:cubicBezTo>
                <a:cubicBezTo>
                  <a:pt x="19898" y="15344"/>
                  <a:pt x="19925" y="15391"/>
                  <a:pt x="19943" y="15437"/>
                </a:cubicBezTo>
                <a:cubicBezTo>
                  <a:pt x="19962" y="15484"/>
                  <a:pt x="19980" y="15499"/>
                  <a:pt x="20007" y="15499"/>
                </a:cubicBezTo>
                <a:cubicBezTo>
                  <a:pt x="20053" y="15499"/>
                  <a:pt x="20090" y="15515"/>
                  <a:pt x="20126" y="15546"/>
                </a:cubicBezTo>
                <a:cubicBezTo>
                  <a:pt x="20136" y="15546"/>
                  <a:pt x="20136" y="15546"/>
                  <a:pt x="20136" y="15546"/>
                </a:cubicBezTo>
                <a:cubicBezTo>
                  <a:pt x="20145" y="15546"/>
                  <a:pt x="20145" y="15546"/>
                  <a:pt x="20154" y="15546"/>
                </a:cubicBezTo>
                <a:cubicBezTo>
                  <a:pt x="20154" y="15531"/>
                  <a:pt x="20154" y="15531"/>
                  <a:pt x="20154" y="15515"/>
                </a:cubicBezTo>
                <a:cubicBezTo>
                  <a:pt x="20154" y="15499"/>
                  <a:pt x="20154" y="15484"/>
                  <a:pt x="20136" y="15468"/>
                </a:cubicBezTo>
                <a:cubicBezTo>
                  <a:pt x="20117" y="15468"/>
                  <a:pt x="20126" y="15437"/>
                  <a:pt x="20126" y="15406"/>
                </a:cubicBezTo>
                <a:cubicBezTo>
                  <a:pt x="20108" y="15406"/>
                  <a:pt x="20090" y="15422"/>
                  <a:pt x="20081" y="15375"/>
                </a:cubicBezTo>
                <a:close/>
                <a:moveTo>
                  <a:pt x="17417" y="14272"/>
                </a:moveTo>
                <a:cubicBezTo>
                  <a:pt x="17426" y="14318"/>
                  <a:pt x="17426" y="14365"/>
                  <a:pt x="17436" y="14412"/>
                </a:cubicBezTo>
                <a:cubicBezTo>
                  <a:pt x="17445" y="14443"/>
                  <a:pt x="17445" y="14474"/>
                  <a:pt x="17472" y="14474"/>
                </a:cubicBezTo>
                <a:cubicBezTo>
                  <a:pt x="17472" y="14474"/>
                  <a:pt x="17481" y="14489"/>
                  <a:pt x="17481" y="14489"/>
                </a:cubicBezTo>
                <a:cubicBezTo>
                  <a:pt x="17481" y="14536"/>
                  <a:pt x="17491" y="14567"/>
                  <a:pt x="17491" y="14598"/>
                </a:cubicBezTo>
                <a:cubicBezTo>
                  <a:pt x="17500" y="14645"/>
                  <a:pt x="17509" y="14660"/>
                  <a:pt x="17527" y="14660"/>
                </a:cubicBezTo>
                <a:cubicBezTo>
                  <a:pt x="17545" y="14660"/>
                  <a:pt x="17555" y="14660"/>
                  <a:pt x="17573" y="14660"/>
                </a:cubicBezTo>
                <a:cubicBezTo>
                  <a:pt x="17582" y="14660"/>
                  <a:pt x="17591" y="14676"/>
                  <a:pt x="17600" y="14691"/>
                </a:cubicBezTo>
                <a:cubicBezTo>
                  <a:pt x="17609" y="14723"/>
                  <a:pt x="17619" y="14723"/>
                  <a:pt x="17637" y="14723"/>
                </a:cubicBezTo>
                <a:cubicBezTo>
                  <a:pt x="17646" y="14707"/>
                  <a:pt x="17664" y="14707"/>
                  <a:pt x="17683" y="14691"/>
                </a:cubicBezTo>
                <a:cubicBezTo>
                  <a:pt x="17683" y="14691"/>
                  <a:pt x="17692" y="14691"/>
                  <a:pt x="17692" y="14691"/>
                </a:cubicBezTo>
                <a:cubicBezTo>
                  <a:pt x="17719" y="14707"/>
                  <a:pt x="17738" y="14723"/>
                  <a:pt x="17765" y="14738"/>
                </a:cubicBezTo>
                <a:cubicBezTo>
                  <a:pt x="17765" y="14738"/>
                  <a:pt x="17774" y="14754"/>
                  <a:pt x="17774" y="14769"/>
                </a:cubicBezTo>
                <a:cubicBezTo>
                  <a:pt x="17783" y="14785"/>
                  <a:pt x="17793" y="14785"/>
                  <a:pt x="17802" y="14785"/>
                </a:cubicBezTo>
                <a:cubicBezTo>
                  <a:pt x="17820" y="14769"/>
                  <a:pt x="17829" y="14769"/>
                  <a:pt x="17847" y="14754"/>
                </a:cubicBezTo>
                <a:cubicBezTo>
                  <a:pt x="17857" y="14754"/>
                  <a:pt x="17866" y="14769"/>
                  <a:pt x="17875" y="14769"/>
                </a:cubicBezTo>
                <a:cubicBezTo>
                  <a:pt x="17884" y="14769"/>
                  <a:pt x="17893" y="14754"/>
                  <a:pt x="17893" y="14738"/>
                </a:cubicBezTo>
                <a:cubicBezTo>
                  <a:pt x="17893" y="14738"/>
                  <a:pt x="17893" y="14723"/>
                  <a:pt x="17893" y="14723"/>
                </a:cubicBezTo>
                <a:cubicBezTo>
                  <a:pt x="17884" y="14691"/>
                  <a:pt x="17884" y="14660"/>
                  <a:pt x="17902" y="14645"/>
                </a:cubicBezTo>
                <a:cubicBezTo>
                  <a:pt x="17902" y="14614"/>
                  <a:pt x="17912" y="14598"/>
                  <a:pt x="17902" y="14567"/>
                </a:cubicBezTo>
                <a:cubicBezTo>
                  <a:pt x="17902" y="14536"/>
                  <a:pt x="17912" y="14505"/>
                  <a:pt x="17921" y="14474"/>
                </a:cubicBezTo>
                <a:cubicBezTo>
                  <a:pt x="17948" y="14427"/>
                  <a:pt x="17957" y="14381"/>
                  <a:pt x="17966" y="14334"/>
                </a:cubicBezTo>
                <a:cubicBezTo>
                  <a:pt x="17976" y="14303"/>
                  <a:pt x="17985" y="14287"/>
                  <a:pt x="17985" y="14256"/>
                </a:cubicBezTo>
                <a:cubicBezTo>
                  <a:pt x="17994" y="14241"/>
                  <a:pt x="18003" y="14225"/>
                  <a:pt x="18012" y="14225"/>
                </a:cubicBezTo>
                <a:cubicBezTo>
                  <a:pt x="18021" y="14225"/>
                  <a:pt x="18031" y="14225"/>
                  <a:pt x="18040" y="14225"/>
                </a:cubicBezTo>
                <a:cubicBezTo>
                  <a:pt x="18040" y="14225"/>
                  <a:pt x="18049" y="14210"/>
                  <a:pt x="18049" y="14210"/>
                </a:cubicBezTo>
                <a:cubicBezTo>
                  <a:pt x="18058" y="14210"/>
                  <a:pt x="18058" y="14194"/>
                  <a:pt x="18058" y="14179"/>
                </a:cubicBezTo>
                <a:cubicBezTo>
                  <a:pt x="18049" y="14148"/>
                  <a:pt x="18021" y="14132"/>
                  <a:pt x="18012" y="14101"/>
                </a:cubicBezTo>
                <a:cubicBezTo>
                  <a:pt x="18003" y="14085"/>
                  <a:pt x="18003" y="14070"/>
                  <a:pt x="18003" y="14054"/>
                </a:cubicBezTo>
                <a:cubicBezTo>
                  <a:pt x="18012" y="14039"/>
                  <a:pt x="18012" y="14023"/>
                  <a:pt x="18003" y="14008"/>
                </a:cubicBezTo>
                <a:cubicBezTo>
                  <a:pt x="17976" y="13961"/>
                  <a:pt x="17976" y="13899"/>
                  <a:pt x="17994" y="13852"/>
                </a:cubicBezTo>
                <a:cubicBezTo>
                  <a:pt x="17994" y="13837"/>
                  <a:pt x="18003" y="13821"/>
                  <a:pt x="18012" y="13806"/>
                </a:cubicBezTo>
                <a:cubicBezTo>
                  <a:pt x="18021" y="13806"/>
                  <a:pt x="18031" y="13790"/>
                  <a:pt x="18031" y="13775"/>
                </a:cubicBezTo>
                <a:cubicBezTo>
                  <a:pt x="18031" y="13744"/>
                  <a:pt x="18040" y="13744"/>
                  <a:pt x="18049" y="13728"/>
                </a:cubicBezTo>
                <a:cubicBezTo>
                  <a:pt x="18058" y="13728"/>
                  <a:pt x="18076" y="13728"/>
                  <a:pt x="18076" y="13712"/>
                </a:cubicBezTo>
                <a:cubicBezTo>
                  <a:pt x="18076" y="13697"/>
                  <a:pt x="18076" y="13697"/>
                  <a:pt x="18085" y="13697"/>
                </a:cubicBezTo>
                <a:cubicBezTo>
                  <a:pt x="18076" y="13697"/>
                  <a:pt x="18076" y="13681"/>
                  <a:pt x="18076" y="13681"/>
                </a:cubicBezTo>
                <a:cubicBezTo>
                  <a:pt x="18058" y="13666"/>
                  <a:pt x="18040" y="13650"/>
                  <a:pt x="18021" y="13635"/>
                </a:cubicBezTo>
                <a:cubicBezTo>
                  <a:pt x="18003" y="13619"/>
                  <a:pt x="17985" y="13604"/>
                  <a:pt x="17985" y="13557"/>
                </a:cubicBezTo>
                <a:cubicBezTo>
                  <a:pt x="17976" y="13542"/>
                  <a:pt x="17957" y="13510"/>
                  <a:pt x="17948" y="13495"/>
                </a:cubicBezTo>
                <a:cubicBezTo>
                  <a:pt x="17948" y="13495"/>
                  <a:pt x="17939" y="13495"/>
                  <a:pt x="17930" y="13495"/>
                </a:cubicBezTo>
                <a:cubicBezTo>
                  <a:pt x="17912" y="13495"/>
                  <a:pt x="17902" y="13510"/>
                  <a:pt x="17893" y="13542"/>
                </a:cubicBezTo>
                <a:cubicBezTo>
                  <a:pt x="17884" y="13557"/>
                  <a:pt x="17884" y="13588"/>
                  <a:pt x="17875" y="13604"/>
                </a:cubicBezTo>
                <a:cubicBezTo>
                  <a:pt x="17866" y="13619"/>
                  <a:pt x="17866" y="13635"/>
                  <a:pt x="17857" y="13650"/>
                </a:cubicBezTo>
                <a:cubicBezTo>
                  <a:pt x="17838" y="13666"/>
                  <a:pt x="17820" y="13697"/>
                  <a:pt x="17793" y="13712"/>
                </a:cubicBezTo>
                <a:cubicBezTo>
                  <a:pt x="17765" y="13744"/>
                  <a:pt x="17738" y="13775"/>
                  <a:pt x="17728" y="13821"/>
                </a:cubicBezTo>
                <a:cubicBezTo>
                  <a:pt x="17719" y="13837"/>
                  <a:pt x="17710" y="13868"/>
                  <a:pt x="17701" y="13883"/>
                </a:cubicBezTo>
                <a:cubicBezTo>
                  <a:pt x="17683" y="13930"/>
                  <a:pt x="17655" y="13961"/>
                  <a:pt x="17628" y="13961"/>
                </a:cubicBezTo>
                <a:cubicBezTo>
                  <a:pt x="17600" y="13977"/>
                  <a:pt x="17582" y="14008"/>
                  <a:pt x="17573" y="14054"/>
                </a:cubicBezTo>
                <a:cubicBezTo>
                  <a:pt x="17564" y="14070"/>
                  <a:pt x="17564" y="14085"/>
                  <a:pt x="17555" y="14101"/>
                </a:cubicBezTo>
                <a:cubicBezTo>
                  <a:pt x="17555" y="14116"/>
                  <a:pt x="17545" y="14132"/>
                  <a:pt x="17527" y="14116"/>
                </a:cubicBezTo>
                <a:cubicBezTo>
                  <a:pt x="17518" y="14116"/>
                  <a:pt x="17500" y="14101"/>
                  <a:pt x="17481" y="14085"/>
                </a:cubicBezTo>
                <a:cubicBezTo>
                  <a:pt x="17463" y="14085"/>
                  <a:pt x="17445" y="14085"/>
                  <a:pt x="17436" y="14116"/>
                </a:cubicBezTo>
                <a:cubicBezTo>
                  <a:pt x="17436" y="14116"/>
                  <a:pt x="17426" y="14132"/>
                  <a:pt x="17426" y="14148"/>
                </a:cubicBezTo>
                <a:cubicBezTo>
                  <a:pt x="17417" y="14179"/>
                  <a:pt x="17408" y="14225"/>
                  <a:pt x="17417" y="14272"/>
                </a:cubicBezTo>
                <a:close/>
                <a:moveTo>
                  <a:pt x="13427" y="15655"/>
                </a:moveTo>
                <a:cubicBezTo>
                  <a:pt x="13418" y="15655"/>
                  <a:pt x="13418" y="15655"/>
                  <a:pt x="13408" y="15655"/>
                </a:cubicBezTo>
                <a:cubicBezTo>
                  <a:pt x="13399" y="15686"/>
                  <a:pt x="13390" y="15702"/>
                  <a:pt x="13390" y="15733"/>
                </a:cubicBezTo>
                <a:cubicBezTo>
                  <a:pt x="13390" y="15764"/>
                  <a:pt x="13381" y="15779"/>
                  <a:pt x="13363" y="15795"/>
                </a:cubicBezTo>
                <a:cubicBezTo>
                  <a:pt x="13363" y="15810"/>
                  <a:pt x="13363" y="15810"/>
                  <a:pt x="13354" y="15826"/>
                </a:cubicBezTo>
                <a:cubicBezTo>
                  <a:pt x="13344" y="15841"/>
                  <a:pt x="13326" y="15841"/>
                  <a:pt x="13326" y="15888"/>
                </a:cubicBezTo>
                <a:cubicBezTo>
                  <a:pt x="13317" y="15919"/>
                  <a:pt x="13308" y="15950"/>
                  <a:pt x="13280" y="15981"/>
                </a:cubicBezTo>
                <a:cubicBezTo>
                  <a:pt x="13262" y="15997"/>
                  <a:pt x="13244" y="16028"/>
                  <a:pt x="13225" y="16043"/>
                </a:cubicBezTo>
                <a:cubicBezTo>
                  <a:pt x="13198" y="16059"/>
                  <a:pt x="13180" y="16074"/>
                  <a:pt x="13152" y="16090"/>
                </a:cubicBezTo>
                <a:cubicBezTo>
                  <a:pt x="13152" y="16090"/>
                  <a:pt x="13152" y="16090"/>
                  <a:pt x="13143" y="16090"/>
                </a:cubicBezTo>
                <a:cubicBezTo>
                  <a:pt x="13125" y="16106"/>
                  <a:pt x="13106" y="16121"/>
                  <a:pt x="13079" y="16137"/>
                </a:cubicBezTo>
                <a:cubicBezTo>
                  <a:pt x="13070" y="16168"/>
                  <a:pt x="13070" y="16199"/>
                  <a:pt x="13061" y="16214"/>
                </a:cubicBezTo>
                <a:cubicBezTo>
                  <a:pt x="13033" y="16276"/>
                  <a:pt x="13033" y="16323"/>
                  <a:pt x="13052" y="16385"/>
                </a:cubicBezTo>
                <a:cubicBezTo>
                  <a:pt x="13052" y="16401"/>
                  <a:pt x="13052" y="16416"/>
                  <a:pt x="13061" y="16432"/>
                </a:cubicBezTo>
                <a:cubicBezTo>
                  <a:pt x="13070" y="16494"/>
                  <a:pt x="13070" y="16541"/>
                  <a:pt x="13052" y="16587"/>
                </a:cubicBezTo>
                <a:cubicBezTo>
                  <a:pt x="13033" y="16618"/>
                  <a:pt x="13015" y="16680"/>
                  <a:pt x="12997" y="16712"/>
                </a:cubicBezTo>
                <a:cubicBezTo>
                  <a:pt x="12978" y="16774"/>
                  <a:pt x="12969" y="16836"/>
                  <a:pt x="12978" y="16898"/>
                </a:cubicBezTo>
                <a:cubicBezTo>
                  <a:pt x="12987" y="16929"/>
                  <a:pt x="12987" y="16960"/>
                  <a:pt x="12987" y="16991"/>
                </a:cubicBezTo>
                <a:cubicBezTo>
                  <a:pt x="12987" y="17022"/>
                  <a:pt x="12987" y="17038"/>
                  <a:pt x="12987" y="17069"/>
                </a:cubicBezTo>
                <a:cubicBezTo>
                  <a:pt x="12997" y="17085"/>
                  <a:pt x="12997" y="17100"/>
                  <a:pt x="13006" y="17116"/>
                </a:cubicBezTo>
                <a:cubicBezTo>
                  <a:pt x="13024" y="17178"/>
                  <a:pt x="13052" y="17209"/>
                  <a:pt x="13088" y="17224"/>
                </a:cubicBezTo>
                <a:cubicBezTo>
                  <a:pt x="13106" y="17240"/>
                  <a:pt x="13116" y="17209"/>
                  <a:pt x="13134" y="17193"/>
                </a:cubicBezTo>
                <a:cubicBezTo>
                  <a:pt x="13152" y="17193"/>
                  <a:pt x="13161" y="17193"/>
                  <a:pt x="13180" y="17193"/>
                </a:cubicBezTo>
                <a:cubicBezTo>
                  <a:pt x="13207" y="17178"/>
                  <a:pt x="13225" y="17162"/>
                  <a:pt x="13235" y="17116"/>
                </a:cubicBezTo>
                <a:cubicBezTo>
                  <a:pt x="13244" y="17085"/>
                  <a:pt x="13253" y="17053"/>
                  <a:pt x="13262" y="17007"/>
                </a:cubicBezTo>
                <a:cubicBezTo>
                  <a:pt x="13280" y="16929"/>
                  <a:pt x="13299" y="16851"/>
                  <a:pt x="13317" y="16774"/>
                </a:cubicBezTo>
                <a:cubicBezTo>
                  <a:pt x="13344" y="16649"/>
                  <a:pt x="13363" y="16525"/>
                  <a:pt x="13399" y="16416"/>
                </a:cubicBezTo>
                <a:cubicBezTo>
                  <a:pt x="13408" y="16385"/>
                  <a:pt x="13408" y="16354"/>
                  <a:pt x="13418" y="16308"/>
                </a:cubicBezTo>
                <a:cubicBezTo>
                  <a:pt x="13418" y="16261"/>
                  <a:pt x="13427" y="16230"/>
                  <a:pt x="13436" y="16183"/>
                </a:cubicBezTo>
                <a:cubicBezTo>
                  <a:pt x="13445" y="16152"/>
                  <a:pt x="13445" y="16106"/>
                  <a:pt x="13473" y="16090"/>
                </a:cubicBezTo>
                <a:cubicBezTo>
                  <a:pt x="13482" y="16059"/>
                  <a:pt x="13482" y="16043"/>
                  <a:pt x="13482" y="16012"/>
                </a:cubicBezTo>
                <a:cubicBezTo>
                  <a:pt x="13482" y="15981"/>
                  <a:pt x="13473" y="15935"/>
                  <a:pt x="13473" y="15904"/>
                </a:cubicBezTo>
                <a:cubicBezTo>
                  <a:pt x="13473" y="15810"/>
                  <a:pt x="13454" y="15733"/>
                  <a:pt x="13427" y="15655"/>
                </a:cubicBezTo>
                <a:close/>
                <a:moveTo>
                  <a:pt x="12768" y="3518"/>
                </a:moveTo>
                <a:cubicBezTo>
                  <a:pt x="12749" y="3565"/>
                  <a:pt x="12759" y="3612"/>
                  <a:pt x="12740" y="3658"/>
                </a:cubicBezTo>
                <a:cubicBezTo>
                  <a:pt x="12731" y="3674"/>
                  <a:pt x="12740" y="3705"/>
                  <a:pt x="12749" y="3720"/>
                </a:cubicBezTo>
                <a:cubicBezTo>
                  <a:pt x="12749" y="3720"/>
                  <a:pt x="12759" y="3736"/>
                  <a:pt x="12759" y="3752"/>
                </a:cubicBezTo>
                <a:cubicBezTo>
                  <a:pt x="12768" y="3783"/>
                  <a:pt x="12768" y="3814"/>
                  <a:pt x="12749" y="3829"/>
                </a:cubicBezTo>
                <a:cubicBezTo>
                  <a:pt x="12740" y="3845"/>
                  <a:pt x="12722" y="3845"/>
                  <a:pt x="12722" y="3876"/>
                </a:cubicBezTo>
                <a:cubicBezTo>
                  <a:pt x="12713" y="3907"/>
                  <a:pt x="12713" y="3923"/>
                  <a:pt x="12722" y="3954"/>
                </a:cubicBezTo>
                <a:cubicBezTo>
                  <a:pt x="12731" y="3985"/>
                  <a:pt x="12740" y="4000"/>
                  <a:pt x="12759" y="4016"/>
                </a:cubicBezTo>
                <a:cubicBezTo>
                  <a:pt x="12759" y="4016"/>
                  <a:pt x="12768" y="4031"/>
                  <a:pt x="12777" y="4031"/>
                </a:cubicBezTo>
                <a:cubicBezTo>
                  <a:pt x="12786" y="4031"/>
                  <a:pt x="12795" y="4016"/>
                  <a:pt x="12804" y="4016"/>
                </a:cubicBezTo>
                <a:cubicBezTo>
                  <a:pt x="12823" y="4000"/>
                  <a:pt x="12841" y="4016"/>
                  <a:pt x="12850" y="4047"/>
                </a:cubicBezTo>
                <a:cubicBezTo>
                  <a:pt x="12859" y="4062"/>
                  <a:pt x="12859" y="4078"/>
                  <a:pt x="12859" y="4093"/>
                </a:cubicBezTo>
                <a:cubicBezTo>
                  <a:pt x="12868" y="4140"/>
                  <a:pt x="12878" y="4156"/>
                  <a:pt x="12905" y="4156"/>
                </a:cubicBezTo>
                <a:cubicBezTo>
                  <a:pt x="12914" y="4171"/>
                  <a:pt x="12933" y="4171"/>
                  <a:pt x="12942" y="4187"/>
                </a:cubicBezTo>
                <a:cubicBezTo>
                  <a:pt x="12951" y="4187"/>
                  <a:pt x="12969" y="4202"/>
                  <a:pt x="12978" y="4202"/>
                </a:cubicBezTo>
                <a:cubicBezTo>
                  <a:pt x="12987" y="4187"/>
                  <a:pt x="12997" y="4202"/>
                  <a:pt x="13015" y="4202"/>
                </a:cubicBezTo>
                <a:cubicBezTo>
                  <a:pt x="13015" y="4202"/>
                  <a:pt x="13015" y="4202"/>
                  <a:pt x="13015" y="4202"/>
                </a:cubicBezTo>
                <a:cubicBezTo>
                  <a:pt x="13024" y="4202"/>
                  <a:pt x="13042" y="4202"/>
                  <a:pt x="13061" y="4202"/>
                </a:cubicBezTo>
                <a:cubicBezTo>
                  <a:pt x="13061" y="4202"/>
                  <a:pt x="13070" y="4187"/>
                  <a:pt x="13070" y="4187"/>
                </a:cubicBezTo>
                <a:cubicBezTo>
                  <a:pt x="13079" y="4171"/>
                  <a:pt x="13079" y="4156"/>
                  <a:pt x="13079" y="4140"/>
                </a:cubicBezTo>
                <a:cubicBezTo>
                  <a:pt x="13079" y="4125"/>
                  <a:pt x="13079" y="4109"/>
                  <a:pt x="13070" y="4093"/>
                </a:cubicBezTo>
                <a:cubicBezTo>
                  <a:pt x="13052" y="4078"/>
                  <a:pt x="13033" y="4062"/>
                  <a:pt x="13024" y="4047"/>
                </a:cubicBezTo>
                <a:cubicBezTo>
                  <a:pt x="12978" y="4000"/>
                  <a:pt x="12951" y="3923"/>
                  <a:pt x="12933" y="3845"/>
                </a:cubicBezTo>
                <a:cubicBezTo>
                  <a:pt x="12923" y="3798"/>
                  <a:pt x="12923" y="3767"/>
                  <a:pt x="12914" y="3720"/>
                </a:cubicBezTo>
                <a:cubicBezTo>
                  <a:pt x="12905" y="3674"/>
                  <a:pt x="12914" y="3612"/>
                  <a:pt x="12914" y="3550"/>
                </a:cubicBezTo>
                <a:cubicBezTo>
                  <a:pt x="12914" y="3518"/>
                  <a:pt x="12923" y="3503"/>
                  <a:pt x="12933" y="3472"/>
                </a:cubicBezTo>
                <a:cubicBezTo>
                  <a:pt x="12942" y="3456"/>
                  <a:pt x="12942" y="3441"/>
                  <a:pt x="12942" y="3425"/>
                </a:cubicBezTo>
                <a:cubicBezTo>
                  <a:pt x="12951" y="3348"/>
                  <a:pt x="12960" y="3270"/>
                  <a:pt x="12969" y="3192"/>
                </a:cubicBezTo>
                <a:cubicBezTo>
                  <a:pt x="12969" y="3161"/>
                  <a:pt x="12969" y="3130"/>
                  <a:pt x="12987" y="3114"/>
                </a:cubicBezTo>
                <a:cubicBezTo>
                  <a:pt x="13015" y="3099"/>
                  <a:pt x="13024" y="3052"/>
                  <a:pt x="13042" y="3021"/>
                </a:cubicBezTo>
                <a:cubicBezTo>
                  <a:pt x="13052" y="2959"/>
                  <a:pt x="13070" y="2912"/>
                  <a:pt x="13088" y="2866"/>
                </a:cubicBezTo>
                <a:cubicBezTo>
                  <a:pt x="13106" y="2819"/>
                  <a:pt x="13125" y="2773"/>
                  <a:pt x="13152" y="2742"/>
                </a:cubicBezTo>
                <a:cubicBezTo>
                  <a:pt x="13180" y="2695"/>
                  <a:pt x="13207" y="2648"/>
                  <a:pt x="13244" y="2617"/>
                </a:cubicBezTo>
                <a:cubicBezTo>
                  <a:pt x="13253" y="2617"/>
                  <a:pt x="13262" y="2586"/>
                  <a:pt x="13280" y="2571"/>
                </a:cubicBezTo>
                <a:cubicBezTo>
                  <a:pt x="13308" y="2539"/>
                  <a:pt x="13317" y="2508"/>
                  <a:pt x="13308" y="2446"/>
                </a:cubicBezTo>
                <a:cubicBezTo>
                  <a:pt x="13299" y="2431"/>
                  <a:pt x="13299" y="2415"/>
                  <a:pt x="13299" y="2400"/>
                </a:cubicBezTo>
                <a:cubicBezTo>
                  <a:pt x="13299" y="2384"/>
                  <a:pt x="13289" y="2369"/>
                  <a:pt x="13280" y="2369"/>
                </a:cubicBezTo>
                <a:cubicBezTo>
                  <a:pt x="13271" y="2353"/>
                  <a:pt x="13262" y="2353"/>
                  <a:pt x="13262" y="2337"/>
                </a:cubicBezTo>
                <a:cubicBezTo>
                  <a:pt x="13244" y="2306"/>
                  <a:pt x="13216" y="2322"/>
                  <a:pt x="13198" y="2337"/>
                </a:cubicBezTo>
                <a:cubicBezTo>
                  <a:pt x="13171" y="2353"/>
                  <a:pt x="13143" y="2384"/>
                  <a:pt x="13143" y="2446"/>
                </a:cubicBezTo>
                <a:cubicBezTo>
                  <a:pt x="13143" y="2493"/>
                  <a:pt x="13125" y="2524"/>
                  <a:pt x="13106" y="2539"/>
                </a:cubicBezTo>
                <a:cubicBezTo>
                  <a:pt x="13079" y="2555"/>
                  <a:pt x="13052" y="2586"/>
                  <a:pt x="13024" y="2586"/>
                </a:cubicBezTo>
                <a:cubicBezTo>
                  <a:pt x="12978" y="2586"/>
                  <a:pt x="12951" y="2633"/>
                  <a:pt x="12923" y="2695"/>
                </a:cubicBezTo>
                <a:cubicBezTo>
                  <a:pt x="12923" y="2710"/>
                  <a:pt x="12914" y="2710"/>
                  <a:pt x="12914" y="2710"/>
                </a:cubicBezTo>
                <a:cubicBezTo>
                  <a:pt x="12914" y="2742"/>
                  <a:pt x="12896" y="2742"/>
                  <a:pt x="12887" y="2757"/>
                </a:cubicBezTo>
                <a:cubicBezTo>
                  <a:pt x="12878" y="2757"/>
                  <a:pt x="12868" y="2773"/>
                  <a:pt x="12868" y="2788"/>
                </a:cubicBezTo>
                <a:cubicBezTo>
                  <a:pt x="12868" y="2819"/>
                  <a:pt x="12859" y="2835"/>
                  <a:pt x="12850" y="2850"/>
                </a:cubicBezTo>
                <a:cubicBezTo>
                  <a:pt x="12850" y="2881"/>
                  <a:pt x="12841" y="2897"/>
                  <a:pt x="12850" y="2912"/>
                </a:cubicBezTo>
                <a:cubicBezTo>
                  <a:pt x="12850" y="2928"/>
                  <a:pt x="12841" y="2928"/>
                  <a:pt x="12841" y="2944"/>
                </a:cubicBezTo>
                <a:cubicBezTo>
                  <a:pt x="12841" y="2944"/>
                  <a:pt x="12841" y="2944"/>
                  <a:pt x="12832" y="2944"/>
                </a:cubicBezTo>
                <a:cubicBezTo>
                  <a:pt x="12823" y="2959"/>
                  <a:pt x="12814" y="2975"/>
                  <a:pt x="12804" y="2990"/>
                </a:cubicBezTo>
                <a:cubicBezTo>
                  <a:pt x="12795" y="3006"/>
                  <a:pt x="12786" y="3006"/>
                  <a:pt x="12777" y="3006"/>
                </a:cubicBezTo>
                <a:cubicBezTo>
                  <a:pt x="12768" y="3006"/>
                  <a:pt x="12768" y="3037"/>
                  <a:pt x="12768" y="3037"/>
                </a:cubicBezTo>
                <a:cubicBezTo>
                  <a:pt x="12777" y="3068"/>
                  <a:pt x="12795" y="3099"/>
                  <a:pt x="12795" y="3130"/>
                </a:cubicBezTo>
                <a:cubicBezTo>
                  <a:pt x="12804" y="3161"/>
                  <a:pt x="12795" y="3192"/>
                  <a:pt x="12795" y="3239"/>
                </a:cubicBezTo>
                <a:cubicBezTo>
                  <a:pt x="12795" y="3254"/>
                  <a:pt x="12786" y="3270"/>
                  <a:pt x="12777" y="3301"/>
                </a:cubicBezTo>
                <a:cubicBezTo>
                  <a:pt x="12768" y="3316"/>
                  <a:pt x="12768" y="3348"/>
                  <a:pt x="12759" y="3379"/>
                </a:cubicBezTo>
                <a:cubicBezTo>
                  <a:pt x="12749" y="3394"/>
                  <a:pt x="12749" y="3425"/>
                  <a:pt x="12759" y="3441"/>
                </a:cubicBezTo>
                <a:cubicBezTo>
                  <a:pt x="12786" y="3472"/>
                  <a:pt x="12786" y="3487"/>
                  <a:pt x="12768" y="3518"/>
                </a:cubicBezTo>
                <a:close/>
                <a:moveTo>
                  <a:pt x="18653" y="10356"/>
                </a:moveTo>
                <a:cubicBezTo>
                  <a:pt x="18653" y="10356"/>
                  <a:pt x="18662" y="10356"/>
                  <a:pt x="18662" y="10340"/>
                </a:cubicBezTo>
                <a:cubicBezTo>
                  <a:pt x="18671" y="10325"/>
                  <a:pt x="18680" y="10309"/>
                  <a:pt x="18680" y="10294"/>
                </a:cubicBezTo>
                <a:cubicBezTo>
                  <a:pt x="18689" y="10216"/>
                  <a:pt x="18689" y="10138"/>
                  <a:pt x="18689" y="10076"/>
                </a:cubicBezTo>
                <a:cubicBezTo>
                  <a:pt x="18680" y="10030"/>
                  <a:pt x="18680" y="9967"/>
                  <a:pt x="18635" y="9952"/>
                </a:cubicBezTo>
                <a:cubicBezTo>
                  <a:pt x="18635" y="9952"/>
                  <a:pt x="18635" y="9952"/>
                  <a:pt x="18635" y="9952"/>
                </a:cubicBezTo>
                <a:cubicBezTo>
                  <a:pt x="18635" y="9936"/>
                  <a:pt x="18635" y="9936"/>
                  <a:pt x="18635" y="9936"/>
                </a:cubicBezTo>
                <a:cubicBezTo>
                  <a:pt x="18644" y="9936"/>
                  <a:pt x="18653" y="9921"/>
                  <a:pt x="18653" y="9921"/>
                </a:cubicBezTo>
                <a:cubicBezTo>
                  <a:pt x="18671" y="9921"/>
                  <a:pt x="18680" y="9921"/>
                  <a:pt x="18689" y="9890"/>
                </a:cubicBezTo>
                <a:cubicBezTo>
                  <a:pt x="18699" y="9890"/>
                  <a:pt x="18708" y="9874"/>
                  <a:pt x="18708" y="9874"/>
                </a:cubicBezTo>
                <a:cubicBezTo>
                  <a:pt x="18735" y="9859"/>
                  <a:pt x="18754" y="9859"/>
                  <a:pt x="18781" y="9859"/>
                </a:cubicBezTo>
                <a:cubicBezTo>
                  <a:pt x="18781" y="9859"/>
                  <a:pt x="18781" y="9859"/>
                  <a:pt x="18781" y="9859"/>
                </a:cubicBezTo>
                <a:cubicBezTo>
                  <a:pt x="18781" y="9859"/>
                  <a:pt x="18781" y="9859"/>
                  <a:pt x="18781" y="9859"/>
                </a:cubicBezTo>
                <a:cubicBezTo>
                  <a:pt x="18781" y="9859"/>
                  <a:pt x="18781" y="9859"/>
                  <a:pt x="18781" y="9859"/>
                </a:cubicBezTo>
                <a:cubicBezTo>
                  <a:pt x="18781" y="9859"/>
                  <a:pt x="18781" y="9859"/>
                  <a:pt x="18781" y="9859"/>
                </a:cubicBezTo>
                <a:cubicBezTo>
                  <a:pt x="18772" y="9890"/>
                  <a:pt x="18763" y="9905"/>
                  <a:pt x="18744" y="9905"/>
                </a:cubicBezTo>
                <a:cubicBezTo>
                  <a:pt x="18744" y="9905"/>
                  <a:pt x="18735" y="9905"/>
                  <a:pt x="18726" y="9905"/>
                </a:cubicBezTo>
                <a:cubicBezTo>
                  <a:pt x="18717" y="9921"/>
                  <a:pt x="18699" y="9967"/>
                  <a:pt x="18708" y="9983"/>
                </a:cubicBezTo>
                <a:cubicBezTo>
                  <a:pt x="18708" y="10014"/>
                  <a:pt x="18717" y="10030"/>
                  <a:pt x="18717" y="10045"/>
                </a:cubicBezTo>
                <a:cubicBezTo>
                  <a:pt x="18726" y="10045"/>
                  <a:pt x="18726" y="10061"/>
                  <a:pt x="18726" y="10061"/>
                </a:cubicBezTo>
                <a:cubicBezTo>
                  <a:pt x="18735" y="10076"/>
                  <a:pt x="18754" y="10076"/>
                  <a:pt x="18763" y="10045"/>
                </a:cubicBezTo>
                <a:cubicBezTo>
                  <a:pt x="18763" y="10030"/>
                  <a:pt x="18772" y="9998"/>
                  <a:pt x="18781" y="9983"/>
                </a:cubicBezTo>
                <a:cubicBezTo>
                  <a:pt x="18790" y="9967"/>
                  <a:pt x="18808" y="9983"/>
                  <a:pt x="18818" y="9983"/>
                </a:cubicBezTo>
                <a:cubicBezTo>
                  <a:pt x="18818" y="9983"/>
                  <a:pt x="18827" y="9983"/>
                  <a:pt x="18827" y="9983"/>
                </a:cubicBezTo>
                <a:cubicBezTo>
                  <a:pt x="18845" y="9983"/>
                  <a:pt x="18854" y="9921"/>
                  <a:pt x="18845" y="9890"/>
                </a:cubicBezTo>
                <a:cubicBezTo>
                  <a:pt x="18836" y="9874"/>
                  <a:pt x="18827" y="9859"/>
                  <a:pt x="18818" y="9843"/>
                </a:cubicBezTo>
                <a:cubicBezTo>
                  <a:pt x="18818" y="9828"/>
                  <a:pt x="18818" y="9812"/>
                  <a:pt x="18827" y="9796"/>
                </a:cubicBezTo>
                <a:cubicBezTo>
                  <a:pt x="18836" y="9796"/>
                  <a:pt x="18836" y="9796"/>
                  <a:pt x="18845" y="9781"/>
                </a:cubicBezTo>
                <a:cubicBezTo>
                  <a:pt x="18845" y="9781"/>
                  <a:pt x="18854" y="9781"/>
                  <a:pt x="18854" y="9781"/>
                </a:cubicBezTo>
                <a:cubicBezTo>
                  <a:pt x="18863" y="9796"/>
                  <a:pt x="18863" y="9796"/>
                  <a:pt x="18854" y="9812"/>
                </a:cubicBezTo>
                <a:cubicBezTo>
                  <a:pt x="18854" y="9828"/>
                  <a:pt x="18845" y="9843"/>
                  <a:pt x="18854" y="9843"/>
                </a:cubicBezTo>
                <a:cubicBezTo>
                  <a:pt x="18854" y="9874"/>
                  <a:pt x="18863" y="9890"/>
                  <a:pt x="18873" y="9921"/>
                </a:cubicBezTo>
                <a:cubicBezTo>
                  <a:pt x="18882" y="9936"/>
                  <a:pt x="18891" y="9952"/>
                  <a:pt x="18900" y="9967"/>
                </a:cubicBezTo>
                <a:cubicBezTo>
                  <a:pt x="18909" y="9967"/>
                  <a:pt x="18927" y="9967"/>
                  <a:pt x="18927" y="9952"/>
                </a:cubicBezTo>
                <a:cubicBezTo>
                  <a:pt x="18946" y="9905"/>
                  <a:pt x="18964" y="9859"/>
                  <a:pt x="18982" y="9812"/>
                </a:cubicBezTo>
                <a:cubicBezTo>
                  <a:pt x="18982" y="9796"/>
                  <a:pt x="18992" y="9781"/>
                  <a:pt x="19001" y="9781"/>
                </a:cubicBezTo>
                <a:cubicBezTo>
                  <a:pt x="19010" y="9781"/>
                  <a:pt x="19028" y="9781"/>
                  <a:pt x="19037" y="9781"/>
                </a:cubicBezTo>
                <a:cubicBezTo>
                  <a:pt x="19056" y="9781"/>
                  <a:pt x="19065" y="9765"/>
                  <a:pt x="19074" y="9750"/>
                </a:cubicBezTo>
                <a:cubicBezTo>
                  <a:pt x="19083" y="9750"/>
                  <a:pt x="19083" y="9750"/>
                  <a:pt x="19092" y="9750"/>
                </a:cubicBezTo>
                <a:cubicBezTo>
                  <a:pt x="19101" y="9765"/>
                  <a:pt x="19111" y="9750"/>
                  <a:pt x="19111" y="9734"/>
                </a:cubicBezTo>
                <a:cubicBezTo>
                  <a:pt x="19120" y="9719"/>
                  <a:pt x="19120" y="9672"/>
                  <a:pt x="19138" y="9657"/>
                </a:cubicBezTo>
                <a:cubicBezTo>
                  <a:pt x="19138" y="9657"/>
                  <a:pt x="19138" y="9657"/>
                  <a:pt x="19138" y="9641"/>
                </a:cubicBezTo>
                <a:cubicBezTo>
                  <a:pt x="19138" y="9657"/>
                  <a:pt x="19147" y="9657"/>
                  <a:pt x="19147" y="9657"/>
                </a:cubicBezTo>
                <a:cubicBezTo>
                  <a:pt x="19147" y="9672"/>
                  <a:pt x="19147" y="9688"/>
                  <a:pt x="19147" y="9703"/>
                </a:cubicBezTo>
                <a:cubicBezTo>
                  <a:pt x="19156" y="9703"/>
                  <a:pt x="19165" y="9719"/>
                  <a:pt x="19165" y="9719"/>
                </a:cubicBezTo>
                <a:cubicBezTo>
                  <a:pt x="19202" y="9688"/>
                  <a:pt x="19220" y="9610"/>
                  <a:pt x="19202" y="9563"/>
                </a:cubicBezTo>
                <a:cubicBezTo>
                  <a:pt x="19193" y="9517"/>
                  <a:pt x="19184" y="9486"/>
                  <a:pt x="19184" y="9439"/>
                </a:cubicBezTo>
                <a:cubicBezTo>
                  <a:pt x="19193" y="9361"/>
                  <a:pt x="19184" y="9299"/>
                  <a:pt x="19165" y="9237"/>
                </a:cubicBezTo>
                <a:cubicBezTo>
                  <a:pt x="19165" y="9222"/>
                  <a:pt x="19165" y="9190"/>
                  <a:pt x="19184" y="9175"/>
                </a:cubicBezTo>
                <a:cubicBezTo>
                  <a:pt x="19193" y="9159"/>
                  <a:pt x="19202" y="9144"/>
                  <a:pt x="19193" y="9113"/>
                </a:cubicBezTo>
                <a:cubicBezTo>
                  <a:pt x="19193" y="9097"/>
                  <a:pt x="19193" y="9082"/>
                  <a:pt x="19193" y="9051"/>
                </a:cubicBezTo>
                <a:cubicBezTo>
                  <a:pt x="19193" y="8988"/>
                  <a:pt x="19184" y="8926"/>
                  <a:pt x="19165" y="8864"/>
                </a:cubicBezTo>
                <a:cubicBezTo>
                  <a:pt x="19147" y="8786"/>
                  <a:pt x="19111" y="8740"/>
                  <a:pt x="19092" y="8662"/>
                </a:cubicBezTo>
                <a:cubicBezTo>
                  <a:pt x="19092" y="8647"/>
                  <a:pt x="19074" y="8647"/>
                  <a:pt x="19065" y="8662"/>
                </a:cubicBezTo>
                <a:cubicBezTo>
                  <a:pt x="19037" y="8709"/>
                  <a:pt x="19019" y="8771"/>
                  <a:pt x="19028" y="8849"/>
                </a:cubicBezTo>
                <a:cubicBezTo>
                  <a:pt x="19028" y="8880"/>
                  <a:pt x="19019" y="8926"/>
                  <a:pt x="19046" y="8942"/>
                </a:cubicBezTo>
                <a:cubicBezTo>
                  <a:pt x="19046" y="8957"/>
                  <a:pt x="19056" y="8957"/>
                  <a:pt x="19056" y="8973"/>
                </a:cubicBezTo>
                <a:cubicBezTo>
                  <a:pt x="19056" y="9066"/>
                  <a:pt x="19065" y="9175"/>
                  <a:pt x="19028" y="9268"/>
                </a:cubicBezTo>
                <a:cubicBezTo>
                  <a:pt x="19019" y="9268"/>
                  <a:pt x="19019" y="9299"/>
                  <a:pt x="19019" y="9315"/>
                </a:cubicBezTo>
                <a:cubicBezTo>
                  <a:pt x="19010" y="9377"/>
                  <a:pt x="18982" y="9408"/>
                  <a:pt x="18955" y="9424"/>
                </a:cubicBezTo>
                <a:cubicBezTo>
                  <a:pt x="18946" y="9424"/>
                  <a:pt x="18937" y="9408"/>
                  <a:pt x="18937" y="9408"/>
                </a:cubicBezTo>
                <a:cubicBezTo>
                  <a:pt x="18937" y="9392"/>
                  <a:pt x="18937" y="9377"/>
                  <a:pt x="18927" y="9377"/>
                </a:cubicBezTo>
                <a:cubicBezTo>
                  <a:pt x="18927" y="9346"/>
                  <a:pt x="18927" y="9346"/>
                  <a:pt x="18918" y="9346"/>
                </a:cubicBezTo>
                <a:cubicBezTo>
                  <a:pt x="18909" y="9346"/>
                  <a:pt x="18909" y="9361"/>
                  <a:pt x="18900" y="9377"/>
                </a:cubicBezTo>
                <a:cubicBezTo>
                  <a:pt x="18891" y="9392"/>
                  <a:pt x="18900" y="9408"/>
                  <a:pt x="18900" y="9424"/>
                </a:cubicBezTo>
                <a:cubicBezTo>
                  <a:pt x="18900" y="9439"/>
                  <a:pt x="18900" y="9455"/>
                  <a:pt x="18900" y="9470"/>
                </a:cubicBezTo>
                <a:cubicBezTo>
                  <a:pt x="18882" y="9517"/>
                  <a:pt x="18882" y="9563"/>
                  <a:pt x="18873" y="9610"/>
                </a:cubicBezTo>
                <a:cubicBezTo>
                  <a:pt x="18873" y="9626"/>
                  <a:pt x="18863" y="9626"/>
                  <a:pt x="18863" y="9626"/>
                </a:cubicBezTo>
                <a:cubicBezTo>
                  <a:pt x="18836" y="9626"/>
                  <a:pt x="18818" y="9626"/>
                  <a:pt x="18799" y="9641"/>
                </a:cubicBezTo>
                <a:cubicBezTo>
                  <a:pt x="18772" y="9657"/>
                  <a:pt x="18744" y="9657"/>
                  <a:pt x="18717" y="9672"/>
                </a:cubicBezTo>
                <a:cubicBezTo>
                  <a:pt x="18708" y="9672"/>
                  <a:pt x="18699" y="9688"/>
                  <a:pt x="18689" y="9703"/>
                </a:cubicBezTo>
                <a:cubicBezTo>
                  <a:pt x="18662" y="9765"/>
                  <a:pt x="18635" y="9812"/>
                  <a:pt x="18598" y="9859"/>
                </a:cubicBezTo>
                <a:cubicBezTo>
                  <a:pt x="18598" y="9874"/>
                  <a:pt x="18598" y="9890"/>
                  <a:pt x="18598" y="9905"/>
                </a:cubicBezTo>
                <a:cubicBezTo>
                  <a:pt x="18598" y="9921"/>
                  <a:pt x="18598" y="9921"/>
                  <a:pt x="18589" y="9936"/>
                </a:cubicBezTo>
                <a:cubicBezTo>
                  <a:pt x="18580" y="9967"/>
                  <a:pt x="18561" y="9983"/>
                  <a:pt x="18552" y="10014"/>
                </a:cubicBezTo>
                <a:cubicBezTo>
                  <a:pt x="18543" y="10030"/>
                  <a:pt x="18534" y="10045"/>
                  <a:pt x="18543" y="10076"/>
                </a:cubicBezTo>
                <a:cubicBezTo>
                  <a:pt x="18543" y="10092"/>
                  <a:pt x="18543" y="10107"/>
                  <a:pt x="18561" y="10123"/>
                </a:cubicBezTo>
                <a:cubicBezTo>
                  <a:pt x="18552" y="10138"/>
                  <a:pt x="18552" y="10138"/>
                  <a:pt x="18552" y="10138"/>
                </a:cubicBezTo>
                <a:cubicBezTo>
                  <a:pt x="18552" y="10138"/>
                  <a:pt x="18561" y="10138"/>
                  <a:pt x="18561" y="10138"/>
                </a:cubicBezTo>
                <a:cubicBezTo>
                  <a:pt x="18561" y="10138"/>
                  <a:pt x="18561" y="10138"/>
                  <a:pt x="18561" y="10123"/>
                </a:cubicBezTo>
                <a:cubicBezTo>
                  <a:pt x="18561" y="10123"/>
                  <a:pt x="18561" y="10123"/>
                  <a:pt x="18561" y="10123"/>
                </a:cubicBezTo>
                <a:cubicBezTo>
                  <a:pt x="18571" y="10123"/>
                  <a:pt x="18580" y="10123"/>
                  <a:pt x="18580" y="10138"/>
                </a:cubicBezTo>
                <a:cubicBezTo>
                  <a:pt x="18580" y="10154"/>
                  <a:pt x="18580" y="10169"/>
                  <a:pt x="18571" y="10185"/>
                </a:cubicBezTo>
                <a:cubicBezTo>
                  <a:pt x="18571" y="10185"/>
                  <a:pt x="18571" y="10185"/>
                  <a:pt x="18571" y="10185"/>
                </a:cubicBezTo>
                <a:cubicBezTo>
                  <a:pt x="18571" y="10185"/>
                  <a:pt x="18571" y="10185"/>
                  <a:pt x="18571" y="10185"/>
                </a:cubicBezTo>
                <a:cubicBezTo>
                  <a:pt x="18571" y="10185"/>
                  <a:pt x="18571" y="10185"/>
                  <a:pt x="18571" y="10185"/>
                </a:cubicBezTo>
                <a:cubicBezTo>
                  <a:pt x="18589" y="10232"/>
                  <a:pt x="18598" y="10278"/>
                  <a:pt x="18607" y="10325"/>
                </a:cubicBezTo>
                <a:cubicBezTo>
                  <a:pt x="18607" y="10356"/>
                  <a:pt x="18644" y="10371"/>
                  <a:pt x="18653" y="10356"/>
                </a:cubicBezTo>
                <a:close/>
                <a:moveTo>
                  <a:pt x="19074" y="8709"/>
                </a:moveTo>
                <a:cubicBezTo>
                  <a:pt x="19074" y="8709"/>
                  <a:pt x="19074" y="8709"/>
                  <a:pt x="19074" y="8709"/>
                </a:cubicBezTo>
                <a:cubicBezTo>
                  <a:pt x="19074" y="8724"/>
                  <a:pt x="19074" y="8724"/>
                  <a:pt x="19074" y="8724"/>
                </a:cubicBezTo>
                <a:cubicBezTo>
                  <a:pt x="19065" y="8724"/>
                  <a:pt x="19065" y="8724"/>
                  <a:pt x="19065" y="8724"/>
                </a:cubicBezTo>
                <a:lnTo>
                  <a:pt x="19074" y="8709"/>
                </a:lnTo>
                <a:close/>
                <a:moveTo>
                  <a:pt x="6141" y="1529"/>
                </a:moveTo>
                <a:cubicBezTo>
                  <a:pt x="6141" y="1545"/>
                  <a:pt x="6160" y="1545"/>
                  <a:pt x="6169" y="1545"/>
                </a:cubicBezTo>
                <a:cubicBezTo>
                  <a:pt x="6187" y="1545"/>
                  <a:pt x="6205" y="1545"/>
                  <a:pt x="6224" y="1560"/>
                </a:cubicBezTo>
                <a:cubicBezTo>
                  <a:pt x="6233" y="1576"/>
                  <a:pt x="6242" y="1576"/>
                  <a:pt x="6251" y="1560"/>
                </a:cubicBezTo>
                <a:cubicBezTo>
                  <a:pt x="6260" y="1545"/>
                  <a:pt x="6260" y="1529"/>
                  <a:pt x="6269" y="1529"/>
                </a:cubicBezTo>
                <a:cubicBezTo>
                  <a:pt x="6269" y="1529"/>
                  <a:pt x="6269" y="1529"/>
                  <a:pt x="6269" y="1529"/>
                </a:cubicBezTo>
                <a:cubicBezTo>
                  <a:pt x="6269" y="1529"/>
                  <a:pt x="6269" y="1529"/>
                  <a:pt x="6269" y="1529"/>
                </a:cubicBezTo>
                <a:cubicBezTo>
                  <a:pt x="6269" y="1529"/>
                  <a:pt x="6269" y="1529"/>
                  <a:pt x="6269" y="1529"/>
                </a:cubicBezTo>
                <a:cubicBezTo>
                  <a:pt x="6288" y="1514"/>
                  <a:pt x="6306" y="1498"/>
                  <a:pt x="6324" y="1467"/>
                </a:cubicBezTo>
                <a:cubicBezTo>
                  <a:pt x="6334" y="1452"/>
                  <a:pt x="6352" y="1436"/>
                  <a:pt x="6370" y="1421"/>
                </a:cubicBezTo>
                <a:cubicBezTo>
                  <a:pt x="6370" y="1405"/>
                  <a:pt x="6379" y="1390"/>
                  <a:pt x="6379" y="1374"/>
                </a:cubicBezTo>
                <a:cubicBezTo>
                  <a:pt x="6388" y="1343"/>
                  <a:pt x="6398" y="1343"/>
                  <a:pt x="6416" y="1343"/>
                </a:cubicBezTo>
                <a:cubicBezTo>
                  <a:pt x="6416" y="1343"/>
                  <a:pt x="6416" y="1343"/>
                  <a:pt x="6416" y="1343"/>
                </a:cubicBezTo>
                <a:cubicBezTo>
                  <a:pt x="6416" y="1343"/>
                  <a:pt x="6416" y="1343"/>
                  <a:pt x="6416" y="1343"/>
                </a:cubicBezTo>
                <a:cubicBezTo>
                  <a:pt x="6416" y="1327"/>
                  <a:pt x="6416" y="1327"/>
                  <a:pt x="6425" y="1343"/>
                </a:cubicBezTo>
                <a:cubicBezTo>
                  <a:pt x="6416" y="1343"/>
                  <a:pt x="6416" y="1343"/>
                  <a:pt x="6416" y="1343"/>
                </a:cubicBezTo>
                <a:cubicBezTo>
                  <a:pt x="6416" y="1374"/>
                  <a:pt x="6416" y="1374"/>
                  <a:pt x="6434" y="1390"/>
                </a:cubicBezTo>
                <a:cubicBezTo>
                  <a:pt x="6443" y="1390"/>
                  <a:pt x="6443" y="1390"/>
                  <a:pt x="6453" y="1390"/>
                </a:cubicBezTo>
                <a:cubicBezTo>
                  <a:pt x="6462" y="1358"/>
                  <a:pt x="6462" y="1327"/>
                  <a:pt x="6480" y="1312"/>
                </a:cubicBezTo>
                <a:cubicBezTo>
                  <a:pt x="6498" y="1281"/>
                  <a:pt x="6517" y="1265"/>
                  <a:pt x="6517" y="1234"/>
                </a:cubicBezTo>
                <a:cubicBezTo>
                  <a:pt x="6517" y="1188"/>
                  <a:pt x="6517" y="1141"/>
                  <a:pt x="6498" y="1110"/>
                </a:cubicBezTo>
                <a:cubicBezTo>
                  <a:pt x="6498" y="1094"/>
                  <a:pt x="6489" y="1094"/>
                  <a:pt x="6489" y="1079"/>
                </a:cubicBezTo>
                <a:cubicBezTo>
                  <a:pt x="6489" y="1079"/>
                  <a:pt x="6489" y="1063"/>
                  <a:pt x="6489" y="1048"/>
                </a:cubicBezTo>
                <a:cubicBezTo>
                  <a:pt x="6498" y="1017"/>
                  <a:pt x="6507" y="1001"/>
                  <a:pt x="6526" y="986"/>
                </a:cubicBezTo>
                <a:cubicBezTo>
                  <a:pt x="6526" y="954"/>
                  <a:pt x="6517" y="923"/>
                  <a:pt x="6526" y="892"/>
                </a:cubicBezTo>
                <a:cubicBezTo>
                  <a:pt x="6535" y="877"/>
                  <a:pt x="6535" y="846"/>
                  <a:pt x="6535" y="830"/>
                </a:cubicBezTo>
                <a:cubicBezTo>
                  <a:pt x="6535" y="799"/>
                  <a:pt x="6517" y="799"/>
                  <a:pt x="6507" y="768"/>
                </a:cubicBezTo>
                <a:cubicBezTo>
                  <a:pt x="6489" y="752"/>
                  <a:pt x="6480" y="737"/>
                  <a:pt x="6462" y="721"/>
                </a:cubicBezTo>
                <a:cubicBezTo>
                  <a:pt x="6462" y="721"/>
                  <a:pt x="6453" y="706"/>
                  <a:pt x="6453" y="690"/>
                </a:cubicBezTo>
                <a:cubicBezTo>
                  <a:pt x="6453" y="659"/>
                  <a:pt x="6453" y="628"/>
                  <a:pt x="6453" y="582"/>
                </a:cubicBezTo>
                <a:cubicBezTo>
                  <a:pt x="6462" y="550"/>
                  <a:pt x="6462" y="519"/>
                  <a:pt x="6462" y="488"/>
                </a:cubicBezTo>
                <a:cubicBezTo>
                  <a:pt x="6471" y="442"/>
                  <a:pt x="6453" y="411"/>
                  <a:pt x="6434" y="379"/>
                </a:cubicBezTo>
                <a:cubicBezTo>
                  <a:pt x="6416" y="348"/>
                  <a:pt x="6398" y="348"/>
                  <a:pt x="6379" y="348"/>
                </a:cubicBezTo>
                <a:cubicBezTo>
                  <a:pt x="6370" y="364"/>
                  <a:pt x="6361" y="379"/>
                  <a:pt x="6361" y="395"/>
                </a:cubicBezTo>
                <a:cubicBezTo>
                  <a:pt x="6361" y="411"/>
                  <a:pt x="6361" y="411"/>
                  <a:pt x="6370" y="426"/>
                </a:cubicBezTo>
                <a:cubicBezTo>
                  <a:pt x="6379" y="426"/>
                  <a:pt x="6388" y="442"/>
                  <a:pt x="6398" y="442"/>
                </a:cubicBezTo>
                <a:cubicBezTo>
                  <a:pt x="6407" y="442"/>
                  <a:pt x="6407" y="457"/>
                  <a:pt x="6407" y="473"/>
                </a:cubicBezTo>
                <a:cubicBezTo>
                  <a:pt x="6407" y="473"/>
                  <a:pt x="6398" y="473"/>
                  <a:pt x="6398" y="473"/>
                </a:cubicBezTo>
                <a:cubicBezTo>
                  <a:pt x="6388" y="473"/>
                  <a:pt x="6370" y="473"/>
                  <a:pt x="6361" y="473"/>
                </a:cubicBezTo>
                <a:cubicBezTo>
                  <a:pt x="6343" y="488"/>
                  <a:pt x="6334" y="488"/>
                  <a:pt x="6324" y="488"/>
                </a:cubicBezTo>
                <a:cubicBezTo>
                  <a:pt x="6306" y="504"/>
                  <a:pt x="6297" y="535"/>
                  <a:pt x="6297" y="566"/>
                </a:cubicBezTo>
                <a:cubicBezTo>
                  <a:pt x="6297" y="582"/>
                  <a:pt x="6306" y="597"/>
                  <a:pt x="6306" y="613"/>
                </a:cubicBezTo>
                <a:cubicBezTo>
                  <a:pt x="6306" y="613"/>
                  <a:pt x="6306" y="628"/>
                  <a:pt x="6306" y="628"/>
                </a:cubicBezTo>
                <a:cubicBezTo>
                  <a:pt x="6306" y="628"/>
                  <a:pt x="6297" y="628"/>
                  <a:pt x="6297" y="628"/>
                </a:cubicBezTo>
                <a:cubicBezTo>
                  <a:pt x="6288" y="613"/>
                  <a:pt x="6269" y="613"/>
                  <a:pt x="6260" y="628"/>
                </a:cubicBezTo>
                <a:cubicBezTo>
                  <a:pt x="6251" y="644"/>
                  <a:pt x="6233" y="659"/>
                  <a:pt x="6215" y="644"/>
                </a:cubicBezTo>
                <a:cubicBezTo>
                  <a:pt x="6196" y="644"/>
                  <a:pt x="6196" y="675"/>
                  <a:pt x="6196" y="690"/>
                </a:cubicBezTo>
                <a:cubicBezTo>
                  <a:pt x="6205" y="721"/>
                  <a:pt x="6205" y="737"/>
                  <a:pt x="6215" y="752"/>
                </a:cubicBezTo>
                <a:cubicBezTo>
                  <a:pt x="6224" y="768"/>
                  <a:pt x="6233" y="799"/>
                  <a:pt x="6233" y="815"/>
                </a:cubicBezTo>
                <a:cubicBezTo>
                  <a:pt x="6233" y="815"/>
                  <a:pt x="6242" y="815"/>
                  <a:pt x="6242" y="815"/>
                </a:cubicBezTo>
                <a:cubicBezTo>
                  <a:pt x="6242" y="815"/>
                  <a:pt x="6242" y="830"/>
                  <a:pt x="6242" y="830"/>
                </a:cubicBezTo>
                <a:cubicBezTo>
                  <a:pt x="6251" y="830"/>
                  <a:pt x="6251" y="830"/>
                  <a:pt x="6251" y="830"/>
                </a:cubicBezTo>
                <a:cubicBezTo>
                  <a:pt x="6251" y="830"/>
                  <a:pt x="6251" y="830"/>
                  <a:pt x="6242" y="830"/>
                </a:cubicBezTo>
                <a:cubicBezTo>
                  <a:pt x="6242" y="830"/>
                  <a:pt x="6242" y="830"/>
                  <a:pt x="6233" y="830"/>
                </a:cubicBezTo>
                <a:cubicBezTo>
                  <a:pt x="6233" y="830"/>
                  <a:pt x="6233" y="815"/>
                  <a:pt x="6233" y="815"/>
                </a:cubicBezTo>
                <a:cubicBezTo>
                  <a:pt x="6224" y="815"/>
                  <a:pt x="6205" y="799"/>
                  <a:pt x="6196" y="784"/>
                </a:cubicBezTo>
                <a:cubicBezTo>
                  <a:pt x="6187" y="784"/>
                  <a:pt x="6178" y="784"/>
                  <a:pt x="6178" y="799"/>
                </a:cubicBezTo>
                <a:cubicBezTo>
                  <a:pt x="6151" y="861"/>
                  <a:pt x="6141" y="954"/>
                  <a:pt x="6123" y="1017"/>
                </a:cubicBezTo>
                <a:cubicBezTo>
                  <a:pt x="6114" y="1048"/>
                  <a:pt x="6123" y="1079"/>
                  <a:pt x="6132" y="1094"/>
                </a:cubicBezTo>
                <a:cubicBezTo>
                  <a:pt x="6151" y="1110"/>
                  <a:pt x="6160" y="1125"/>
                  <a:pt x="6178" y="1125"/>
                </a:cubicBezTo>
                <a:cubicBezTo>
                  <a:pt x="6187" y="1125"/>
                  <a:pt x="6196" y="1125"/>
                  <a:pt x="6196" y="1141"/>
                </a:cubicBezTo>
                <a:cubicBezTo>
                  <a:pt x="6205" y="1141"/>
                  <a:pt x="6205" y="1156"/>
                  <a:pt x="6205" y="1172"/>
                </a:cubicBezTo>
                <a:cubicBezTo>
                  <a:pt x="6205" y="1172"/>
                  <a:pt x="6196" y="1188"/>
                  <a:pt x="6196" y="1188"/>
                </a:cubicBezTo>
                <a:cubicBezTo>
                  <a:pt x="6187" y="1188"/>
                  <a:pt x="6187" y="1188"/>
                  <a:pt x="6178" y="1188"/>
                </a:cubicBezTo>
                <a:cubicBezTo>
                  <a:pt x="6141" y="1172"/>
                  <a:pt x="6123" y="1188"/>
                  <a:pt x="6114" y="1250"/>
                </a:cubicBezTo>
                <a:cubicBezTo>
                  <a:pt x="6105" y="1296"/>
                  <a:pt x="6096" y="1327"/>
                  <a:pt x="6096" y="1374"/>
                </a:cubicBezTo>
                <a:cubicBezTo>
                  <a:pt x="6086" y="1452"/>
                  <a:pt x="6105" y="1498"/>
                  <a:pt x="6141" y="1529"/>
                </a:cubicBezTo>
                <a:close/>
                <a:moveTo>
                  <a:pt x="6370" y="1421"/>
                </a:moveTo>
                <a:cubicBezTo>
                  <a:pt x="6370" y="1421"/>
                  <a:pt x="6370" y="1421"/>
                  <a:pt x="6370" y="1421"/>
                </a:cubicBezTo>
                <a:cubicBezTo>
                  <a:pt x="6370" y="1421"/>
                  <a:pt x="6370" y="1421"/>
                  <a:pt x="6370" y="1421"/>
                </a:cubicBezTo>
                <a:cubicBezTo>
                  <a:pt x="6370" y="1421"/>
                  <a:pt x="6370" y="1421"/>
                  <a:pt x="6370" y="1421"/>
                </a:cubicBezTo>
                <a:cubicBezTo>
                  <a:pt x="6370" y="1421"/>
                  <a:pt x="6370" y="1421"/>
                  <a:pt x="6370" y="1421"/>
                </a:cubicBezTo>
                <a:close/>
                <a:moveTo>
                  <a:pt x="17225" y="14660"/>
                </a:moveTo>
                <a:cubicBezTo>
                  <a:pt x="17225" y="14660"/>
                  <a:pt x="17225" y="14660"/>
                  <a:pt x="17225" y="14660"/>
                </a:cubicBezTo>
                <a:cubicBezTo>
                  <a:pt x="17216" y="14645"/>
                  <a:pt x="17216" y="14629"/>
                  <a:pt x="17207" y="14629"/>
                </a:cubicBezTo>
                <a:cubicBezTo>
                  <a:pt x="17207" y="14614"/>
                  <a:pt x="17207" y="14614"/>
                  <a:pt x="17207" y="14614"/>
                </a:cubicBezTo>
                <a:cubicBezTo>
                  <a:pt x="17207" y="14614"/>
                  <a:pt x="17207" y="14614"/>
                  <a:pt x="17198" y="14598"/>
                </a:cubicBezTo>
                <a:cubicBezTo>
                  <a:pt x="17207" y="14598"/>
                  <a:pt x="17207" y="14598"/>
                  <a:pt x="17207" y="14598"/>
                </a:cubicBezTo>
                <a:cubicBezTo>
                  <a:pt x="17207" y="14598"/>
                  <a:pt x="17207" y="14614"/>
                  <a:pt x="17207" y="14614"/>
                </a:cubicBezTo>
                <a:cubicBezTo>
                  <a:pt x="17207" y="14614"/>
                  <a:pt x="17207" y="14614"/>
                  <a:pt x="17207" y="14629"/>
                </a:cubicBezTo>
                <a:cubicBezTo>
                  <a:pt x="17216" y="14629"/>
                  <a:pt x="17225" y="14645"/>
                  <a:pt x="17225" y="14645"/>
                </a:cubicBezTo>
                <a:cubicBezTo>
                  <a:pt x="17225" y="14660"/>
                  <a:pt x="17225" y="14660"/>
                  <a:pt x="17225" y="14660"/>
                </a:cubicBezTo>
                <a:cubicBezTo>
                  <a:pt x="17234" y="14660"/>
                  <a:pt x="17243" y="14660"/>
                  <a:pt x="17253" y="14660"/>
                </a:cubicBezTo>
                <a:cubicBezTo>
                  <a:pt x="17253" y="14660"/>
                  <a:pt x="17253" y="14660"/>
                  <a:pt x="17262" y="14660"/>
                </a:cubicBezTo>
                <a:cubicBezTo>
                  <a:pt x="17262" y="14660"/>
                  <a:pt x="17271" y="14645"/>
                  <a:pt x="17271" y="14629"/>
                </a:cubicBezTo>
                <a:cubicBezTo>
                  <a:pt x="17253" y="14583"/>
                  <a:pt x="17234" y="14552"/>
                  <a:pt x="17216" y="14505"/>
                </a:cubicBezTo>
                <a:cubicBezTo>
                  <a:pt x="17216" y="14505"/>
                  <a:pt x="17207" y="14505"/>
                  <a:pt x="17207" y="14505"/>
                </a:cubicBezTo>
                <a:cubicBezTo>
                  <a:pt x="17198" y="14505"/>
                  <a:pt x="17188" y="14505"/>
                  <a:pt x="17179" y="14520"/>
                </a:cubicBezTo>
                <a:cubicBezTo>
                  <a:pt x="17179" y="14536"/>
                  <a:pt x="17170" y="14536"/>
                  <a:pt x="17170" y="14552"/>
                </a:cubicBezTo>
                <a:cubicBezTo>
                  <a:pt x="17161" y="14567"/>
                  <a:pt x="17152" y="14567"/>
                  <a:pt x="17143" y="14536"/>
                </a:cubicBezTo>
                <a:cubicBezTo>
                  <a:pt x="17134" y="14520"/>
                  <a:pt x="17134" y="14489"/>
                  <a:pt x="17124" y="14474"/>
                </a:cubicBezTo>
                <a:cubicBezTo>
                  <a:pt x="17124" y="14458"/>
                  <a:pt x="17115" y="14443"/>
                  <a:pt x="17106" y="14427"/>
                </a:cubicBezTo>
                <a:cubicBezTo>
                  <a:pt x="17097" y="14427"/>
                  <a:pt x="17088" y="14427"/>
                  <a:pt x="17079" y="14412"/>
                </a:cubicBezTo>
                <a:cubicBezTo>
                  <a:pt x="17069" y="14412"/>
                  <a:pt x="17060" y="14396"/>
                  <a:pt x="17069" y="14396"/>
                </a:cubicBezTo>
                <a:cubicBezTo>
                  <a:pt x="17079" y="14381"/>
                  <a:pt x="17060" y="14350"/>
                  <a:pt x="17069" y="14318"/>
                </a:cubicBezTo>
                <a:cubicBezTo>
                  <a:pt x="17079" y="14318"/>
                  <a:pt x="17079" y="14303"/>
                  <a:pt x="17069" y="14287"/>
                </a:cubicBezTo>
                <a:cubicBezTo>
                  <a:pt x="17060" y="14256"/>
                  <a:pt x="17033" y="14241"/>
                  <a:pt x="17024" y="14194"/>
                </a:cubicBezTo>
                <a:cubicBezTo>
                  <a:pt x="17024" y="14179"/>
                  <a:pt x="17015" y="14179"/>
                  <a:pt x="17015" y="14163"/>
                </a:cubicBezTo>
                <a:cubicBezTo>
                  <a:pt x="16996" y="14163"/>
                  <a:pt x="16978" y="14148"/>
                  <a:pt x="16969" y="14132"/>
                </a:cubicBezTo>
                <a:cubicBezTo>
                  <a:pt x="16960" y="14132"/>
                  <a:pt x="16951" y="14116"/>
                  <a:pt x="16951" y="14116"/>
                </a:cubicBezTo>
                <a:cubicBezTo>
                  <a:pt x="16941" y="14085"/>
                  <a:pt x="16923" y="14070"/>
                  <a:pt x="16905" y="14054"/>
                </a:cubicBezTo>
                <a:cubicBezTo>
                  <a:pt x="16886" y="14023"/>
                  <a:pt x="16868" y="14008"/>
                  <a:pt x="16850" y="13992"/>
                </a:cubicBezTo>
                <a:cubicBezTo>
                  <a:pt x="16841" y="13992"/>
                  <a:pt x="16832" y="13977"/>
                  <a:pt x="16822" y="13961"/>
                </a:cubicBezTo>
                <a:cubicBezTo>
                  <a:pt x="16813" y="13930"/>
                  <a:pt x="16795" y="13899"/>
                  <a:pt x="16786" y="13883"/>
                </a:cubicBezTo>
                <a:cubicBezTo>
                  <a:pt x="16740" y="13852"/>
                  <a:pt x="16703" y="13790"/>
                  <a:pt x="16676" y="13712"/>
                </a:cubicBezTo>
                <a:cubicBezTo>
                  <a:pt x="16667" y="13697"/>
                  <a:pt x="16648" y="13681"/>
                  <a:pt x="16630" y="13681"/>
                </a:cubicBezTo>
                <a:cubicBezTo>
                  <a:pt x="16594" y="13681"/>
                  <a:pt x="16566" y="13666"/>
                  <a:pt x="16529" y="13650"/>
                </a:cubicBezTo>
                <a:cubicBezTo>
                  <a:pt x="16520" y="13635"/>
                  <a:pt x="16511" y="13650"/>
                  <a:pt x="16511" y="13650"/>
                </a:cubicBezTo>
                <a:cubicBezTo>
                  <a:pt x="16502" y="13650"/>
                  <a:pt x="16493" y="13681"/>
                  <a:pt x="16502" y="13697"/>
                </a:cubicBezTo>
                <a:cubicBezTo>
                  <a:pt x="16502" y="13712"/>
                  <a:pt x="16511" y="13744"/>
                  <a:pt x="16520" y="13759"/>
                </a:cubicBezTo>
                <a:cubicBezTo>
                  <a:pt x="16539" y="13806"/>
                  <a:pt x="16566" y="13837"/>
                  <a:pt x="16594" y="13868"/>
                </a:cubicBezTo>
                <a:cubicBezTo>
                  <a:pt x="16612" y="13883"/>
                  <a:pt x="16621" y="13899"/>
                  <a:pt x="16630" y="13930"/>
                </a:cubicBezTo>
                <a:cubicBezTo>
                  <a:pt x="16639" y="13946"/>
                  <a:pt x="16658" y="13961"/>
                  <a:pt x="16658" y="13992"/>
                </a:cubicBezTo>
                <a:cubicBezTo>
                  <a:pt x="16676" y="14039"/>
                  <a:pt x="16694" y="14070"/>
                  <a:pt x="16722" y="14116"/>
                </a:cubicBezTo>
                <a:cubicBezTo>
                  <a:pt x="16731" y="14116"/>
                  <a:pt x="16740" y="14132"/>
                  <a:pt x="16740" y="14148"/>
                </a:cubicBezTo>
                <a:cubicBezTo>
                  <a:pt x="16749" y="14179"/>
                  <a:pt x="16749" y="14210"/>
                  <a:pt x="16758" y="14241"/>
                </a:cubicBezTo>
                <a:cubicBezTo>
                  <a:pt x="16767" y="14256"/>
                  <a:pt x="16767" y="14272"/>
                  <a:pt x="16777" y="14287"/>
                </a:cubicBezTo>
                <a:cubicBezTo>
                  <a:pt x="16813" y="14334"/>
                  <a:pt x="16832" y="14396"/>
                  <a:pt x="16841" y="14458"/>
                </a:cubicBezTo>
                <a:cubicBezTo>
                  <a:pt x="16850" y="14489"/>
                  <a:pt x="16859" y="14520"/>
                  <a:pt x="16859" y="14552"/>
                </a:cubicBezTo>
                <a:cubicBezTo>
                  <a:pt x="16868" y="14583"/>
                  <a:pt x="16877" y="14598"/>
                  <a:pt x="16886" y="14629"/>
                </a:cubicBezTo>
                <a:cubicBezTo>
                  <a:pt x="16914" y="14676"/>
                  <a:pt x="16941" y="14707"/>
                  <a:pt x="16960" y="14754"/>
                </a:cubicBezTo>
                <a:cubicBezTo>
                  <a:pt x="16987" y="14800"/>
                  <a:pt x="17005" y="14831"/>
                  <a:pt x="17033" y="14878"/>
                </a:cubicBezTo>
                <a:cubicBezTo>
                  <a:pt x="17060" y="14893"/>
                  <a:pt x="17079" y="14925"/>
                  <a:pt x="17097" y="14956"/>
                </a:cubicBezTo>
                <a:cubicBezTo>
                  <a:pt x="17106" y="14971"/>
                  <a:pt x="17115" y="14971"/>
                  <a:pt x="17124" y="14971"/>
                </a:cubicBezTo>
                <a:cubicBezTo>
                  <a:pt x="17152" y="14971"/>
                  <a:pt x="17179" y="14956"/>
                  <a:pt x="17207" y="14971"/>
                </a:cubicBezTo>
                <a:cubicBezTo>
                  <a:pt x="17207" y="14925"/>
                  <a:pt x="17216" y="14878"/>
                  <a:pt x="17216" y="14816"/>
                </a:cubicBezTo>
                <a:cubicBezTo>
                  <a:pt x="17216" y="14769"/>
                  <a:pt x="17225" y="14707"/>
                  <a:pt x="17225" y="14660"/>
                </a:cubicBezTo>
                <a:close/>
                <a:moveTo>
                  <a:pt x="17207" y="14971"/>
                </a:moveTo>
                <a:cubicBezTo>
                  <a:pt x="17207" y="14971"/>
                  <a:pt x="17207" y="14971"/>
                  <a:pt x="17207" y="14987"/>
                </a:cubicBezTo>
                <a:cubicBezTo>
                  <a:pt x="17207" y="14987"/>
                  <a:pt x="17207" y="14987"/>
                  <a:pt x="17207" y="14987"/>
                </a:cubicBezTo>
                <a:cubicBezTo>
                  <a:pt x="17207" y="14971"/>
                  <a:pt x="17216" y="14971"/>
                  <a:pt x="17216" y="14971"/>
                </a:cubicBezTo>
                <a:cubicBezTo>
                  <a:pt x="17207" y="14971"/>
                  <a:pt x="17207" y="14971"/>
                  <a:pt x="17207" y="14971"/>
                </a:cubicBezTo>
                <a:close/>
                <a:moveTo>
                  <a:pt x="3917" y="2664"/>
                </a:moveTo>
                <a:cubicBezTo>
                  <a:pt x="3917" y="2695"/>
                  <a:pt x="3908" y="2742"/>
                  <a:pt x="3908" y="2773"/>
                </a:cubicBezTo>
                <a:cubicBezTo>
                  <a:pt x="3908" y="2788"/>
                  <a:pt x="3926" y="2804"/>
                  <a:pt x="3926" y="2804"/>
                </a:cubicBezTo>
                <a:cubicBezTo>
                  <a:pt x="3954" y="2804"/>
                  <a:pt x="3981" y="2788"/>
                  <a:pt x="4009" y="2757"/>
                </a:cubicBezTo>
                <a:cubicBezTo>
                  <a:pt x="4009" y="2757"/>
                  <a:pt x="4009" y="2757"/>
                  <a:pt x="4009" y="2757"/>
                </a:cubicBezTo>
                <a:cubicBezTo>
                  <a:pt x="4009" y="2742"/>
                  <a:pt x="4009" y="2742"/>
                  <a:pt x="4009" y="2742"/>
                </a:cubicBezTo>
                <a:cubicBezTo>
                  <a:pt x="4009" y="2757"/>
                  <a:pt x="4009" y="2757"/>
                  <a:pt x="4009" y="2757"/>
                </a:cubicBezTo>
                <a:cubicBezTo>
                  <a:pt x="4009" y="2757"/>
                  <a:pt x="4009" y="2757"/>
                  <a:pt x="4009" y="2757"/>
                </a:cubicBezTo>
                <a:cubicBezTo>
                  <a:pt x="4018" y="2773"/>
                  <a:pt x="4027" y="2788"/>
                  <a:pt x="4045" y="2788"/>
                </a:cubicBezTo>
                <a:cubicBezTo>
                  <a:pt x="4055" y="2788"/>
                  <a:pt x="4064" y="2788"/>
                  <a:pt x="4082" y="2773"/>
                </a:cubicBezTo>
                <a:cubicBezTo>
                  <a:pt x="4082" y="2757"/>
                  <a:pt x="4091" y="2742"/>
                  <a:pt x="4100" y="2726"/>
                </a:cubicBezTo>
                <a:cubicBezTo>
                  <a:pt x="4109" y="2710"/>
                  <a:pt x="4119" y="2679"/>
                  <a:pt x="4128" y="2664"/>
                </a:cubicBezTo>
                <a:cubicBezTo>
                  <a:pt x="4146" y="2633"/>
                  <a:pt x="4155" y="2602"/>
                  <a:pt x="4183" y="2602"/>
                </a:cubicBezTo>
                <a:cubicBezTo>
                  <a:pt x="4201" y="2602"/>
                  <a:pt x="4210" y="2586"/>
                  <a:pt x="4219" y="2571"/>
                </a:cubicBezTo>
                <a:cubicBezTo>
                  <a:pt x="4228" y="2555"/>
                  <a:pt x="4238" y="2539"/>
                  <a:pt x="4256" y="2524"/>
                </a:cubicBezTo>
                <a:cubicBezTo>
                  <a:pt x="4265" y="2508"/>
                  <a:pt x="4274" y="2493"/>
                  <a:pt x="4283" y="2493"/>
                </a:cubicBezTo>
                <a:cubicBezTo>
                  <a:pt x="4311" y="2493"/>
                  <a:pt x="4338" y="2477"/>
                  <a:pt x="4366" y="2462"/>
                </a:cubicBezTo>
                <a:cubicBezTo>
                  <a:pt x="4375" y="2446"/>
                  <a:pt x="4384" y="2446"/>
                  <a:pt x="4393" y="2446"/>
                </a:cubicBezTo>
                <a:cubicBezTo>
                  <a:pt x="4393" y="2462"/>
                  <a:pt x="4393" y="2462"/>
                  <a:pt x="4393" y="2462"/>
                </a:cubicBezTo>
                <a:cubicBezTo>
                  <a:pt x="4393" y="2462"/>
                  <a:pt x="4393" y="2462"/>
                  <a:pt x="4393" y="2462"/>
                </a:cubicBezTo>
                <a:cubicBezTo>
                  <a:pt x="4393" y="2446"/>
                  <a:pt x="4393" y="2446"/>
                  <a:pt x="4393" y="2446"/>
                </a:cubicBezTo>
                <a:cubicBezTo>
                  <a:pt x="4412" y="2431"/>
                  <a:pt x="4421" y="2431"/>
                  <a:pt x="4439" y="2431"/>
                </a:cubicBezTo>
                <a:cubicBezTo>
                  <a:pt x="4457" y="2431"/>
                  <a:pt x="4466" y="2431"/>
                  <a:pt x="4476" y="2431"/>
                </a:cubicBezTo>
                <a:cubicBezTo>
                  <a:pt x="4494" y="2400"/>
                  <a:pt x="4503" y="2400"/>
                  <a:pt x="4521" y="2400"/>
                </a:cubicBezTo>
                <a:cubicBezTo>
                  <a:pt x="4531" y="2322"/>
                  <a:pt x="4521" y="2260"/>
                  <a:pt x="4521" y="2182"/>
                </a:cubicBezTo>
                <a:cubicBezTo>
                  <a:pt x="4521" y="2151"/>
                  <a:pt x="4512" y="2120"/>
                  <a:pt x="4494" y="2089"/>
                </a:cubicBezTo>
                <a:cubicBezTo>
                  <a:pt x="4485" y="2073"/>
                  <a:pt x="4466" y="2073"/>
                  <a:pt x="4457" y="2073"/>
                </a:cubicBezTo>
                <a:cubicBezTo>
                  <a:pt x="4430" y="2073"/>
                  <a:pt x="4412" y="2058"/>
                  <a:pt x="4393" y="2027"/>
                </a:cubicBezTo>
                <a:cubicBezTo>
                  <a:pt x="4384" y="2011"/>
                  <a:pt x="4375" y="2011"/>
                  <a:pt x="4366" y="1996"/>
                </a:cubicBezTo>
                <a:cubicBezTo>
                  <a:pt x="4347" y="1933"/>
                  <a:pt x="4329" y="1933"/>
                  <a:pt x="4293" y="1933"/>
                </a:cubicBezTo>
                <a:cubicBezTo>
                  <a:pt x="4265" y="1949"/>
                  <a:pt x="4247" y="1933"/>
                  <a:pt x="4219" y="1933"/>
                </a:cubicBezTo>
                <a:cubicBezTo>
                  <a:pt x="4210" y="1933"/>
                  <a:pt x="4192" y="1949"/>
                  <a:pt x="4183" y="1949"/>
                </a:cubicBezTo>
                <a:cubicBezTo>
                  <a:pt x="4174" y="1949"/>
                  <a:pt x="4164" y="1965"/>
                  <a:pt x="4155" y="1980"/>
                </a:cubicBezTo>
                <a:cubicBezTo>
                  <a:pt x="4155" y="2011"/>
                  <a:pt x="4155" y="2042"/>
                  <a:pt x="4155" y="2058"/>
                </a:cubicBezTo>
                <a:cubicBezTo>
                  <a:pt x="4155" y="2089"/>
                  <a:pt x="4146" y="2120"/>
                  <a:pt x="4128" y="2135"/>
                </a:cubicBezTo>
                <a:cubicBezTo>
                  <a:pt x="4100" y="2167"/>
                  <a:pt x="4082" y="2198"/>
                  <a:pt x="4055" y="2229"/>
                </a:cubicBezTo>
                <a:cubicBezTo>
                  <a:pt x="4045" y="2260"/>
                  <a:pt x="4036" y="2275"/>
                  <a:pt x="4036" y="2306"/>
                </a:cubicBezTo>
                <a:cubicBezTo>
                  <a:pt x="4036" y="2306"/>
                  <a:pt x="4027" y="2322"/>
                  <a:pt x="4027" y="2322"/>
                </a:cubicBezTo>
                <a:cubicBezTo>
                  <a:pt x="3981" y="2369"/>
                  <a:pt x="3945" y="2431"/>
                  <a:pt x="3908" y="2477"/>
                </a:cubicBezTo>
                <a:cubicBezTo>
                  <a:pt x="3899" y="2493"/>
                  <a:pt x="3890" y="2508"/>
                  <a:pt x="3881" y="2524"/>
                </a:cubicBezTo>
                <a:cubicBezTo>
                  <a:pt x="3881" y="2539"/>
                  <a:pt x="3890" y="2555"/>
                  <a:pt x="3899" y="2571"/>
                </a:cubicBezTo>
                <a:cubicBezTo>
                  <a:pt x="3908" y="2602"/>
                  <a:pt x="3917" y="2633"/>
                  <a:pt x="3917" y="2664"/>
                </a:cubicBezTo>
                <a:close/>
                <a:moveTo>
                  <a:pt x="9802" y="6999"/>
                </a:moveTo>
                <a:cubicBezTo>
                  <a:pt x="9821" y="7030"/>
                  <a:pt x="9821" y="7062"/>
                  <a:pt x="9812" y="7108"/>
                </a:cubicBezTo>
                <a:cubicBezTo>
                  <a:pt x="9812" y="7124"/>
                  <a:pt x="9821" y="7124"/>
                  <a:pt x="9821" y="7139"/>
                </a:cubicBezTo>
                <a:cubicBezTo>
                  <a:pt x="9839" y="7155"/>
                  <a:pt x="9839" y="7170"/>
                  <a:pt x="9830" y="7186"/>
                </a:cubicBezTo>
                <a:cubicBezTo>
                  <a:pt x="9821" y="7201"/>
                  <a:pt x="9821" y="7201"/>
                  <a:pt x="9821" y="7217"/>
                </a:cubicBezTo>
                <a:cubicBezTo>
                  <a:pt x="9821" y="7232"/>
                  <a:pt x="9821" y="7232"/>
                  <a:pt x="9830" y="7232"/>
                </a:cubicBezTo>
                <a:cubicBezTo>
                  <a:pt x="9830" y="7248"/>
                  <a:pt x="9830" y="7248"/>
                  <a:pt x="9830" y="7264"/>
                </a:cubicBezTo>
                <a:cubicBezTo>
                  <a:pt x="9848" y="7295"/>
                  <a:pt x="9848" y="7295"/>
                  <a:pt x="9866" y="7264"/>
                </a:cubicBezTo>
                <a:cubicBezTo>
                  <a:pt x="9866" y="7264"/>
                  <a:pt x="9876" y="7264"/>
                  <a:pt x="9876" y="7248"/>
                </a:cubicBezTo>
                <a:cubicBezTo>
                  <a:pt x="9876" y="7264"/>
                  <a:pt x="9876" y="7264"/>
                  <a:pt x="9876" y="7279"/>
                </a:cubicBezTo>
                <a:cubicBezTo>
                  <a:pt x="9876" y="7295"/>
                  <a:pt x="9876" y="7326"/>
                  <a:pt x="9866" y="7341"/>
                </a:cubicBezTo>
                <a:cubicBezTo>
                  <a:pt x="9866" y="7372"/>
                  <a:pt x="9876" y="7388"/>
                  <a:pt x="9894" y="7388"/>
                </a:cubicBezTo>
                <a:cubicBezTo>
                  <a:pt x="9894" y="7388"/>
                  <a:pt x="9894" y="7388"/>
                  <a:pt x="9903" y="7388"/>
                </a:cubicBezTo>
                <a:cubicBezTo>
                  <a:pt x="9912" y="7388"/>
                  <a:pt x="9931" y="7388"/>
                  <a:pt x="9940" y="7388"/>
                </a:cubicBezTo>
                <a:cubicBezTo>
                  <a:pt x="9958" y="7403"/>
                  <a:pt x="9949" y="7434"/>
                  <a:pt x="9958" y="7450"/>
                </a:cubicBezTo>
                <a:cubicBezTo>
                  <a:pt x="9958" y="7466"/>
                  <a:pt x="9967" y="7481"/>
                  <a:pt x="9967" y="7481"/>
                </a:cubicBezTo>
                <a:cubicBezTo>
                  <a:pt x="9985" y="7497"/>
                  <a:pt x="9985" y="7512"/>
                  <a:pt x="9985" y="7543"/>
                </a:cubicBezTo>
                <a:cubicBezTo>
                  <a:pt x="9976" y="7605"/>
                  <a:pt x="9967" y="7621"/>
                  <a:pt x="9921" y="7605"/>
                </a:cubicBezTo>
                <a:cubicBezTo>
                  <a:pt x="9921" y="7605"/>
                  <a:pt x="9912" y="7605"/>
                  <a:pt x="9912" y="7605"/>
                </a:cubicBezTo>
                <a:cubicBezTo>
                  <a:pt x="9903" y="7605"/>
                  <a:pt x="9903" y="7605"/>
                  <a:pt x="9903" y="7621"/>
                </a:cubicBezTo>
                <a:cubicBezTo>
                  <a:pt x="9903" y="7652"/>
                  <a:pt x="9903" y="7699"/>
                  <a:pt x="9921" y="7730"/>
                </a:cubicBezTo>
                <a:cubicBezTo>
                  <a:pt x="9921" y="7730"/>
                  <a:pt x="9921" y="7761"/>
                  <a:pt x="9912" y="7776"/>
                </a:cubicBezTo>
                <a:cubicBezTo>
                  <a:pt x="9903" y="7776"/>
                  <a:pt x="9894" y="7792"/>
                  <a:pt x="9885" y="7807"/>
                </a:cubicBezTo>
                <a:cubicBezTo>
                  <a:pt x="9885" y="7807"/>
                  <a:pt x="9876" y="7823"/>
                  <a:pt x="9866" y="7823"/>
                </a:cubicBezTo>
                <a:cubicBezTo>
                  <a:pt x="9866" y="7838"/>
                  <a:pt x="9866" y="7854"/>
                  <a:pt x="9866" y="7854"/>
                </a:cubicBezTo>
                <a:cubicBezTo>
                  <a:pt x="9866" y="7854"/>
                  <a:pt x="9876" y="7870"/>
                  <a:pt x="9876" y="7870"/>
                </a:cubicBezTo>
                <a:cubicBezTo>
                  <a:pt x="9912" y="7885"/>
                  <a:pt x="9940" y="7901"/>
                  <a:pt x="9967" y="7932"/>
                </a:cubicBezTo>
                <a:cubicBezTo>
                  <a:pt x="9967" y="7932"/>
                  <a:pt x="9967" y="7932"/>
                  <a:pt x="9976" y="7932"/>
                </a:cubicBezTo>
                <a:cubicBezTo>
                  <a:pt x="9967" y="7932"/>
                  <a:pt x="9967" y="7947"/>
                  <a:pt x="9958" y="7947"/>
                </a:cubicBezTo>
                <a:cubicBezTo>
                  <a:pt x="9931" y="7932"/>
                  <a:pt x="9912" y="7947"/>
                  <a:pt x="9903" y="7994"/>
                </a:cubicBezTo>
                <a:cubicBezTo>
                  <a:pt x="9885" y="8040"/>
                  <a:pt x="9857" y="8072"/>
                  <a:pt x="9839" y="8103"/>
                </a:cubicBezTo>
                <a:cubicBezTo>
                  <a:pt x="9839" y="8103"/>
                  <a:pt x="9839" y="8118"/>
                  <a:pt x="9848" y="8118"/>
                </a:cubicBezTo>
                <a:cubicBezTo>
                  <a:pt x="9848" y="8118"/>
                  <a:pt x="9848" y="8118"/>
                  <a:pt x="9848" y="8118"/>
                </a:cubicBezTo>
                <a:cubicBezTo>
                  <a:pt x="9857" y="8118"/>
                  <a:pt x="9866" y="8118"/>
                  <a:pt x="9876" y="8118"/>
                </a:cubicBezTo>
                <a:cubicBezTo>
                  <a:pt x="9885" y="8103"/>
                  <a:pt x="9903" y="8087"/>
                  <a:pt x="9912" y="8103"/>
                </a:cubicBezTo>
                <a:cubicBezTo>
                  <a:pt x="9940" y="8103"/>
                  <a:pt x="9958" y="8087"/>
                  <a:pt x="9976" y="8056"/>
                </a:cubicBezTo>
                <a:cubicBezTo>
                  <a:pt x="9985" y="8040"/>
                  <a:pt x="9995" y="8040"/>
                  <a:pt x="10004" y="8040"/>
                </a:cubicBezTo>
                <a:cubicBezTo>
                  <a:pt x="10031" y="8040"/>
                  <a:pt x="10059" y="8040"/>
                  <a:pt x="10086" y="8040"/>
                </a:cubicBezTo>
                <a:cubicBezTo>
                  <a:pt x="10114" y="8025"/>
                  <a:pt x="10150" y="8009"/>
                  <a:pt x="10178" y="8009"/>
                </a:cubicBezTo>
                <a:cubicBezTo>
                  <a:pt x="10214" y="8009"/>
                  <a:pt x="10233" y="7978"/>
                  <a:pt x="10260" y="7947"/>
                </a:cubicBezTo>
                <a:cubicBezTo>
                  <a:pt x="10260" y="7932"/>
                  <a:pt x="10260" y="7916"/>
                  <a:pt x="10251" y="7901"/>
                </a:cubicBezTo>
                <a:cubicBezTo>
                  <a:pt x="10251" y="7901"/>
                  <a:pt x="10242" y="7901"/>
                  <a:pt x="10242" y="7901"/>
                </a:cubicBezTo>
                <a:cubicBezTo>
                  <a:pt x="10233" y="7885"/>
                  <a:pt x="10233" y="7870"/>
                  <a:pt x="10233" y="7870"/>
                </a:cubicBezTo>
                <a:cubicBezTo>
                  <a:pt x="10242" y="7838"/>
                  <a:pt x="10260" y="7807"/>
                  <a:pt x="10269" y="7776"/>
                </a:cubicBezTo>
                <a:cubicBezTo>
                  <a:pt x="10287" y="7730"/>
                  <a:pt x="10260" y="7668"/>
                  <a:pt x="10223" y="7652"/>
                </a:cubicBezTo>
                <a:cubicBezTo>
                  <a:pt x="10214" y="7652"/>
                  <a:pt x="10196" y="7652"/>
                  <a:pt x="10187" y="7652"/>
                </a:cubicBezTo>
                <a:cubicBezTo>
                  <a:pt x="10187" y="7652"/>
                  <a:pt x="10187" y="7652"/>
                  <a:pt x="10187" y="7652"/>
                </a:cubicBezTo>
                <a:cubicBezTo>
                  <a:pt x="10187" y="7652"/>
                  <a:pt x="10187" y="7652"/>
                  <a:pt x="10187" y="7652"/>
                </a:cubicBezTo>
                <a:cubicBezTo>
                  <a:pt x="10187" y="7652"/>
                  <a:pt x="10187" y="7652"/>
                  <a:pt x="10187" y="7652"/>
                </a:cubicBezTo>
                <a:cubicBezTo>
                  <a:pt x="10187" y="7652"/>
                  <a:pt x="10187" y="7652"/>
                  <a:pt x="10187" y="7652"/>
                </a:cubicBezTo>
                <a:cubicBezTo>
                  <a:pt x="10187" y="7636"/>
                  <a:pt x="10187" y="7621"/>
                  <a:pt x="10187" y="7605"/>
                </a:cubicBezTo>
                <a:cubicBezTo>
                  <a:pt x="10168" y="7574"/>
                  <a:pt x="10159" y="7528"/>
                  <a:pt x="10150" y="7481"/>
                </a:cubicBezTo>
                <a:cubicBezTo>
                  <a:pt x="10141" y="7466"/>
                  <a:pt x="10132" y="7434"/>
                  <a:pt x="10123" y="7419"/>
                </a:cubicBezTo>
                <a:cubicBezTo>
                  <a:pt x="10095" y="7403"/>
                  <a:pt x="10086" y="7372"/>
                  <a:pt x="10077" y="7326"/>
                </a:cubicBezTo>
                <a:cubicBezTo>
                  <a:pt x="10059" y="7248"/>
                  <a:pt x="10040" y="7201"/>
                  <a:pt x="10004" y="7186"/>
                </a:cubicBezTo>
                <a:cubicBezTo>
                  <a:pt x="9995" y="7186"/>
                  <a:pt x="9995" y="7170"/>
                  <a:pt x="9995" y="7170"/>
                </a:cubicBezTo>
                <a:cubicBezTo>
                  <a:pt x="10004" y="7139"/>
                  <a:pt x="10004" y="7124"/>
                  <a:pt x="10013" y="7108"/>
                </a:cubicBezTo>
                <a:cubicBezTo>
                  <a:pt x="10022" y="7062"/>
                  <a:pt x="10031" y="7015"/>
                  <a:pt x="10040" y="6984"/>
                </a:cubicBezTo>
                <a:cubicBezTo>
                  <a:pt x="10040" y="6953"/>
                  <a:pt x="10031" y="6937"/>
                  <a:pt x="10022" y="6922"/>
                </a:cubicBezTo>
                <a:cubicBezTo>
                  <a:pt x="10013" y="6922"/>
                  <a:pt x="10013" y="6922"/>
                  <a:pt x="10004" y="6922"/>
                </a:cubicBezTo>
                <a:cubicBezTo>
                  <a:pt x="9985" y="6922"/>
                  <a:pt x="9967" y="6922"/>
                  <a:pt x="9949" y="6922"/>
                </a:cubicBezTo>
                <a:cubicBezTo>
                  <a:pt x="9949" y="6922"/>
                  <a:pt x="9940" y="6906"/>
                  <a:pt x="9940" y="6906"/>
                </a:cubicBezTo>
                <a:cubicBezTo>
                  <a:pt x="9940" y="6906"/>
                  <a:pt x="9940" y="6906"/>
                  <a:pt x="9940" y="6891"/>
                </a:cubicBezTo>
                <a:cubicBezTo>
                  <a:pt x="9949" y="6875"/>
                  <a:pt x="9958" y="6859"/>
                  <a:pt x="9967" y="6828"/>
                </a:cubicBezTo>
                <a:cubicBezTo>
                  <a:pt x="9976" y="6828"/>
                  <a:pt x="9976" y="6813"/>
                  <a:pt x="9976" y="6813"/>
                </a:cubicBezTo>
                <a:cubicBezTo>
                  <a:pt x="9976" y="6797"/>
                  <a:pt x="9967" y="6782"/>
                  <a:pt x="9958" y="6782"/>
                </a:cubicBezTo>
                <a:cubicBezTo>
                  <a:pt x="9931" y="6782"/>
                  <a:pt x="9912" y="6782"/>
                  <a:pt x="9894" y="6797"/>
                </a:cubicBezTo>
                <a:cubicBezTo>
                  <a:pt x="9876" y="6797"/>
                  <a:pt x="9876" y="6797"/>
                  <a:pt x="9866" y="6828"/>
                </a:cubicBezTo>
                <a:cubicBezTo>
                  <a:pt x="9857" y="6859"/>
                  <a:pt x="9839" y="6906"/>
                  <a:pt x="9830" y="6937"/>
                </a:cubicBezTo>
                <a:cubicBezTo>
                  <a:pt x="9830" y="6953"/>
                  <a:pt x="9821" y="6953"/>
                  <a:pt x="9812" y="6953"/>
                </a:cubicBezTo>
                <a:cubicBezTo>
                  <a:pt x="9793" y="6953"/>
                  <a:pt x="9784" y="6968"/>
                  <a:pt x="9802" y="6999"/>
                </a:cubicBezTo>
                <a:close/>
                <a:moveTo>
                  <a:pt x="10626" y="2198"/>
                </a:moveTo>
                <a:cubicBezTo>
                  <a:pt x="10626" y="2244"/>
                  <a:pt x="10644" y="2275"/>
                  <a:pt x="10654" y="2306"/>
                </a:cubicBezTo>
                <a:cubicBezTo>
                  <a:pt x="10663" y="2322"/>
                  <a:pt x="10681" y="2353"/>
                  <a:pt x="10681" y="2384"/>
                </a:cubicBezTo>
                <a:cubicBezTo>
                  <a:pt x="10699" y="2415"/>
                  <a:pt x="10718" y="2462"/>
                  <a:pt x="10745" y="2477"/>
                </a:cubicBezTo>
                <a:cubicBezTo>
                  <a:pt x="10745" y="2477"/>
                  <a:pt x="10745" y="2477"/>
                  <a:pt x="10745" y="2477"/>
                </a:cubicBezTo>
                <a:cubicBezTo>
                  <a:pt x="10745" y="2477"/>
                  <a:pt x="10745" y="2477"/>
                  <a:pt x="10745" y="2477"/>
                </a:cubicBezTo>
                <a:cubicBezTo>
                  <a:pt x="10754" y="2462"/>
                  <a:pt x="10763" y="2431"/>
                  <a:pt x="10773" y="2415"/>
                </a:cubicBezTo>
                <a:cubicBezTo>
                  <a:pt x="10782" y="2400"/>
                  <a:pt x="10782" y="2384"/>
                  <a:pt x="10782" y="2353"/>
                </a:cubicBezTo>
                <a:cubicBezTo>
                  <a:pt x="10782" y="2353"/>
                  <a:pt x="10791" y="2337"/>
                  <a:pt x="10791" y="2337"/>
                </a:cubicBezTo>
                <a:cubicBezTo>
                  <a:pt x="10800" y="2337"/>
                  <a:pt x="10800" y="2337"/>
                  <a:pt x="10800" y="2337"/>
                </a:cubicBezTo>
                <a:cubicBezTo>
                  <a:pt x="10809" y="2384"/>
                  <a:pt x="10827" y="2369"/>
                  <a:pt x="10846" y="2369"/>
                </a:cubicBezTo>
                <a:cubicBezTo>
                  <a:pt x="10846" y="2369"/>
                  <a:pt x="10846" y="2369"/>
                  <a:pt x="10846" y="2369"/>
                </a:cubicBezTo>
                <a:cubicBezTo>
                  <a:pt x="10855" y="2384"/>
                  <a:pt x="10855" y="2384"/>
                  <a:pt x="10846" y="2384"/>
                </a:cubicBezTo>
                <a:cubicBezTo>
                  <a:pt x="10827" y="2400"/>
                  <a:pt x="10818" y="2431"/>
                  <a:pt x="10800" y="2446"/>
                </a:cubicBezTo>
                <a:cubicBezTo>
                  <a:pt x="10791" y="2477"/>
                  <a:pt x="10773" y="2477"/>
                  <a:pt x="10745" y="2477"/>
                </a:cubicBezTo>
                <a:cubicBezTo>
                  <a:pt x="10745" y="2477"/>
                  <a:pt x="10745" y="2477"/>
                  <a:pt x="10745" y="2477"/>
                </a:cubicBezTo>
                <a:cubicBezTo>
                  <a:pt x="10745" y="2477"/>
                  <a:pt x="10745" y="2477"/>
                  <a:pt x="10745" y="2477"/>
                </a:cubicBezTo>
                <a:cubicBezTo>
                  <a:pt x="10745" y="2508"/>
                  <a:pt x="10745" y="2524"/>
                  <a:pt x="10745" y="2555"/>
                </a:cubicBezTo>
                <a:cubicBezTo>
                  <a:pt x="10745" y="2571"/>
                  <a:pt x="10754" y="2586"/>
                  <a:pt x="10763" y="2586"/>
                </a:cubicBezTo>
                <a:cubicBezTo>
                  <a:pt x="10773" y="2602"/>
                  <a:pt x="10791" y="2602"/>
                  <a:pt x="10791" y="2617"/>
                </a:cubicBezTo>
                <a:cubicBezTo>
                  <a:pt x="10791" y="2617"/>
                  <a:pt x="10791" y="2617"/>
                  <a:pt x="10791" y="2617"/>
                </a:cubicBezTo>
                <a:cubicBezTo>
                  <a:pt x="10791" y="2617"/>
                  <a:pt x="10800" y="2617"/>
                  <a:pt x="10800" y="2617"/>
                </a:cubicBezTo>
                <a:cubicBezTo>
                  <a:pt x="10800" y="2617"/>
                  <a:pt x="10809" y="2617"/>
                  <a:pt x="10818" y="2617"/>
                </a:cubicBezTo>
                <a:cubicBezTo>
                  <a:pt x="10827" y="2617"/>
                  <a:pt x="10827" y="2633"/>
                  <a:pt x="10818" y="2633"/>
                </a:cubicBezTo>
                <a:cubicBezTo>
                  <a:pt x="10818" y="2633"/>
                  <a:pt x="10818" y="2633"/>
                  <a:pt x="10809" y="2633"/>
                </a:cubicBezTo>
                <a:cubicBezTo>
                  <a:pt x="10809" y="2633"/>
                  <a:pt x="10800" y="2633"/>
                  <a:pt x="10800" y="2617"/>
                </a:cubicBezTo>
                <a:cubicBezTo>
                  <a:pt x="10791" y="2617"/>
                  <a:pt x="10791" y="2617"/>
                  <a:pt x="10791" y="2617"/>
                </a:cubicBezTo>
                <a:cubicBezTo>
                  <a:pt x="10791" y="2617"/>
                  <a:pt x="10791" y="2617"/>
                  <a:pt x="10791" y="2617"/>
                </a:cubicBezTo>
                <a:cubicBezTo>
                  <a:pt x="10782" y="2617"/>
                  <a:pt x="10773" y="2617"/>
                  <a:pt x="10763" y="2633"/>
                </a:cubicBezTo>
                <a:cubicBezTo>
                  <a:pt x="10763" y="2664"/>
                  <a:pt x="10763" y="2679"/>
                  <a:pt x="10763" y="2710"/>
                </a:cubicBezTo>
                <a:cubicBezTo>
                  <a:pt x="10791" y="2773"/>
                  <a:pt x="10818" y="2819"/>
                  <a:pt x="10864" y="2835"/>
                </a:cubicBezTo>
                <a:cubicBezTo>
                  <a:pt x="10864" y="2835"/>
                  <a:pt x="10864" y="2835"/>
                  <a:pt x="10864" y="2835"/>
                </a:cubicBezTo>
                <a:cubicBezTo>
                  <a:pt x="10864" y="2835"/>
                  <a:pt x="10864" y="2835"/>
                  <a:pt x="10864" y="2835"/>
                </a:cubicBezTo>
                <a:cubicBezTo>
                  <a:pt x="10864" y="2835"/>
                  <a:pt x="10864" y="2835"/>
                  <a:pt x="10864" y="2835"/>
                </a:cubicBezTo>
                <a:cubicBezTo>
                  <a:pt x="10864" y="2835"/>
                  <a:pt x="10864" y="2835"/>
                  <a:pt x="10864" y="2835"/>
                </a:cubicBezTo>
                <a:cubicBezTo>
                  <a:pt x="10855" y="2850"/>
                  <a:pt x="10855" y="2850"/>
                  <a:pt x="10855" y="2866"/>
                </a:cubicBezTo>
                <a:cubicBezTo>
                  <a:pt x="10864" y="2897"/>
                  <a:pt x="10873" y="2928"/>
                  <a:pt x="10892" y="2959"/>
                </a:cubicBezTo>
                <a:cubicBezTo>
                  <a:pt x="10901" y="2959"/>
                  <a:pt x="10919" y="2959"/>
                  <a:pt x="10919" y="2944"/>
                </a:cubicBezTo>
                <a:cubicBezTo>
                  <a:pt x="10928" y="2944"/>
                  <a:pt x="10928" y="2928"/>
                  <a:pt x="10928" y="2912"/>
                </a:cubicBezTo>
                <a:cubicBezTo>
                  <a:pt x="10928" y="2866"/>
                  <a:pt x="10937" y="2804"/>
                  <a:pt x="10937" y="2742"/>
                </a:cubicBezTo>
                <a:cubicBezTo>
                  <a:pt x="10937" y="2710"/>
                  <a:pt x="10946" y="2679"/>
                  <a:pt x="10956" y="2664"/>
                </a:cubicBezTo>
                <a:cubicBezTo>
                  <a:pt x="10965" y="2648"/>
                  <a:pt x="10974" y="2617"/>
                  <a:pt x="10974" y="2602"/>
                </a:cubicBezTo>
                <a:cubicBezTo>
                  <a:pt x="10965" y="2539"/>
                  <a:pt x="10992" y="2462"/>
                  <a:pt x="10992" y="2400"/>
                </a:cubicBezTo>
                <a:cubicBezTo>
                  <a:pt x="10992" y="2384"/>
                  <a:pt x="10992" y="2384"/>
                  <a:pt x="10992" y="2369"/>
                </a:cubicBezTo>
                <a:cubicBezTo>
                  <a:pt x="11001" y="2337"/>
                  <a:pt x="11011" y="2306"/>
                  <a:pt x="11029" y="2306"/>
                </a:cubicBezTo>
                <a:cubicBezTo>
                  <a:pt x="11029" y="2291"/>
                  <a:pt x="11038" y="2291"/>
                  <a:pt x="11038" y="2306"/>
                </a:cubicBezTo>
                <a:cubicBezTo>
                  <a:pt x="11038" y="2322"/>
                  <a:pt x="11038" y="2353"/>
                  <a:pt x="11038" y="2353"/>
                </a:cubicBezTo>
                <a:cubicBezTo>
                  <a:pt x="11056" y="2400"/>
                  <a:pt x="11065" y="2462"/>
                  <a:pt x="11075" y="2508"/>
                </a:cubicBezTo>
                <a:cubicBezTo>
                  <a:pt x="11084" y="2524"/>
                  <a:pt x="11084" y="2555"/>
                  <a:pt x="11084" y="2571"/>
                </a:cubicBezTo>
                <a:cubicBezTo>
                  <a:pt x="11075" y="2602"/>
                  <a:pt x="11075" y="2617"/>
                  <a:pt x="11075" y="2633"/>
                </a:cubicBezTo>
                <a:cubicBezTo>
                  <a:pt x="11065" y="2648"/>
                  <a:pt x="11084" y="2679"/>
                  <a:pt x="11093" y="2679"/>
                </a:cubicBezTo>
                <a:cubicBezTo>
                  <a:pt x="11102" y="2664"/>
                  <a:pt x="11120" y="2648"/>
                  <a:pt x="11129" y="2648"/>
                </a:cubicBezTo>
                <a:cubicBezTo>
                  <a:pt x="11139" y="2633"/>
                  <a:pt x="11139" y="2633"/>
                  <a:pt x="11148" y="2664"/>
                </a:cubicBezTo>
                <a:cubicBezTo>
                  <a:pt x="11148" y="2679"/>
                  <a:pt x="11148" y="2679"/>
                  <a:pt x="11148" y="2679"/>
                </a:cubicBezTo>
                <a:cubicBezTo>
                  <a:pt x="11157" y="2710"/>
                  <a:pt x="11166" y="2710"/>
                  <a:pt x="11175" y="2695"/>
                </a:cubicBezTo>
                <a:cubicBezTo>
                  <a:pt x="11203" y="2664"/>
                  <a:pt x="11221" y="2602"/>
                  <a:pt x="11230" y="2539"/>
                </a:cubicBezTo>
                <a:cubicBezTo>
                  <a:pt x="11230" y="2524"/>
                  <a:pt x="11221" y="2524"/>
                  <a:pt x="11221" y="2524"/>
                </a:cubicBezTo>
                <a:cubicBezTo>
                  <a:pt x="11212" y="2508"/>
                  <a:pt x="11212" y="2508"/>
                  <a:pt x="11203" y="2508"/>
                </a:cubicBezTo>
                <a:cubicBezTo>
                  <a:pt x="11175" y="2508"/>
                  <a:pt x="11166" y="2493"/>
                  <a:pt x="11166" y="2446"/>
                </a:cubicBezTo>
                <a:cubicBezTo>
                  <a:pt x="11166" y="2400"/>
                  <a:pt x="11157" y="2400"/>
                  <a:pt x="11129" y="2400"/>
                </a:cubicBezTo>
                <a:cubicBezTo>
                  <a:pt x="11111" y="2415"/>
                  <a:pt x="11111" y="2415"/>
                  <a:pt x="11120" y="2384"/>
                </a:cubicBezTo>
                <a:cubicBezTo>
                  <a:pt x="11120" y="2369"/>
                  <a:pt x="11120" y="2369"/>
                  <a:pt x="11120" y="2353"/>
                </a:cubicBezTo>
                <a:cubicBezTo>
                  <a:pt x="11120" y="2322"/>
                  <a:pt x="11120" y="2306"/>
                  <a:pt x="11102" y="2291"/>
                </a:cubicBezTo>
                <a:cubicBezTo>
                  <a:pt x="11093" y="2291"/>
                  <a:pt x="11075" y="2291"/>
                  <a:pt x="11065" y="2260"/>
                </a:cubicBezTo>
                <a:cubicBezTo>
                  <a:pt x="11056" y="2229"/>
                  <a:pt x="11038" y="2213"/>
                  <a:pt x="11029" y="2167"/>
                </a:cubicBezTo>
                <a:cubicBezTo>
                  <a:pt x="11029" y="2167"/>
                  <a:pt x="11020" y="2151"/>
                  <a:pt x="11020" y="2151"/>
                </a:cubicBezTo>
                <a:cubicBezTo>
                  <a:pt x="11011" y="2151"/>
                  <a:pt x="11001" y="2151"/>
                  <a:pt x="10992" y="2135"/>
                </a:cubicBezTo>
                <a:cubicBezTo>
                  <a:pt x="10965" y="2120"/>
                  <a:pt x="10946" y="2104"/>
                  <a:pt x="10946" y="2073"/>
                </a:cubicBezTo>
                <a:cubicBezTo>
                  <a:pt x="10937" y="2027"/>
                  <a:pt x="10928" y="1996"/>
                  <a:pt x="10910" y="1980"/>
                </a:cubicBezTo>
                <a:cubicBezTo>
                  <a:pt x="10901" y="1980"/>
                  <a:pt x="10901" y="1965"/>
                  <a:pt x="10892" y="1949"/>
                </a:cubicBezTo>
                <a:cubicBezTo>
                  <a:pt x="10882" y="1933"/>
                  <a:pt x="10873" y="1902"/>
                  <a:pt x="10855" y="1902"/>
                </a:cubicBezTo>
                <a:cubicBezTo>
                  <a:pt x="10846" y="1887"/>
                  <a:pt x="10837" y="1887"/>
                  <a:pt x="10827" y="1871"/>
                </a:cubicBezTo>
                <a:cubicBezTo>
                  <a:pt x="10818" y="1871"/>
                  <a:pt x="10809" y="1871"/>
                  <a:pt x="10809" y="1902"/>
                </a:cubicBezTo>
                <a:cubicBezTo>
                  <a:pt x="10800" y="1918"/>
                  <a:pt x="10800" y="1949"/>
                  <a:pt x="10800" y="1980"/>
                </a:cubicBezTo>
                <a:cubicBezTo>
                  <a:pt x="10800" y="1980"/>
                  <a:pt x="10800" y="1980"/>
                  <a:pt x="10800" y="1980"/>
                </a:cubicBezTo>
                <a:cubicBezTo>
                  <a:pt x="10800" y="1980"/>
                  <a:pt x="10800" y="1996"/>
                  <a:pt x="10800" y="1996"/>
                </a:cubicBezTo>
                <a:cubicBezTo>
                  <a:pt x="10809" y="2011"/>
                  <a:pt x="10809" y="2027"/>
                  <a:pt x="10809" y="2042"/>
                </a:cubicBezTo>
                <a:cubicBezTo>
                  <a:pt x="10809" y="2058"/>
                  <a:pt x="10809" y="2058"/>
                  <a:pt x="10809" y="2058"/>
                </a:cubicBezTo>
                <a:cubicBezTo>
                  <a:pt x="10800" y="2073"/>
                  <a:pt x="10800" y="2058"/>
                  <a:pt x="10800" y="2042"/>
                </a:cubicBezTo>
                <a:cubicBezTo>
                  <a:pt x="10800" y="2027"/>
                  <a:pt x="10800" y="2011"/>
                  <a:pt x="10800" y="1996"/>
                </a:cubicBezTo>
                <a:cubicBezTo>
                  <a:pt x="10800" y="1996"/>
                  <a:pt x="10800" y="1996"/>
                  <a:pt x="10791" y="1996"/>
                </a:cubicBezTo>
                <a:cubicBezTo>
                  <a:pt x="10800" y="1980"/>
                  <a:pt x="10800" y="1980"/>
                  <a:pt x="10800" y="1980"/>
                </a:cubicBezTo>
                <a:cubicBezTo>
                  <a:pt x="10791" y="1980"/>
                  <a:pt x="10782" y="1980"/>
                  <a:pt x="10782" y="1980"/>
                </a:cubicBezTo>
                <a:cubicBezTo>
                  <a:pt x="10763" y="1965"/>
                  <a:pt x="10745" y="1980"/>
                  <a:pt x="10727" y="1980"/>
                </a:cubicBezTo>
                <a:cubicBezTo>
                  <a:pt x="10727" y="1980"/>
                  <a:pt x="10727" y="1996"/>
                  <a:pt x="10727" y="1996"/>
                </a:cubicBezTo>
                <a:cubicBezTo>
                  <a:pt x="10727" y="1996"/>
                  <a:pt x="10727" y="1996"/>
                  <a:pt x="10727" y="1996"/>
                </a:cubicBezTo>
                <a:cubicBezTo>
                  <a:pt x="10727" y="1996"/>
                  <a:pt x="10727" y="2011"/>
                  <a:pt x="10727" y="2011"/>
                </a:cubicBezTo>
                <a:cubicBezTo>
                  <a:pt x="10727" y="2027"/>
                  <a:pt x="10727" y="2027"/>
                  <a:pt x="10718" y="2027"/>
                </a:cubicBezTo>
                <a:cubicBezTo>
                  <a:pt x="10718" y="2027"/>
                  <a:pt x="10718" y="2011"/>
                  <a:pt x="10708" y="2011"/>
                </a:cubicBezTo>
                <a:cubicBezTo>
                  <a:pt x="10708" y="2011"/>
                  <a:pt x="10708" y="1996"/>
                  <a:pt x="10718" y="1996"/>
                </a:cubicBezTo>
                <a:cubicBezTo>
                  <a:pt x="10718" y="1996"/>
                  <a:pt x="10727" y="1996"/>
                  <a:pt x="10727" y="1996"/>
                </a:cubicBezTo>
                <a:cubicBezTo>
                  <a:pt x="10727" y="1996"/>
                  <a:pt x="10727" y="1980"/>
                  <a:pt x="10727" y="1980"/>
                </a:cubicBezTo>
                <a:cubicBezTo>
                  <a:pt x="10727" y="1980"/>
                  <a:pt x="10727" y="1980"/>
                  <a:pt x="10727" y="1980"/>
                </a:cubicBezTo>
                <a:cubicBezTo>
                  <a:pt x="10727" y="1980"/>
                  <a:pt x="10727" y="1980"/>
                  <a:pt x="10727" y="1980"/>
                </a:cubicBezTo>
                <a:cubicBezTo>
                  <a:pt x="10727" y="1933"/>
                  <a:pt x="10718" y="1933"/>
                  <a:pt x="10699" y="1933"/>
                </a:cubicBezTo>
                <a:cubicBezTo>
                  <a:pt x="10681" y="1949"/>
                  <a:pt x="10654" y="1965"/>
                  <a:pt x="10635" y="1965"/>
                </a:cubicBezTo>
                <a:cubicBezTo>
                  <a:pt x="10617" y="1965"/>
                  <a:pt x="10608" y="1980"/>
                  <a:pt x="10608" y="1996"/>
                </a:cubicBezTo>
                <a:cubicBezTo>
                  <a:pt x="10608" y="2011"/>
                  <a:pt x="10599" y="2027"/>
                  <a:pt x="10599" y="2042"/>
                </a:cubicBezTo>
                <a:cubicBezTo>
                  <a:pt x="10589" y="2089"/>
                  <a:pt x="10589" y="2135"/>
                  <a:pt x="10617" y="2167"/>
                </a:cubicBezTo>
                <a:cubicBezTo>
                  <a:pt x="10626" y="2182"/>
                  <a:pt x="10626" y="2198"/>
                  <a:pt x="10626" y="2198"/>
                </a:cubicBezTo>
                <a:close/>
                <a:moveTo>
                  <a:pt x="10827" y="2586"/>
                </a:moveTo>
                <a:cubicBezTo>
                  <a:pt x="10818" y="2571"/>
                  <a:pt x="10818" y="2571"/>
                  <a:pt x="10818" y="2571"/>
                </a:cubicBezTo>
                <a:cubicBezTo>
                  <a:pt x="10827" y="2571"/>
                  <a:pt x="10827" y="2571"/>
                  <a:pt x="10827" y="2571"/>
                </a:cubicBezTo>
                <a:lnTo>
                  <a:pt x="10827" y="2586"/>
                </a:lnTo>
                <a:close/>
                <a:moveTo>
                  <a:pt x="10809" y="2151"/>
                </a:moveTo>
                <a:cubicBezTo>
                  <a:pt x="10809" y="2151"/>
                  <a:pt x="10809" y="2151"/>
                  <a:pt x="10809" y="2151"/>
                </a:cubicBezTo>
                <a:cubicBezTo>
                  <a:pt x="10809" y="2151"/>
                  <a:pt x="10809" y="2151"/>
                  <a:pt x="10809" y="2151"/>
                </a:cubicBezTo>
                <a:cubicBezTo>
                  <a:pt x="10809" y="2151"/>
                  <a:pt x="10809" y="2151"/>
                  <a:pt x="10809" y="2151"/>
                </a:cubicBezTo>
                <a:close/>
                <a:moveTo>
                  <a:pt x="6379" y="2477"/>
                </a:moveTo>
                <a:cubicBezTo>
                  <a:pt x="6370" y="2462"/>
                  <a:pt x="6361" y="2446"/>
                  <a:pt x="6361" y="2431"/>
                </a:cubicBezTo>
                <a:cubicBezTo>
                  <a:pt x="6352" y="2415"/>
                  <a:pt x="6334" y="2400"/>
                  <a:pt x="6315" y="2400"/>
                </a:cubicBezTo>
                <a:cubicBezTo>
                  <a:pt x="6297" y="2400"/>
                  <a:pt x="6269" y="2400"/>
                  <a:pt x="6251" y="2384"/>
                </a:cubicBezTo>
                <a:cubicBezTo>
                  <a:pt x="6242" y="2369"/>
                  <a:pt x="6233" y="2369"/>
                  <a:pt x="6224" y="2369"/>
                </a:cubicBezTo>
                <a:cubicBezTo>
                  <a:pt x="6196" y="2384"/>
                  <a:pt x="6160" y="2384"/>
                  <a:pt x="6123" y="2400"/>
                </a:cubicBezTo>
                <a:cubicBezTo>
                  <a:pt x="6105" y="2400"/>
                  <a:pt x="6086" y="2415"/>
                  <a:pt x="6068" y="2369"/>
                </a:cubicBezTo>
                <a:cubicBezTo>
                  <a:pt x="6068" y="2353"/>
                  <a:pt x="6050" y="2353"/>
                  <a:pt x="6041" y="2353"/>
                </a:cubicBezTo>
                <a:cubicBezTo>
                  <a:pt x="6013" y="2322"/>
                  <a:pt x="5986" y="2306"/>
                  <a:pt x="5977" y="2244"/>
                </a:cubicBezTo>
                <a:cubicBezTo>
                  <a:pt x="5967" y="2213"/>
                  <a:pt x="5958" y="2213"/>
                  <a:pt x="5949" y="2198"/>
                </a:cubicBezTo>
                <a:cubicBezTo>
                  <a:pt x="5940" y="2198"/>
                  <a:pt x="5940" y="2198"/>
                  <a:pt x="5949" y="2182"/>
                </a:cubicBezTo>
                <a:cubicBezTo>
                  <a:pt x="5958" y="2182"/>
                  <a:pt x="5958" y="2167"/>
                  <a:pt x="5967" y="2151"/>
                </a:cubicBezTo>
                <a:cubicBezTo>
                  <a:pt x="5967" y="2151"/>
                  <a:pt x="5967" y="2151"/>
                  <a:pt x="5967" y="2151"/>
                </a:cubicBezTo>
                <a:cubicBezTo>
                  <a:pt x="5967" y="2151"/>
                  <a:pt x="5967" y="2151"/>
                  <a:pt x="5967" y="2151"/>
                </a:cubicBezTo>
                <a:cubicBezTo>
                  <a:pt x="5967" y="2151"/>
                  <a:pt x="5967" y="2151"/>
                  <a:pt x="5967" y="2151"/>
                </a:cubicBezTo>
                <a:cubicBezTo>
                  <a:pt x="5967" y="2151"/>
                  <a:pt x="5967" y="2151"/>
                  <a:pt x="5967" y="2151"/>
                </a:cubicBezTo>
                <a:cubicBezTo>
                  <a:pt x="5986" y="2151"/>
                  <a:pt x="6004" y="2167"/>
                  <a:pt x="6013" y="2151"/>
                </a:cubicBezTo>
                <a:cubicBezTo>
                  <a:pt x="6022" y="2151"/>
                  <a:pt x="6032" y="2135"/>
                  <a:pt x="6022" y="2120"/>
                </a:cubicBezTo>
                <a:cubicBezTo>
                  <a:pt x="6022" y="2120"/>
                  <a:pt x="6022" y="2104"/>
                  <a:pt x="6013" y="2104"/>
                </a:cubicBezTo>
                <a:cubicBezTo>
                  <a:pt x="6004" y="2073"/>
                  <a:pt x="5995" y="2058"/>
                  <a:pt x="5995" y="2011"/>
                </a:cubicBezTo>
                <a:cubicBezTo>
                  <a:pt x="6004" y="1996"/>
                  <a:pt x="5986" y="1965"/>
                  <a:pt x="5967" y="1965"/>
                </a:cubicBezTo>
                <a:cubicBezTo>
                  <a:pt x="5958" y="1965"/>
                  <a:pt x="5940" y="1965"/>
                  <a:pt x="5931" y="1965"/>
                </a:cubicBezTo>
                <a:cubicBezTo>
                  <a:pt x="5922" y="1949"/>
                  <a:pt x="5913" y="1949"/>
                  <a:pt x="5903" y="1933"/>
                </a:cubicBezTo>
                <a:cubicBezTo>
                  <a:pt x="5903" y="1918"/>
                  <a:pt x="5903" y="1887"/>
                  <a:pt x="5894" y="1871"/>
                </a:cubicBezTo>
                <a:cubicBezTo>
                  <a:pt x="5894" y="1856"/>
                  <a:pt x="5894" y="1840"/>
                  <a:pt x="5885" y="1840"/>
                </a:cubicBezTo>
                <a:cubicBezTo>
                  <a:pt x="5867" y="1809"/>
                  <a:pt x="5848" y="1778"/>
                  <a:pt x="5821" y="1763"/>
                </a:cubicBezTo>
                <a:cubicBezTo>
                  <a:pt x="5803" y="1747"/>
                  <a:pt x="5784" y="1747"/>
                  <a:pt x="5766" y="1778"/>
                </a:cubicBezTo>
                <a:cubicBezTo>
                  <a:pt x="5757" y="1778"/>
                  <a:pt x="5748" y="1809"/>
                  <a:pt x="5748" y="1825"/>
                </a:cubicBezTo>
                <a:cubicBezTo>
                  <a:pt x="5757" y="1887"/>
                  <a:pt x="5766" y="1933"/>
                  <a:pt x="5766" y="1996"/>
                </a:cubicBezTo>
                <a:cubicBezTo>
                  <a:pt x="5766" y="1996"/>
                  <a:pt x="5775" y="2011"/>
                  <a:pt x="5775" y="2011"/>
                </a:cubicBezTo>
                <a:cubicBezTo>
                  <a:pt x="5803" y="2027"/>
                  <a:pt x="5821" y="2042"/>
                  <a:pt x="5839" y="2058"/>
                </a:cubicBezTo>
                <a:cubicBezTo>
                  <a:pt x="5867" y="2073"/>
                  <a:pt x="5867" y="2073"/>
                  <a:pt x="5867" y="2104"/>
                </a:cubicBezTo>
                <a:cubicBezTo>
                  <a:pt x="5867" y="2120"/>
                  <a:pt x="5867" y="2151"/>
                  <a:pt x="5867" y="2182"/>
                </a:cubicBezTo>
                <a:cubicBezTo>
                  <a:pt x="5867" y="2213"/>
                  <a:pt x="5858" y="2244"/>
                  <a:pt x="5839" y="2260"/>
                </a:cubicBezTo>
                <a:cubicBezTo>
                  <a:pt x="5830" y="2275"/>
                  <a:pt x="5821" y="2306"/>
                  <a:pt x="5812" y="2322"/>
                </a:cubicBezTo>
                <a:cubicBezTo>
                  <a:pt x="5784" y="2369"/>
                  <a:pt x="5784" y="2446"/>
                  <a:pt x="5784" y="2508"/>
                </a:cubicBezTo>
                <a:cubicBezTo>
                  <a:pt x="5784" y="2539"/>
                  <a:pt x="5821" y="2539"/>
                  <a:pt x="5830" y="2571"/>
                </a:cubicBezTo>
                <a:cubicBezTo>
                  <a:pt x="5830" y="2571"/>
                  <a:pt x="5839" y="2586"/>
                  <a:pt x="5839" y="2586"/>
                </a:cubicBezTo>
                <a:cubicBezTo>
                  <a:pt x="5858" y="2617"/>
                  <a:pt x="5876" y="2617"/>
                  <a:pt x="5894" y="2586"/>
                </a:cubicBezTo>
                <a:cubicBezTo>
                  <a:pt x="5903" y="2586"/>
                  <a:pt x="5903" y="2586"/>
                  <a:pt x="5913" y="2586"/>
                </a:cubicBezTo>
                <a:cubicBezTo>
                  <a:pt x="5922" y="2586"/>
                  <a:pt x="5922" y="2586"/>
                  <a:pt x="5922" y="2602"/>
                </a:cubicBezTo>
                <a:cubicBezTo>
                  <a:pt x="5922" y="2617"/>
                  <a:pt x="5913" y="2617"/>
                  <a:pt x="5913" y="2633"/>
                </a:cubicBezTo>
                <a:cubicBezTo>
                  <a:pt x="5922" y="2648"/>
                  <a:pt x="5931" y="2664"/>
                  <a:pt x="5940" y="2664"/>
                </a:cubicBezTo>
                <a:cubicBezTo>
                  <a:pt x="5967" y="2679"/>
                  <a:pt x="5986" y="2695"/>
                  <a:pt x="6013" y="2695"/>
                </a:cubicBezTo>
                <a:cubicBezTo>
                  <a:pt x="6068" y="2695"/>
                  <a:pt x="6114" y="2742"/>
                  <a:pt x="6169" y="2742"/>
                </a:cubicBezTo>
                <a:cubicBezTo>
                  <a:pt x="6178" y="2742"/>
                  <a:pt x="6187" y="2757"/>
                  <a:pt x="6196" y="2757"/>
                </a:cubicBezTo>
                <a:cubicBezTo>
                  <a:pt x="6215" y="2788"/>
                  <a:pt x="6233" y="2788"/>
                  <a:pt x="6251" y="2788"/>
                </a:cubicBezTo>
                <a:cubicBezTo>
                  <a:pt x="6269" y="2788"/>
                  <a:pt x="6288" y="2788"/>
                  <a:pt x="6306" y="2773"/>
                </a:cubicBezTo>
                <a:cubicBezTo>
                  <a:pt x="6306" y="2773"/>
                  <a:pt x="6315" y="2773"/>
                  <a:pt x="6324" y="2757"/>
                </a:cubicBezTo>
                <a:cubicBezTo>
                  <a:pt x="6334" y="2742"/>
                  <a:pt x="6352" y="2726"/>
                  <a:pt x="6370" y="2710"/>
                </a:cubicBezTo>
                <a:cubicBezTo>
                  <a:pt x="6379" y="2695"/>
                  <a:pt x="6379" y="2679"/>
                  <a:pt x="6379" y="2664"/>
                </a:cubicBezTo>
                <a:cubicBezTo>
                  <a:pt x="6379" y="2648"/>
                  <a:pt x="6388" y="2633"/>
                  <a:pt x="6388" y="2617"/>
                </a:cubicBezTo>
                <a:cubicBezTo>
                  <a:pt x="6416" y="2555"/>
                  <a:pt x="6407" y="2508"/>
                  <a:pt x="6379" y="2477"/>
                </a:cubicBezTo>
                <a:close/>
                <a:moveTo>
                  <a:pt x="5025" y="1887"/>
                </a:moveTo>
                <a:cubicBezTo>
                  <a:pt x="5006" y="1871"/>
                  <a:pt x="4979" y="1871"/>
                  <a:pt x="4961" y="1856"/>
                </a:cubicBezTo>
                <a:cubicBezTo>
                  <a:pt x="4952" y="1856"/>
                  <a:pt x="4952" y="1840"/>
                  <a:pt x="4952" y="1840"/>
                </a:cubicBezTo>
                <a:cubicBezTo>
                  <a:pt x="4970" y="1809"/>
                  <a:pt x="4952" y="1763"/>
                  <a:pt x="4952" y="1731"/>
                </a:cubicBezTo>
                <a:cubicBezTo>
                  <a:pt x="4952" y="1685"/>
                  <a:pt x="4952" y="1654"/>
                  <a:pt x="4952" y="1623"/>
                </a:cubicBezTo>
                <a:cubicBezTo>
                  <a:pt x="4952" y="1592"/>
                  <a:pt x="4933" y="1592"/>
                  <a:pt x="4915" y="1576"/>
                </a:cubicBezTo>
                <a:cubicBezTo>
                  <a:pt x="4906" y="1576"/>
                  <a:pt x="4906" y="1560"/>
                  <a:pt x="4906" y="1545"/>
                </a:cubicBezTo>
                <a:cubicBezTo>
                  <a:pt x="4906" y="1498"/>
                  <a:pt x="4897" y="1483"/>
                  <a:pt x="4878" y="1467"/>
                </a:cubicBezTo>
                <a:cubicBezTo>
                  <a:pt x="4860" y="1467"/>
                  <a:pt x="4842" y="1467"/>
                  <a:pt x="4833" y="1483"/>
                </a:cubicBezTo>
                <a:cubicBezTo>
                  <a:pt x="4805" y="1514"/>
                  <a:pt x="4778" y="1529"/>
                  <a:pt x="4759" y="1545"/>
                </a:cubicBezTo>
                <a:cubicBezTo>
                  <a:pt x="4750" y="1560"/>
                  <a:pt x="4750" y="1576"/>
                  <a:pt x="4741" y="1592"/>
                </a:cubicBezTo>
                <a:cubicBezTo>
                  <a:pt x="4741" y="1623"/>
                  <a:pt x="4732" y="1638"/>
                  <a:pt x="4714" y="1638"/>
                </a:cubicBezTo>
                <a:cubicBezTo>
                  <a:pt x="4704" y="1654"/>
                  <a:pt x="4695" y="1669"/>
                  <a:pt x="4686" y="1685"/>
                </a:cubicBezTo>
                <a:cubicBezTo>
                  <a:pt x="4677" y="1700"/>
                  <a:pt x="4677" y="1700"/>
                  <a:pt x="4686" y="1716"/>
                </a:cubicBezTo>
                <a:cubicBezTo>
                  <a:pt x="4695" y="1716"/>
                  <a:pt x="4704" y="1731"/>
                  <a:pt x="4714" y="1747"/>
                </a:cubicBezTo>
                <a:cubicBezTo>
                  <a:pt x="4714" y="1747"/>
                  <a:pt x="4723" y="1747"/>
                  <a:pt x="4714" y="1763"/>
                </a:cubicBezTo>
                <a:cubicBezTo>
                  <a:pt x="4714" y="1763"/>
                  <a:pt x="4714" y="1763"/>
                  <a:pt x="4704" y="1763"/>
                </a:cubicBezTo>
                <a:cubicBezTo>
                  <a:pt x="4686" y="1763"/>
                  <a:pt x="4668" y="1747"/>
                  <a:pt x="4649" y="1747"/>
                </a:cubicBezTo>
                <a:cubicBezTo>
                  <a:pt x="4631" y="1747"/>
                  <a:pt x="4622" y="1778"/>
                  <a:pt x="4613" y="1809"/>
                </a:cubicBezTo>
                <a:cubicBezTo>
                  <a:pt x="4613" y="1840"/>
                  <a:pt x="4613" y="1856"/>
                  <a:pt x="4622" y="1871"/>
                </a:cubicBezTo>
                <a:cubicBezTo>
                  <a:pt x="4640" y="1887"/>
                  <a:pt x="4649" y="1902"/>
                  <a:pt x="4659" y="1918"/>
                </a:cubicBezTo>
                <a:cubicBezTo>
                  <a:pt x="4686" y="1949"/>
                  <a:pt x="4714" y="1980"/>
                  <a:pt x="4741" y="1949"/>
                </a:cubicBezTo>
                <a:cubicBezTo>
                  <a:pt x="4750" y="1949"/>
                  <a:pt x="4759" y="1949"/>
                  <a:pt x="4759" y="1949"/>
                </a:cubicBezTo>
                <a:cubicBezTo>
                  <a:pt x="4778" y="1965"/>
                  <a:pt x="4796" y="1965"/>
                  <a:pt x="4823" y="1965"/>
                </a:cubicBezTo>
                <a:cubicBezTo>
                  <a:pt x="4823" y="1965"/>
                  <a:pt x="4823" y="1980"/>
                  <a:pt x="4823" y="1980"/>
                </a:cubicBezTo>
                <a:cubicBezTo>
                  <a:pt x="4823" y="1980"/>
                  <a:pt x="4823" y="1980"/>
                  <a:pt x="4823" y="1980"/>
                </a:cubicBezTo>
                <a:cubicBezTo>
                  <a:pt x="4787" y="1996"/>
                  <a:pt x="4750" y="1996"/>
                  <a:pt x="4714" y="2011"/>
                </a:cubicBezTo>
                <a:cubicBezTo>
                  <a:pt x="4704" y="2011"/>
                  <a:pt x="4695" y="2027"/>
                  <a:pt x="4695" y="2058"/>
                </a:cubicBezTo>
                <a:cubicBezTo>
                  <a:pt x="4695" y="2089"/>
                  <a:pt x="4704" y="2120"/>
                  <a:pt x="4723" y="2135"/>
                </a:cubicBezTo>
                <a:cubicBezTo>
                  <a:pt x="4732" y="2151"/>
                  <a:pt x="4741" y="2151"/>
                  <a:pt x="4759" y="2151"/>
                </a:cubicBezTo>
                <a:cubicBezTo>
                  <a:pt x="4768" y="2167"/>
                  <a:pt x="4787" y="2151"/>
                  <a:pt x="4805" y="2167"/>
                </a:cubicBezTo>
                <a:cubicBezTo>
                  <a:pt x="4833" y="2167"/>
                  <a:pt x="4860" y="2151"/>
                  <a:pt x="4887" y="2135"/>
                </a:cubicBezTo>
                <a:cubicBezTo>
                  <a:pt x="4897" y="2120"/>
                  <a:pt x="4906" y="2104"/>
                  <a:pt x="4915" y="2104"/>
                </a:cubicBezTo>
                <a:cubicBezTo>
                  <a:pt x="4942" y="2104"/>
                  <a:pt x="4961" y="2104"/>
                  <a:pt x="4988" y="2089"/>
                </a:cubicBezTo>
                <a:cubicBezTo>
                  <a:pt x="4988" y="2089"/>
                  <a:pt x="4997" y="2089"/>
                  <a:pt x="5006" y="2089"/>
                </a:cubicBezTo>
                <a:cubicBezTo>
                  <a:pt x="5016" y="2104"/>
                  <a:pt x="5034" y="2120"/>
                  <a:pt x="5052" y="2120"/>
                </a:cubicBezTo>
                <a:cubicBezTo>
                  <a:pt x="5071" y="2135"/>
                  <a:pt x="5080" y="2135"/>
                  <a:pt x="5089" y="2135"/>
                </a:cubicBezTo>
                <a:cubicBezTo>
                  <a:pt x="5098" y="2135"/>
                  <a:pt x="5116" y="2135"/>
                  <a:pt x="5125" y="2120"/>
                </a:cubicBezTo>
                <a:cubicBezTo>
                  <a:pt x="5144" y="2120"/>
                  <a:pt x="5153" y="2104"/>
                  <a:pt x="5162" y="2089"/>
                </a:cubicBezTo>
                <a:cubicBezTo>
                  <a:pt x="5189" y="2042"/>
                  <a:pt x="5208" y="2011"/>
                  <a:pt x="5235" y="1965"/>
                </a:cubicBezTo>
                <a:cubicBezTo>
                  <a:pt x="5244" y="1949"/>
                  <a:pt x="5254" y="1933"/>
                  <a:pt x="5254" y="1918"/>
                </a:cubicBezTo>
                <a:cubicBezTo>
                  <a:pt x="5263" y="1887"/>
                  <a:pt x="5254" y="1840"/>
                  <a:pt x="5235" y="1809"/>
                </a:cubicBezTo>
                <a:cubicBezTo>
                  <a:pt x="5235" y="1809"/>
                  <a:pt x="5226" y="1809"/>
                  <a:pt x="5217" y="1809"/>
                </a:cubicBezTo>
                <a:cubicBezTo>
                  <a:pt x="5208" y="1809"/>
                  <a:pt x="5199" y="1825"/>
                  <a:pt x="5199" y="1840"/>
                </a:cubicBezTo>
                <a:cubicBezTo>
                  <a:pt x="5189" y="1856"/>
                  <a:pt x="5189" y="1856"/>
                  <a:pt x="5180" y="1856"/>
                </a:cubicBezTo>
                <a:cubicBezTo>
                  <a:pt x="5171" y="1825"/>
                  <a:pt x="5153" y="1825"/>
                  <a:pt x="5162" y="1778"/>
                </a:cubicBezTo>
                <a:cubicBezTo>
                  <a:pt x="5153" y="1763"/>
                  <a:pt x="5144" y="1747"/>
                  <a:pt x="5153" y="1731"/>
                </a:cubicBezTo>
                <a:cubicBezTo>
                  <a:pt x="5162" y="1716"/>
                  <a:pt x="5171" y="1700"/>
                  <a:pt x="5171" y="1685"/>
                </a:cubicBezTo>
                <a:cubicBezTo>
                  <a:pt x="5162" y="1638"/>
                  <a:pt x="5171" y="1592"/>
                  <a:pt x="5180" y="1560"/>
                </a:cubicBezTo>
                <a:cubicBezTo>
                  <a:pt x="5189" y="1545"/>
                  <a:pt x="5180" y="1529"/>
                  <a:pt x="5171" y="1529"/>
                </a:cubicBezTo>
                <a:cubicBezTo>
                  <a:pt x="5171" y="1514"/>
                  <a:pt x="5153" y="1514"/>
                  <a:pt x="5144" y="1514"/>
                </a:cubicBezTo>
                <a:cubicBezTo>
                  <a:pt x="5125" y="1545"/>
                  <a:pt x="5107" y="1576"/>
                  <a:pt x="5080" y="1607"/>
                </a:cubicBezTo>
                <a:cubicBezTo>
                  <a:pt x="5071" y="1623"/>
                  <a:pt x="5071" y="1638"/>
                  <a:pt x="5071" y="1669"/>
                </a:cubicBezTo>
                <a:cubicBezTo>
                  <a:pt x="5071" y="1669"/>
                  <a:pt x="5071" y="1685"/>
                  <a:pt x="5071" y="1700"/>
                </a:cubicBezTo>
                <a:cubicBezTo>
                  <a:pt x="5080" y="1731"/>
                  <a:pt x="5071" y="1747"/>
                  <a:pt x="5061" y="1763"/>
                </a:cubicBezTo>
                <a:cubicBezTo>
                  <a:pt x="5052" y="1763"/>
                  <a:pt x="5052" y="1763"/>
                  <a:pt x="5052" y="1763"/>
                </a:cubicBezTo>
                <a:cubicBezTo>
                  <a:pt x="5034" y="1778"/>
                  <a:pt x="5034" y="1794"/>
                  <a:pt x="5043" y="1825"/>
                </a:cubicBezTo>
                <a:cubicBezTo>
                  <a:pt x="5043" y="1825"/>
                  <a:pt x="5043" y="1840"/>
                  <a:pt x="5043" y="1856"/>
                </a:cubicBezTo>
                <a:cubicBezTo>
                  <a:pt x="5052" y="1871"/>
                  <a:pt x="5034" y="1887"/>
                  <a:pt x="5025" y="1887"/>
                </a:cubicBezTo>
                <a:close/>
                <a:moveTo>
                  <a:pt x="21197" y="20208"/>
                </a:moveTo>
                <a:cubicBezTo>
                  <a:pt x="21188" y="20224"/>
                  <a:pt x="21170" y="20224"/>
                  <a:pt x="21161" y="20224"/>
                </a:cubicBezTo>
                <a:cubicBezTo>
                  <a:pt x="21142" y="20224"/>
                  <a:pt x="21152" y="20192"/>
                  <a:pt x="21142" y="20177"/>
                </a:cubicBezTo>
                <a:cubicBezTo>
                  <a:pt x="21142" y="20161"/>
                  <a:pt x="21142" y="20161"/>
                  <a:pt x="21133" y="20146"/>
                </a:cubicBezTo>
                <a:cubicBezTo>
                  <a:pt x="21133" y="20130"/>
                  <a:pt x="21115" y="20130"/>
                  <a:pt x="21106" y="20146"/>
                </a:cubicBezTo>
                <a:cubicBezTo>
                  <a:pt x="21106" y="20146"/>
                  <a:pt x="21097" y="20161"/>
                  <a:pt x="21087" y="20177"/>
                </a:cubicBezTo>
                <a:cubicBezTo>
                  <a:pt x="21078" y="20239"/>
                  <a:pt x="21051" y="20301"/>
                  <a:pt x="21014" y="20332"/>
                </a:cubicBezTo>
                <a:cubicBezTo>
                  <a:pt x="21005" y="20348"/>
                  <a:pt x="20996" y="20363"/>
                  <a:pt x="20996" y="20379"/>
                </a:cubicBezTo>
                <a:cubicBezTo>
                  <a:pt x="20987" y="20394"/>
                  <a:pt x="20978" y="20410"/>
                  <a:pt x="20978" y="20441"/>
                </a:cubicBezTo>
                <a:cubicBezTo>
                  <a:pt x="20959" y="20488"/>
                  <a:pt x="20941" y="20519"/>
                  <a:pt x="20914" y="20550"/>
                </a:cubicBezTo>
                <a:cubicBezTo>
                  <a:pt x="20886" y="20565"/>
                  <a:pt x="20859" y="20596"/>
                  <a:pt x="20822" y="20628"/>
                </a:cubicBezTo>
                <a:cubicBezTo>
                  <a:pt x="20804" y="20659"/>
                  <a:pt x="20785" y="20705"/>
                  <a:pt x="20749" y="20705"/>
                </a:cubicBezTo>
                <a:cubicBezTo>
                  <a:pt x="20740" y="20705"/>
                  <a:pt x="20740" y="20721"/>
                  <a:pt x="20731" y="20721"/>
                </a:cubicBezTo>
                <a:cubicBezTo>
                  <a:pt x="20694" y="20783"/>
                  <a:pt x="20648" y="20830"/>
                  <a:pt x="20621" y="20892"/>
                </a:cubicBezTo>
                <a:cubicBezTo>
                  <a:pt x="20584" y="20938"/>
                  <a:pt x="20566" y="21000"/>
                  <a:pt x="20547" y="21063"/>
                </a:cubicBezTo>
                <a:cubicBezTo>
                  <a:pt x="20547" y="21078"/>
                  <a:pt x="20557" y="21109"/>
                  <a:pt x="20566" y="21125"/>
                </a:cubicBezTo>
                <a:cubicBezTo>
                  <a:pt x="20593" y="21140"/>
                  <a:pt x="20612" y="21156"/>
                  <a:pt x="20630" y="21187"/>
                </a:cubicBezTo>
                <a:cubicBezTo>
                  <a:pt x="20630" y="21203"/>
                  <a:pt x="20639" y="21203"/>
                  <a:pt x="20639" y="21218"/>
                </a:cubicBezTo>
                <a:cubicBezTo>
                  <a:pt x="20657" y="21249"/>
                  <a:pt x="20685" y="21249"/>
                  <a:pt x="20703" y="21234"/>
                </a:cubicBezTo>
                <a:cubicBezTo>
                  <a:pt x="20749" y="21203"/>
                  <a:pt x="20776" y="21140"/>
                  <a:pt x="20813" y="21109"/>
                </a:cubicBezTo>
                <a:cubicBezTo>
                  <a:pt x="20822" y="21078"/>
                  <a:pt x="20831" y="21047"/>
                  <a:pt x="20849" y="21016"/>
                </a:cubicBezTo>
                <a:cubicBezTo>
                  <a:pt x="20849" y="21000"/>
                  <a:pt x="20859" y="20969"/>
                  <a:pt x="20868" y="20954"/>
                </a:cubicBezTo>
                <a:cubicBezTo>
                  <a:pt x="20886" y="20938"/>
                  <a:pt x="20895" y="20907"/>
                  <a:pt x="20904" y="20876"/>
                </a:cubicBezTo>
                <a:cubicBezTo>
                  <a:pt x="20932" y="20783"/>
                  <a:pt x="20923" y="20798"/>
                  <a:pt x="20978" y="20752"/>
                </a:cubicBezTo>
                <a:cubicBezTo>
                  <a:pt x="20996" y="20736"/>
                  <a:pt x="21005" y="20736"/>
                  <a:pt x="21023" y="20736"/>
                </a:cubicBezTo>
                <a:cubicBezTo>
                  <a:pt x="21042" y="20736"/>
                  <a:pt x="21051" y="20721"/>
                  <a:pt x="21051" y="20705"/>
                </a:cubicBezTo>
                <a:cubicBezTo>
                  <a:pt x="21042" y="20659"/>
                  <a:pt x="21051" y="20628"/>
                  <a:pt x="21078" y="20596"/>
                </a:cubicBezTo>
                <a:cubicBezTo>
                  <a:pt x="21087" y="20596"/>
                  <a:pt x="21097" y="20581"/>
                  <a:pt x="21097" y="20565"/>
                </a:cubicBezTo>
                <a:cubicBezTo>
                  <a:pt x="21124" y="20503"/>
                  <a:pt x="21161" y="20457"/>
                  <a:pt x="21188" y="20394"/>
                </a:cubicBezTo>
                <a:cubicBezTo>
                  <a:pt x="21197" y="20379"/>
                  <a:pt x="21197" y="20363"/>
                  <a:pt x="21206" y="20348"/>
                </a:cubicBezTo>
                <a:cubicBezTo>
                  <a:pt x="21206" y="20332"/>
                  <a:pt x="21206" y="20301"/>
                  <a:pt x="21206" y="20301"/>
                </a:cubicBezTo>
                <a:cubicBezTo>
                  <a:pt x="21206" y="20286"/>
                  <a:pt x="21206" y="20286"/>
                  <a:pt x="21206" y="20270"/>
                </a:cubicBezTo>
                <a:cubicBezTo>
                  <a:pt x="21206" y="20270"/>
                  <a:pt x="21206" y="20255"/>
                  <a:pt x="21206" y="20255"/>
                </a:cubicBezTo>
                <a:cubicBezTo>
                  <a:pt x="21216" y="20239"/>
                  <a:pt x="21206" y="20239"/>
                  <a:pt x="21216" y="20239"/>
                </a:cubicBezTo>
                <a:cubicBezTo>
                  <a:pt x="21216" y="20224"/>
                  <a:pt x="21197" y="20208"/>
                  <a:pt x="21197" y="20208"/>
                </a:cubicBezTo>
                <a:close/>
                <a:moveTo>
                  <a:pt x="9153" y="5880"/>
                </a:moveTo>
                <a:cubicBezTo>
                  <a:pt x="9189" y="5849"/>
                  <a:pt x="9226" y="5818"/>
                  <a:pt x="9262" y="5787"/>
                </a:cubicBezTo>
                <a:cubicBezTo>
                  <a:pt x="9272" y="5787"/>
                  <a:pt x="9281" y="5787"/>
                  <a:pt x="9281" y="5772"/>
                </a:cubicBezTo>
                <a:cubicBezTo>
                  <a:pt x="9308" y="5741"/>
                  <a:pt x="9326" y="5725"/>
                  <a:pt x="9354" y="5710"/>
                </a:cubicBezTo>
                <a:cubicBezTo>
                  <a:pt x="9363" y="5710"/>
                  <a:pt x="9372" y="5694"/>
                  <a:pt x="9381" y="5678"/>
                </a:cubicBezTo>
                <a:cubicBezTo>
                  <a:pt x="9391" y="5663"/>
                  <a:pt x="9400" y="5647"/>
                  <a:pt x="9409" y="5632"/>
                </a:cubicBezTo>
                <a:cubicBezTo>
                  <a:pt x="9409" y="5616"/>
                  <a:pt x="9409" y="5616"/>
                  <a:pt x="9409" y="5601"/>
                </a:cubicBezTo>
                <a:cubicBezTo>
                  <a:pt x="9400" y="5570"/>
                  <a:pt x="9409" y="5539"/>
                  <a:pt x="9418" y="5508"/>
                </a:cubicBezTo>
                <a:cubicBezTo>
                  <a:pt x="9427" y="5492"/>
                  <a:pt x="9427" y="5492"/>
                  <a:pt x="9427" y="5492"/>
                </a:cubicBezTo>
                <a:cubicBezTo>
                  <a:pt x="9418" y="5492"/>
                  <a:pt x="9418" y="5476"/>
                  <a:pt x="9418" y="5476"/>
                </a:cubicBezTo>
                <a:cubicBezTo>
                  <a:pt x="9409" y="5476"/>
                  <a:pt x="9400" y="5461"/>
                  <a:pt x="9391" y="5445"/>
                </a:cubicBezTo>
                <a:cubicBezTo>
                  <a:pt x="9381" y="5430"/>
                  <a:pt x="9381" y="5414"/>
                  <a:pt x="9381" y="5383"/>
                </a:cubicBezTo>
                <a:cubicBezTo>
                  <a:pt x="9381" y="5368"/>
                  <a:pt x="9372" y="5352"/>
                  <a:pt x="9363" y="5337"/>
                </a:cubicBezTo>
                <a:cubicBezTo>
                  <a:pt x="9363" y="5321"/>
                  <a:pt x="9354" y="5321"/>
                  <a:pt x="9354" y="5321"/>
                </a:cubicBezTo>
                <a:cubicBezTo>
                  <a:pt x="9336" y="5321"/>
                  <a:pt x="9326" y="5321"/>
                  <a:pt x="9317" y="5306"/>
                </a:cubicBezTo>
                <a:cubicBezTo>
                  <a:pt x="9308" y="5290"/>
                  <a:pt x="9290" y="5290"/>
                  <a:pt x="9281" y="5306"/>
                </a:cubicBezTo>
                <a:cubicBezTo>
                  <a:pt x="9253" y="5352"/>
                  <a:pt x="9235" y="5368"/>
                  <a:pt x="9198" y="5352"/>
                </a:cubicBezTo>
                <a:cubicBezTo>
                  <a:pt x="9189" y="5337"/>
                  <a:pt x="9180" y="5352"/>
                  <a:pt x="9171" y="5352"/>
                </a:cubicBezTo>
                <a:cubicBezTo>
                  <a:pt x="9143" y="5337"/>
                  <a:pt x="9125" y="5352"/>
                  <a:pt x="9116" y="5383"/>
                </a:cubicBezTo>
                <a:cubicBezTo>
                  <a:pt x="9116" y="5383"/>
                  <a:pt x="9107" y="5399"/>
                  <a:pt x="9107" y="5383"/>
                </a:cubicBezTo>
                <a:cubicBezTo>
                  <a:pt x="9098" y="5383"/>
                  <a:pt x="9098" y="5368"/>
                  <a:pt x="9088" y="5352"/>
                </a:cubicBezTo>
                <a:cubicBezTo>
                  <a:pt x="9088" y="5352"/>
                  <a:pt x="9070" y="5352"/>
                  <a:pt x="9070" y="5368"/>
                </a:cubicBezTo>
                <a:cubicBezTo>
                  <a:pt x="9061" y="5383"/>
                  <a:pt x="9061" y="5399"/>
                  <a:pt x="9061" y="5414"/>
                </a:cubicBezTo>
                <a:cubicBezTo>
                  <a:pt x="9070" y="5445"/>
                  <a:pt x="9061" y="5461"/>
                  <a:pt x="9043" y="5461"/>
                </a:cubicBezTo>
                <a:cubicBezTo>
                  <a:pt x="9043" y="5461"/>
                  <a:pt x="9034" y="5476"/>
                  <a:pt x="9034" y="5476"/>
                </a:cubicBezTo>
                <a:cubicBezTo>
                  <a:pt x="9034" y="5476"/>
                  <a:pt x="9034" y="5476"/>
                  <a:pt x="9034" y="5476"/>
                </a:cubicBezTo>
                <a:cubicBezTo>
                  <a:pt x="9034" y="5476"/>
                  <a:pt x="9034" y="5476"/>
                  <a:pt x="9024" y="5476"/>
                </a:cubicBezTo>
                <a:cubicBezTo>
                  <a:pt x="9034" y="5476"/>
                  <a:pt x="9034" y="5476"/>
                  <a:pt x="9034" y="5476"/>
                </a:cubicBezTo>
                <a:cubicBezTo>
                  <a:pt x="9034" y="5476"/>
                  <a:pt x="9034" y="5476"/>
                  <a:pt x="9034" y="5476"/>
                </a:cubicBezTo>
                <a:cubicBezTo>
                  <a:pt x="9024" y="5461"/>
                  <a:pt x="9015" y="5430"/>
                  <a:pt x="9024" y="5399"/>
                </a:cubicBezTo>
                <a:cubicBezTo>
                  <a:pt x="9024" y="5383"/>
                  <a:pt x="9015" y="5352"/>
                  <a:pt x="9006" y="5337"/>
                </a:cubicBezTo>
                <a:cubicBezTo>
                  <a:pt x="8997" y="5321"/>
                  <a:pt x="8988" y="5321"/>
                  <a:pt x="8988" y="5306"/>
                </a:cubicBezTo>
                <a:cubicBezTo>
                  <a:pt x="8969" y="5274"/>
                  <a:pt x="8960" y="5274"/>
                  <a:pt x="8933" y="5306"/>
                </a:cubicBezTo>
                <a:cubicBezTo>
                  <a:pt x="8933" y="5321"/>
                  <a:pt x="8933" y="5321"/>
                  <a:pt x="8933" y="5321"/>
                </a:cubicBezTo>
                <a:cubicBezTo>
                  <a:pt x="8933" y="5306"/>
                  <a:pt x="8933" y="5306"/>
                  <a:pt x="8933" y="5306"/>
                </a:cubicBezTo>
                <a:cubicBezTo>
                  <a:pt x="8933" y="5306"/>
                  <a:pt x="8933" y="5306"/>
                  <a:pt x="8933" y="5306"/>
                </a:cubicBezTo>
                <a:cubicBezTo>
                  <a:pt x="8933" y="5306"/>
                  <a:pt x="8933" y="5306"/>
                  <a:pt x="8933" y="5306"/>
                </a:cubicBezTo>
                <a:cubicBezTo>
                  <a:pt x="8924" y="5321"/>
                  <a:pt x="8905" y="5321"/>
                  <a:pt x="8896" y="5337"/>
                </a:cubicBezTo>
                <a:cubicBezTo>
                  <a:pt x="8887" y="5368"/>
                  <a:pt x="8869" y="5399"/>
                  <a:pt x="8860" y="5430"/>
                </a:cubicBezTo>
                <a:cubicBezTo>
                  <a:pt x="8851" y="5445"/>
                  <a:pt x="8869" y="5476"/>
                  <a:pt x="8878" y="5476"/>
                </a:cubicBezTo>
                <a:cubicBezTo>
                  <a:pt x="8887" y="5476"/>
                  <a:pt x="8896" y="5476"/>
                  <a:pt x="8896" y="5476"/>
                </a:cubicBezTo>
                <a:cubicBezTo>
                  <a:pt x="8915" y="5461"/>
                  <a:pt x="8933" y="5461"/>
                  <a:pt x="8951" y="5476"/>
                </a:cubicBezTo>
                <a:cubicBezTo>
                  <a:pt x="8960" y="5476"/>
                  <a:pt x="8960" y="5492"/>
                  <a:pt x="8951" y="5508"/>
                </a:cubicBezTo>
                <a:cubicBezTo>
                  <a:pt x="8951" y="5523"/>
                  <a:pt x="8942" y="5539"/>
                  <a:pt x="8924" y="5539"/>
                </a:cubicBezTo>
                <a:cubicBezTo>
                  <a:pt x="8905" y="5539"/>
                  <a:pt x="8887" y="5554"/>
                  <a:pt x="8878" y="5554"/>
                </a:cubicBezTo>
                <a:cubicBezTo>
                  <a:pt x="8869" y="5554"/>
                  <a:pt x="8869" y="5570"/>
                  <a:pt x="8869" y="5585"/>
                </a:cubicBezTo>
                <a:cubicBezTo>
                  <a:pt x="8869" y="5585"/>
                  <a:pt x="8869" y="5601"/>
                  <a:pt x="8878" y="5601"/>
                </a:cubicBezTo>
                <a:cubicBezTo>
                  <a:pt x="8887" y="5616"/>
                  <a:pt x="8905" y="5616"/>
                  <a:pt x="8915" y="5616"/>
                </a:cubicBezTo>
                <a:cubicBezTo>
                  <a:pt x="8924" y="5616"/>
                  <a:pt x="8933" y="5632"/>
                  <a:pt x="8933" y="5632"/>
                </a:cubicBezTo>
                <a:cubicBezTo>
                  <a:pt x="8942" y="5647"/>
                  <a:pt x="8951" y="5678"/>
                  <a:pt x="8951" y="5694"/>
                </a:cubicBezTo>
                <a:cubicBezTo>
                  <a:pt x="8960" y="5694"/>
                  <a:pt x="8951" y="5710"/>
                  <a:pt x="8951" y="5725"/>
                </a:cubicBezTo>
                <a:cubicBezTo>
                  <a:pt x="8951" y="5725"/>
                  <a:pt x="8942" y="5725"/>
                  <a:pt x="8933" y="5725"/>
                </a:cubicBezTo>
                <a:cubicBezTo>
                  <a:pt x="8924" y="5725"/>
                  <a:pt x="8915" y="5741"/>
                  <a:pt x="8915" y="5772"/>
                </a:cubicBezTo>
                <a:cubicBezTo>
                  <a:pt x="8924" y="5787"/>
                  <a:pt x="8924" y="5803"/>
                  <a:pt x="8942" y="5803"/>
                </a:cubicBezTo>
                <a:cubicBezTo>
                  <a:pt x="8951" y="5803"/>
                  <a:pt x="8960" y="5818"/>
                  <a:pt x="8969" y="5803"/>
                </a:cubicBezTo>
                <a:cubicBezTo>
                  <a:pt x="8997" y="5803"/>
                  <a:pt x="9024" y="5803"/>
                  <a:pt x="9043" y="5849"/>
                </a:cubicBezTo>
                <a:cubicBezTo>
                  <a:pt x="9070" y="5865"/>
                  <a:pt x="9088" y="5880"/>
                  <a:pt x="9116" y="5880"/>
                </a:cubicBezTo>
                <a:cubicBezTo>
                  <a:pt x="9125" y="5880"/>
                  <a:pt x="9143" y="5880"/>
                  <a:pt x="9153" y="5880"/>
                </a:cubicBezTo>
                <a:close/>
                <a:moveTo>
                  <a:pt x="13903" y="815"/>
                </a:moveTo>
                <a:cubicBezTo>
                  <a:pt x="13903" y="830"/>
                  <a:pt x="13903" y="830"/>
                  <a:pt x="13912" y="846"/>
                </a:cubicBezTo>
                <a:cubicBezTo>
                  <a:pt x="13921" y="846"/>
                  <a:pt x="13930" y="846"/>
                  <a:pt x="13939" y="846"/>
                </a:cubicBezTo>
                <a:cubicBezTo>
                  <a:pt x="13948" y="861"/>
                  <a:pt x="13967" y="877"/>
                  <a:pt x="13985" y="877"/>
                </a:cubicBezTo>
                <a:cubicBezTo>
                  <a:pt x="13994" y="877"/>
                  <a:pt x="13994" y="877"/>
                  <a:pt x="13994" y="877"/>
                </a:cubicBezTo>
                <a:cubicBezTo>
                  <a:pt x="13994" y="892"/>
                  <a:pt x="13994" y="892"/>
                  <a:pt x="13985" y="892"/>
                </a:cubicBezTo>
                <a:cubicBezTo>
                  <a:pt x="13976" y="892"/>
                  <a:pt x="13967" y="908"/>
                  <a:pt x="13958" y="908"/>
                </a:cubicBezTo>
                <a:cubicBezTo>
                  <a:pt x="13948" y="908"/>
                  <a:pt x="13939" y="908"/>
                  <a:pt x="13930" y="939"/>
                </a:cubicBezTo>
                <a:cubicBezTo>
                  <a:pt x="13930" y="939"/>
                  <a:pt x="13930" y="954"/>
                  <a:pt x="13939" y="970"/>
                </a:cubicBezTo>
                <a:cubicBezTo>
                  <a:pt x="13958" y="1001"/>
                  <a:pt x="13976" y="1032"/>
                  <a:pt x="13985" y="1048"/>
                </a:cubicBezTo>
                <a:cubicBezTo>
                  <a:pt x="13994" y="1048"/>
                  <a:pt x="13994" y="1063"/>
                  <a:pt x="14003" y="1063"/>
                </a:cubicBezTo>
                <a:cubicBezTo>
                  <a:pt x="14031" y="1048"/>
                  <a:pt x="14058" y="986"/>
                  <a:pt x="14049" y="939"/>
                </a:cubicBezTo>
                <a:cubicBezTo>
                  <a:pt x="14049" y="923"/>
                  <a:pt x="14040" y="908"/>
                  <a:pt x="14040" y="892"/>
                </a:cubicBezTo>
                <a:cubicBezTo>
                  <a:pt x="14049" y="892"/>
                  <a:pt x="14049" y="892"/>
                  <a:pt x="14049" y="892"/>
                </a:cubicBezTo>
                <a:cubicBezTo>
                  <a:pt x="14049" y="892"/>
                  <a:pt x="14058" y="892"/>
                  <a:pt x="14058" y="892"/>
                </a:cubicBezTo>
                <a:cubicBezTo>
                  <a:pt x="14067" y="908"/>
                  <a:pt x="14077" y="939"/>
                  <a:pt x="14077" y="970"/>
                </a:cubicBezTo>
                <a:cubicBezTo>
                  <a:pt x="14077" y="986"/>
                  <a:pt x="14077" y="1001"/>
                  <a:pt x="14077" y="1032"/>
                </a:cubicBezTo>
                <a:cubicBezTo>
                  <a:pt x="14067" y="1079"/>
                  <a:pt x="14067" y="1079"/>
                  <a:pt x="14095" y="1079"/>
                </a:cubicBezTo>
                <a:cubicBezTo>
                  <a:pt x="14113" y="1079"/>
                  <a:pt x="14132" y="1079"/>
                  <a:pt x="14141" y="1110"/>
                </a:cubicBezTo>
                <a:cubicBezTo>
                  <a:pt x="14159" y="1156"/>
                  <a:pt x="14177" y="1172"/>
                  <a:pt x="14205" y="1172"/>
                </a:cubicBezTo>
                <a:cubicBezTo>
                  <a:pt x="14251" y="1172"/>
                  <a:pt x="14296" y="1188"/>
                  <a:pt x="14342" y="1203"/>
                </a:cubicBezTo>
                <a:cubicBezTo>
                  <a:pt x="14351" y="1203"/>
                  <a:pt x="14360" y="1203"/>
                  <a:pt x="14360" y="1203"/>
                </a:cubicBezTo>
                <a:cubicBezTo>
                  <a:pt x="14388" y="1188"/>
                  <a:pt x="14406" y="1172"/>
                  <a:pt x="14415" y="1141"/>
                </a:cubicBezTo>
                <a:cubicBezTo>
                  <a:pt x="14424" y="1125"/>
                  <a:pt x="14424" y="1094"/>
                  <a:pt x="14415" y="1094"/>
                </a:cubicBezTo>
                <a:cubicBezTo>
                  <a:pt x="14415" y="1079"/>
                  <a:pt x="14415" y="1079"/>
                  <a:pt x="14406" y="1063"/>
                </a:cubicBezTo>
                <a:cubicBezTo>
                  <a:pt x="14397" y="1063"/>
                  <a:pt x="14388" y="1048"/>
                  <a:pt x="14379" y="1032"/>
                </a:cubicBezTo>
                <a:cubicBezTo>
                  <a:pt x="14369" y="1032"/>
                  <a:pt x="14369" y="1017"/>
                  <a:pt x="14369" y="986"/>
                </a:cubicBezTo>
                <a:cubicBezTo>
                  <a:pt x="14379" y="954"/>
                  <a:pt x="14351" y="923"/>
                  <a:pt x="14351" y="892"/>
                </a:cubicBezTo>
                <a:cubicBezTo>
                  <a:pt x="14342" y="830"/>
                  <a:pt x="14315" y="784"/>
                  <a:pt x="14278" y="752"/>
                </a:cubicBezTo>
                <a:cubicBezTo>
                  <a:pt x="14260" y="737"/>
                  <a:pt x="14251" y="737"/>
                  <a:pt x="14232" y="752"/>
                </a:cubicBezTo>
                <a:cubicBezTo>
                  <a:pt x="14223" y="768"/>
                  <a:pt x="14205" y="768"/>
                  <a:pt x="14196" y="752"/>
                </a:cubicBezTo>
                <a:cubicBezTo>
                  <a:pt x="14177" y="721"/>
                  <a:pt x="14159" y="737"/>
                  <a:pt x="14150" y="752"/>
                </a:cubicBezTo>
                <a:cubicBezTo>
                  <a:pt x="14141" y="752"/>
                  <a:pt x="14141" y="752"/>
                  <a:pt x="14132" y="768"/>
                </a:cubicBezTo>
                <a:cubicBezTo>
                  <a:pt x="14132" y="768"/>
                  <a:pt x="14132" y="768"/>
                  <a:pt x="14132" y="768"/>
                </a:cubicBezTo>
                <a:cubicBezTo>
                  <a:pt x="14132" y="768"/>
                  <a:pt x="14132" y="768"/>
                  <a:pt x="14132" y="768"/>
                </a:cubicBezTo>
                <a:cubicBezTo>
                  <a:pt x="14113" y="784"/>
                  <a:pt x="14104" y="815"/>
                  <a:pt x="14095" y="830"/>
                </a:cubicBezTo>
                <a:cubicBezTo>
                  <a:pt x="14086" y="830"/>
                  <a:pt x="14086" y="830"/>
                  <a:pt x="14086" y="830"/>
                </a:cubicBezTo>
                <a:cubicBezTo>
                  <a:pt x="14077" y="815"/>
                  <a:pt x="14086" y="815"/>
                  <a:pt x="14086" y="815"/>
                </a:cubicBezTo>
                <a:cubicBezTo>
                  <a:pt x="14095" y="784"/>
                  <a:pt x="14104" y="768"/>
                  <a:pt x="14132" y="768"/>
                </a:cubicBezTo>
                <a:cubicBezTo>
                  <a:pt x="14132" y="768"/>
                  <a:pt x="14132" y="768"/>
                  <a:pt x="14132" y="768"/>
                </a:cubicBezTo>
                <a:cubicBezTo>
                  <a:pt x="14132" y="768"/>
                  <a:pt x="14132" y="768"/>
                  <a:pt x="14132" y="768"/>
                </a:cubicBezTo>
                <a:cubicBezTo>
                  <a:pt x="14132" y="721"/>
                  <a:pt x="14132" y="690"/>
                  <a:pt x="14113" y="659"/>
                </a:cubicBezTo>
                <a:cubicBezTo>
                  <a:pt x="14095" y="644"/>
                  <a:pt x="14086" y="597"/>
                  <a:pt x="14086" y="566"/>
                </a:cubicBezTo>
                <a:cubicBezTo>
                  <a:pt x="14086" y="550"/>
                  <a:pt x="14077" y="535"/>
                  <a:pt x="14067" y="535"/>
                </a:cubicBezTo>
                <a:cubicBezTo>
                  <a:pt x="14031" y="519"/>
                  <a:pt x="14003" y="488"/>
                  <a:pt x="13985" y="442"/>
                </a:cubicBezTo>
                <a:cubicBezTo>
                  <a:pt x="13976" y="426"/>
                  <a:pt x="13967" y="426"/>
                  <a:pt x="13948" y="411"/>
                </a:cubicBezTo>
                <a:cubicBezTo>
                  <a:pt x="13948" y="395"/>
                  <a:pt x="13930" y="411"/>
                  <a:pt x="13921" y="426"/>
                </a:cubicBezTo>
                <a:cubicBezTo>
                  <a:pt x="13921" y="457"/>
                  <a:pt x="13912" y="504"/>
                  <a:pt x="13903" y="519"/>
                </a:cubicBezTo>
                <a:cubicBezTo>
                  <a:pt x="13884" y="582"/>
                  <a:pt x="13875" y="628"/>
                  <a:pt x="13894" y="675"/>
                </a:cubicBezTo>
                <a:cubicBezTo>
                  <a:pt x="13903" y="721"/>
                  <a:pt x="13903" y="768"/>
                  <a:pt x="13903" y="815"/>
                </a:cubicBezTo>
                <a:close/>
                <a:moveTo>
                  <a:pt x="21582" y="19649"/>
                </a:moveTo>
                <a:cubicBezTo>
                  <a:pt x="21582" y="19633"/>
                  <a:pt x="21573" y="19633"/>
                  <a:pt x="21563" y="19649"/>
                </a:cubicBezTo>
                <a:cubicBezTo>
                  <a:pt x="21563" y="19649"/>
                  <a:pt x="21554" y="19649"/>
                  <a:pt x="21554" y="19664"/>
                </a:cubicBezTo>
                <a:cubicBezTo>
                  <a:pt x="21518" y="19695"/>
                  <a:pt x="21508" y="19695"/>
                  <a:pt x="21490" y="19649"/>
                </a:cubicBezTo>
                <a:cubicBezTo>
                  <a:pt x="21472" y="19633"/>
                  <a:pt x="21463" y="19617"/>
                  <a:pt x="21463" y="19586"/>
                </a:cubicBezTo>
                <a:cubicBezTo>
                  <a:pt x="21463" y="19555"/>
                  <a:pt x="21463" y="19524"/>
                  <a:pt x="21454" y="19493"/>
                </a:cubicBezTo>
                <a:cubicBezTo>
                  <a:pt x="21454" y="19478"/>
                  <a:pt x="21454" y="19462"/>
                  <a:pt x="21444" y="19462"/>
                </a:cubicBezTo>
                <a:cubicBezTo>
                  <a:pt x="21444" y="19447"/>
                  <a:pt x="21435" y="19447"/>
                  <a:pt x="21435" y="19447"/>
                </a:cubicBezTo>
                <a:cubicBezTo>
                  <a:pt x="21435" y="19447"/>
                  <a:pt x="21426" y="19447"/>
                  <a:pt x="21426" y="19447"/>
                </a:cubicBezTo>
                <a:cubicBezTo>
                  <a:pt x="21426" y="19462"/>
                  <a:pt x="21426" y="19462"/>
                  <a:pt x="21426" y="19478"/>
                </a:cubicBezTo>
                <a:cubicBezTo>
                  <a:pt x="21417" y="19478"/>
                  <a:pt x="21417" y="19493"/>
                  <a:pt x="21417" y="19493"/>
                </a:cubicBezTo>
                <a:cubicBezTo>
                  <a:pt x="21408" y="19493"/>
                  <a:pt x="21399" y="19478"/>
                  <a:pt x="21399" y="19462"/>
                </a:cubicBezTo>
                <a:cubicBezTo>
                  <a:pt x="21408" y="19400"/>
                  <a:pt x="21399" y="19338"/>
                  <a:pt x="21408" y="19276"/>
                </a:cubicBezTo>
                <a:cubicBezTo>
                  <a:pt x="21417" y="19245"/>
                  <a:pt x="21417" y="19213"/>
                  <a:pt x="21399" y="19182"/>
                </a:cubicBezTo>
                <a:cubicBezTo>
                  <a:pt x="21380" y="19136"/>
                  <a:pt x="21371" y="19089"/>
                  <a:pt x="21344" y="19074"/>
                </a:cubicBezTo>
                <a:cubicBezTo>
                  <a:pt x="21344" y="19058"/>
                  <a:pt x="21335" y="19043"/>
                  <a:pt x="21335" y="19027"/>
                </a:cubicBezTo>
                <a:cubicBezTo>
                  <a:pt x="21335" y="19027"/>
                  <a:pt x="21335" y="19027"/>
                  <a:pt x="21325" y="19027"/>
                </a:cubicBezTo>
                <a:cubicBezTo>
                  <a:pt x="21325" y="19011"/>
                  <a:pt x="21316" y="19011"/>
                  <a:pt x="21316" y="19027"/>
                </a:cubicBezTo>
                <a:cubicBezTo>
                  <a:pt x="21316" y="19027"/>
                  <a:pt x="21316" y="19027"/>
                  <a:pt x="21316" y="19027"/>
                </a:cubicBezTo>
                <a:cubicBezTo>
                  <a:pt x="21316" y="19074"/>
                  <a:pt x="21335" y="19105"/>
                  <a:pt x="21325" y="19136"/>
                </a:cubicBezTo>
                <a:cubicBezTo>
                  <a:pt x="21316" y="19167"/>
                  <a:pt x="21316" y="19182"/>
                  <a:pt x="21325" y="19213"/>
                </a:cubicBezTo>
                <a:cubicBezTo>
                  <a:pt x="21335" y="19260"/>
                  <a:pt x="21335" y="19291"/>
                  <a:pt x="21344" y="19338"/>
                </a:cubicBezTo>
                <a:cubicBezTo>
                  <a:pt x="21344" y="19369"/>
                  <a:pt x="21362" y="19415"/>
                  <a:pt x="21353" y="19447"/>
                </a:cubicBezTo>
                <a:cubicBezTo>
                  <a:pt x="21344" y="19462"/>
                  <a:pt x="21353" y="19478"/>
                  <a:pt x="21353" y="19493"/>
                </a:cubicBezTo>
                <a:cubicBezTo>
                  <a:pt x="21362" y="19509"/>
                  <a:pt x="21362" y="19524"/>
                  <a:pt x="21362" y="19540"/>
                </a:cubicBezTo>
                <a:cubicBezTo>
                  <a:pt x="21362" y="19586"/>
                  <a:pt x="21362" y="19617"/>
                  <a:pt x="21353" y="19664"/>
                </a:cubicBezTo>
                <a:cubicBezTo>
                  <a:pt x="21335" y="19695"/>
                  <a:pt x="21325" y="19742"/>
                  <a:pt x="21316" y="19788"/>
                </a:cubicBezTo>
                <a:cubicBezTo>
                  <a:pt x="21316" y="19804"/>
                  <a:pt x="21307" y="19819"/>
                  <a:pt x="21289" y="19835"/>
                </a:cubicBezTo>
                <a:cubicBezTo>
                  <a:pt x="21280" y="19835"/>
                  <a:pt x="21271" y="19851"/>
                  <a:pt x="21252" y="19866"/>
                </a:cubicBezTo>
                <a:cubicBezTo>
                  <a:pt x="21234" y="19882"/>
                  <a:pt x="21234" y="19928"/>
                  <a:pt x="21243" y="19959"/>
                </a:cubicBezTo>
                <a:cubicBezTo>
                  <a:pt x="21261" y="19975"/>
                  <a:pt x="21271" y="20006"/>
                  <a:pt x="21289" y="20022"/>
                </a:cubicBezTo>
                <a:cubicBezTo>
                  <a:pt x="21298" y="20037"/>
                  <a:pt x="21298" y="20068"/>
                  <a:pt x="21298" y="20099"/>
                </a:cubicBezTo>
                <a:cubicBezTo>
                  <a:pt x="21298" y="20115"/>
                  <a:pt x="21298" y="20146"/>
                  <a:pt x="21289" y="20161"/>
                </a:cubicBezTo>
                <a:cubicBezTo>
                  <a:pt x="21271" y="20192"/>
                  <a:pt x="21252" y="20224"/>
                  <a:pt x="21243" y="20255"/>
                </a:cubicBezTo>
                <a:cubicBezTo>
                  <a:pt x="21234" y="20255"/>
                  <a:pt x="21234" y="20270"/>
                  <a:pt x="21243" y="20270"/>
                </a:cubicBezTo>
                <a:cubicBezTo>
                  <a:pt x="21252" y="20301"/>
                  <a:pt x="21261" y="20317"/>
                  <a:pt x="21271" y="20332"/>
                </a:cubicBezTo>
                <a:cubicBezTo>
                  <a:pt x="21271" y="20332"/>
                  <a:pt x="21280" y="20332"/>
                  <a:pt x="21280" y="20332"/>
                </a:cubicBezTo>
                <a:cubicBezTo>
                  <a:pt x="21307" y="20317"/>
                  <a:pt x="21316" y="20286"/>
                  <a:pt x="21335" y="20270"/>
                </a:cubicBezTo>
                <a:cubicBezTo>
                  <a:pt x="21362" y="20224"/>
                  <a:pt x="21389" y="20177"/>
                  <a:pt x="21408" y="20130"/>
                </a:cubicBezTo>
                <a:cubicBezTo>
                  <a:pt x="21435" y="20084"/>
                  <a:pt x="21454" y="20037"/>
                  <a:pt x="21454" y="19975"/>
                </a:cubicBezTo>
                <a:cubicBezTo>
                  <a:pt x="21454" y="19944"/>
                  <a:pt x="21472" y="19913"/>
                  <a:pt x="21490" y="19913"/>
                </a:cubicBezTo>
                <a:cubicBezTo>
                  <a:pt x="21499" y="19913"/>
                  <a:pt x="21508" y="19913"/>
                  <a:pt x="21508" y="19913"/>
                </a:cubicBezTo>
                <a:cubicBezTo>
                  <a:pt x="21518" y="19913"/>
                  <a:pt x="21527" y="19913"/>
                  <a:pt x="21527" y="19897"/>
                </a:cubicBezTo>
                <a:cubicBezTo>
                  <a:pt x="21527" y="19866"/>
                  <a:pt x="21554" y="19835"/>
                  <a:pt x="21563" y="19804"/>
                </a:cubicBezTo>
                <a:cubicBezTo>
                  <a:pt x="21573" y="19804"/>
                  <a:pt x="21582" y="19788"/>
                  <a:pt x="21582" y="19773"/>
                </a:cubicBezTo>
                <a:cubicBezTo>
                  <a:pt x="21591" y="19742"/>
                  <a:pt x="21591" y="19711"/>
                  <a:pt x="21600" y="19695"/>
                </a:cubicBezTo>
                <a:cubicBezTo>
                  <a:pt x="21600" y="19680"/>
                  <a:pt x="21600" y="19649"/>
                  <a:pt x="21582" y="19649"/>
                </a:cubicBezTo>
                <a:close/>
                <a:moveTo>
                  <a:pt x="16502" y="1156"/>
                </a:moveTo>
                <a:cubicBezTo>
                  <a:pt x="16511" y="1188"/>
                  <a:pt x="16529" y="1203"/>
                  <a:pt x="16529" y="1250"/>
                </a:cubicBezTo>
                <a:cubicBezTo>
                  <a:pt x="16529" y="1265"/>
                  <a:pt x="16539" y="1265"/>
                  <a:pt x="16548" y="1281"/>
                </a:cubicBezTo>
                <a:cubicBezTo>
                  <a:pt x="16557" y="1296"/>
                  <a:pt x="16575" y="1312"/>
                  <a:pt x="16584" y="1312"/>
                </a:cubicBezTo>
                <a:cubicBezTo>
                  <a:pt x="16603" y="1327"/>
                  <a:pt x="16621" y="1343"/>
                  <a:pt x="16639" y="1358"/>
                </a:cubicBezTo>
                <a:cubicBezTo>
                  <a:pt x="16648" y="1390"/>
                  <a:pt x="16658" y="1390"/>
                  <a:pt x="16676" y="1390"/>
                </a:cubicBezTo>
                <a:cubicBezTo>
                  <a:pt x="16694" y="1390"/>
                  <a:pt x="16703" y="1390"/>
                  <a:pt x="16722" y="1390"/>
                </a:cubicBezTo>
                <a:cubicBezTo>
                  <a:pt x="16722" y="1390"/>
                  <a:pt x="16731" y="1374"/>
                  <a:pt x="16740" y="1358"/>
                </a:cubicBezTo>
                <a:cubicBezTo>
                  <a:pt x="16740" y="1343"/>
                  <a:pt x="16740" y="1327"/>
                  <a:pt x="16758" y="1312"/>
                </a:cubicBezTo>
                <a:cubicBezTo>
                  <a:pt x="16767" y="1296"/>
                  <a:pt x="16777" y="1281"/>
                  <a:pt x="16777" y="1250"/>
                </a:cubicBezTo>
                <a:cubicBezTo>
                  <a:pt x="16795" y="1219"/>
                  <a:pt x="16813" y="1203"/>
                  <a:pt x="16841" y="1219"/>
                </a:cubicBezTo>
                <a:cubicBezTo>
                  <a:pt x="16850" y="1219"/>
                  <a:pt x="16859" y="1203"/>
                  <a:pt x="16868" y="1203"/>
                </a:cubicBezTo>
                <a:cubicBezTo>
                  <a:pt x="16868" y="1203"/>
                  <a:pt x="16877" y="1188"/>
                  <a:pt x="16877" y="1172"/>
                </a:cubicBezTo>
                <a:cubicBezTo>
                  <a:pt x="16886" y="1172"/>
                  <a:pt x="16886" y="1156"/>
                  <a:pt x="16886" y="1156"/>
                </a:cubicBezTo>
                <a:cubicBezTo>
                  <a:pt x="16886" y="1141"/>
                  <a:pt x="16896" y="1125"/>
                  <a:pt x="16896" y="1125"/>
                </a:cubicBezTo>
                <a:cubicBezTo>
                  <a:pt x="16905" y="1110"/>
                  <a:pt x="16905" y="1110"/>
                  <a:pt x="16914" y="1094"/>
                </a:cubicBezTo>
                <a:cubicBezTo>
                  <a:pt x="16914" y="1094"/>
                  <a:pt x="16923" y="1079"/>
                  <a:pt x="16923" y="1063"/>
                </a:cubicBezTo>
                <a:cubicBezTo>
                  <a:pt x="16923" y="1048"/>
                  <a:pt x="16923" y="1032"/>
                  <a:pt x="16923" y="1017"/>
                </a:cubicBezTo>
                <a:cubicBezTo>
                  <a:pt x="16914" y="986"/>
                  <a:pt x="16914" y="970"/>
                  <a:pt x="16905" y="954"/>
                </a:cubicBezTo>
                <a:cubicBezTo>
                  <a:pt x="16914" y="908"/>
                  <a:pt x="16896" y="892"/>
                  <a:pt x="16877" y="892"/>
                </a:cubicBezTo>
                <a:cubicBezTo>
                  <a:pt x="16841" y="877"/>
                  <a:pt x="16813" y="861"/>
                  <a:pt x="16777" y="846"/>
                </a:cubicBezTo>
                <a:cubicBezTo>
                  <a:pt x="16777" y="846"/>
                  <a:pt x="16767" y="846"/>
                  <a:pt x="16767" y="846"/>
                </a:cubicBezTo>
                <a:cubicBezTo>
                  <a:pt x="16758" y="861"/>
                  <a:pt x="16758" y="861"/>
                  <a:pt x="16749" y="877"/>
                </a:cubicBezTo>
                <a:cubicBezTo>
                  <a:pt x="16749" y="877"/>
                  <a:pt x="16749" y="892"/>
                  <a:pt x="16749" y="892"/>
                </a:cubicBezTo>
                <a:cubicBezTo>
                  <a:pt x="16767" y="939"/>
                  <a:pt x="16777" y="970"/>
                  <a:pt x="16767" y="1017"/>
                </a:cubicBezTo>
                <a:cubicBezTo>
                  <a:pt x="16767" y="1032"/>
                  <a:pt x="16777" y="1048"/>
                  <a:pt x="16777" y="1063"/>
                </a:cubicBezTo>
                <a:cubicBezTo>
                  <a:pt x="16777" y="1063"/>
                  <a:pt x="16777" y="1063"/>
                  <a:pt x="16777" y="1063"/>
                </a:cubicBezTo>
                <a:cubicBezTo>
                  <a:pt x="16777" y="1063"/>
                  <a:pt x="16777" y="1063"/>
                  <a:pt x="16777" y="1063"/>
                </a:cubicBezTo>
                <a:cubicBezTo>
                  <a:pt x="16777" y="1063"/>
                  <a:pt x="16777" y="1063"/>
                  <a:pt x="16777" y="1063"/>
                </a:cubicBezTo>
                <a:cubicBezTo>
                  <a:pt x="16777" y="1063"/>
                  <a:pt x="16777" y="1063"/>
                  <a:pt x="16777" y="1063"/>
                </a:cubicBezTo>
                <a:cubicBezTo>
                  <a:pt x="16767" y="1048"/>
                  <a:pt x="16767" y="1048"/>
                  <a:pt x="16767" y="1048"/>
                </a:cubicBezTo>
                <a:cubicBezTo>
                  <a:pt x="16749" y="1001"/>
                  <a:pt x="16731" y="954"/>
                  <a:pt x="16731" y="908"/>
                </a:cubicBezTo>
                <a:cubicBezTo>
                  <a:pt x="16731" y="877"/>
                  <a:pt x="16713" y="861"/>
                  <a:pt x="16703" y="861"/>
                </a:cubicBezTo>
                <a:cubicBezTo>
                  <a:pt x="16685" y="846"/>
                  <a:pt x="16667" y="846"/>
                  <a:pt x="16658" y="846"/>
                </a:cubicBezTo>
                <a:cubicBezTo>
                  <a:pt x="16648" y="846"/>
                  <a:pt x="16639" y="846"/>
                  <a:pt x="16639" y="861"/>
                </a:cubicBezTo>
                <a:cubicBezTo>
                  <a:pt x="16639" y="877"/>
                  <a:pt x="16630" y="892"/>
                  <a:pt x="16630" y="908"/>
                </a:cubicBezTo>
                <a:cubicBezTo>
                  <a:pt x="16630" y="923"/>
                  <a:pt x="16630" y="954"/>
                  <a:pt x="16630" y="986"/>
                </a:cubicBezTo>
                <a:cubicBezTo>
                  <a:pt x="16630" y="986"/>
                  <a:pt x="16630" y="986"/>
                  <a:pt x="16630" y="986"/>
                </a:cubicBezTo>
                <a:cubicBezTo>
                  <a:pt x="16630" y="986"/>
                  <a:pt x="16639" y="986"/>
                  <a:pt x="16639" y="1001"/>
                </a:cubicBezTo>
                <a:cubicBezTo>
                  <a:pt x="16639" y="986"/>
                  <a:pt x="16630" y="986"/>
                  <a:pt x="16630" y="986"/>
                </a:cubicBezTo>
                <a:cubicBezTo>
                  <a:pt x="16630" y="986"/>
                  <a:pt x="16630" y="986"/>
                  <a:pt x="16630" y="986"/>
                </a:cubicBezTo>
                <a:cubicBezTo>
                  <a:pt x="16612" y="970"/>
                  <a:pt x="16584" y="970"/>
                  <a:pt x="16566" y="923"/>
                </a:cubicBezTo>
                <a:cubicBezTo>
                  <a:pt x="16557" y="908"/>
                  <a:pt x="16529" y="892"/>
                  <a:pt x="16511" y="877"/>
                </a:cubicBezTo>
                <a:cubicBezTo>
                  <a:pt x="16502" y="877"/>
                  <a:pt x="16493" y="892"/>
                  <a:pt x="16484" y="908"/>
                </a:cubicBezTo>
                <a:cubicBezTo>
                  <a:pt x="16484" y="939"/>
                  <a:pt x="16475" y="970"/>
                  <a:pt x="16465" y="1017"/>
                </a:cubicBezTo>
                <a:cubicBezTo>
                  <a:pt x="16465" y="1017"/>
                  <a:pt x="16465" y="1032"/>
                  <a:pt x="16465" y="1048"/>
                </a:cubicBezTo>
                <a:cubicBezTo>
                  <a:pt x="16484" y="1079"/>
                  <a:pt x="16493" y="1125"/>
                  <a:pt x="16502" y="1156"/>
                </a:cubicBezTo>
                <a:close/>
                <a:moveTo>
                  <a:pt x="16795" y="1094"/>
                </a:moveTo>
                <a:cubicBezTo>
                  <a:pt x="16795" y="1094"/>
                  <a:pt x="16795" y="1094"/>
                  <a:pt x="16795" y="1094"/>
                </a:cubicBezTo>
                <a:cubicBezTo>
                  <a:pt x="16795" y="1094"/>
                  <a:pt x="16795" y="1094"/>
                  <a:pt x="16795" y="1094"/>
                </a:cubicBezTo>
                <a:cubicBezTo>
                  <a:pt x="16795" y="1094"/>
                  <a:pt x="16786" y="1094"/>
                  <a:pt x="16786" y="1079"/>
                </a:cubicBezTo>
                <a:cubicBezTo>
                  <a:pt x="16786" y="1079"/>
                  <a:pt x="16795" y="1094"/>
                  <a:pt x="16795" y="1094"/>
                </a:cubicBezTo>
                <a:close/>
                <a:moveTo>
                  <a:pt x="16648" y="1001"/>
                </a:moveTo>
                <a:cubicBezTo>
                  <a:pt x="16648" y="1017"/>
                  <a:pt x="16648" y="1017"/>
                  <a:pt x="16648" y="1017"/>
                </a:cubicBezTo>
                <a:cubicBezTo>
                  <a:pt x="16648" y="1001"/>
                  <a:pt x="16648" y="1001"/>
                  <a:pt x="16648" y="1001"/>
                </a:cubicBezTo>
                <a:cubicBezTo>
                  <a:pt x="16648" y="1001"/>
                  <a:pt x="16639" y="1001"/>
                  <a:pt x="16639" y="1001"/>
                </a:cubicBezTo>
                <a:cubicBezTo>
                  <a:pt x="16639" y="1001"/>
                  <a:pt x="16648" y="1001"/>
                  <a:pt x="16648" y="1001"/>
                </a:cubicBezTo>
                <a:close/>
                <a:moveTo>
                  <a:pt x="5437" y="2726"/>
                </a:moveTo>
                <a:cubicBezTo>
                  <a:pt x="5446" y="2710"/>
                  <a:pt x="5455" y="2695"/>
                  <a:pt x="5446" y="2679"/>
                </a:cubicBezTo>
                <a:cubicBezTo>
                  <a:pt x="5446" y="2648"/>
                  <a:pt x="5437" y="2648"/>
                  <a:pt x="5427" y="2633"/>
                </a:cubicBezTo>
                <a:cubicBezTo>
                  <a:pt x="5409" y="2633"/>
                  <a:pt x="5391" y="2633"/>
                  <a:pt x="5373" y="2633"/>
                </a:cubicBezTo>
                <a:cubicBezTo>
                  <a:pt x="5363" y="2633"/>
                  <a:pt x="5354" y="2617"/>
                  <a:pt x="5345" y="2617"/>
                </a:cubicBezTo>
                <a:cubicBezTo>
                  <a:pt x="5345" y="2617"/>
                  <a:pt x="5345" y="2617"/>
                  <a:pt x="5345" y="2617"/>
                </a:cubicBezTo>
                <a:cubicBezTo>
                  <a:pt x="5345" y="2617"/>
                  <a:pt x="5345" y="2617"/>
                  <a:pt x="5336" y="2617"/>
                </a:cubicBezTo>
                <a:cubicBezTo>
                  <a:pt x="5345" y="2617"/>
                  <a:pt x="5345" y="2617"/>
                  <a:pt x="5345" y="2617"/>
                </a:cubicBezTo>
                <a:cubicBezTo>
                  <a:pt x="5336" y="2602"/>
                  <a:pt x="5336" y="2602"/>
                  <a:pt x="5327" y="2586"/>
                </a:cubicBezTo>
                <a:cubicBezTo>
                  <a:pt x="5318" y="2586"/>
                  <a:pt x="5308" y="2571"/>
                  <a:pt x="5308" y="2571"/>
                </a:cubicBezTo>
                <a:cubicBezTo>
                  <a:pt x="5290" y="2571"/>
                  <a:pt x="5281" y="2586"/>
                  <a:pt x="5263" y="2586"/>
                </a:cubicBezTo>
                <a:cubicBezTo>
                  <a:pt x="5263" y="2602"/>
                  <a:pt x="5254" y="2602"/>
                  <a:pt x="5244" y="2617"/>
                </a:cubicBezTo>
                <a:cubicBezTo>
                  <a:pt x="5244" y="2648"/>
                  <a:pt x="5226" y="2664"/>
                  <a:pt x="5208" y="2679"/>
                </a:cubicBezTo>
                <a:cubicBezTo>
                  <a:pt x="5208" y="2695"/>
                  <a:pt x="5208" y="2710"/>
                  <a:pt x="5208" y="2710"/>
                </a:cubicBezTo>
                <a:cubicBezTo>
                  <a:pt x="5208" y="2726"/>
                  <a:pt x="5208" y="2742"/>
                  <a:pt x="5217" y="2757"/>
                </a:cubicBezTo>
                <a:cubicBezTo>
                  <a:pt x="5235" y="2804"/>
                  <a:pt x="5226" y="2835"/>
                  <a:pt x="5208" y="2881"/>
                </a:cubicBezTo>
                <a:cubicBezTo>
                  <a:pt x="5208" y="2897"/>
                  <a:pt x="5189" y="2897"/>
                  <a:pt x="5189" y="2881"/>
                </a:cubicBezTo>
                <a:cubicBezTo>
                  <a:pt x="5171" y="2866"/>
                  <a:pt x="5171" y="2835"/>
                  <a:pt x="5162" y="2804"/>
                </a:cubicBezTo>
                <a:cubicBezTo>
                  <a:pt x="5162" y="2788"/>
                  <a:pt x="5153" y="2773"/>
                  <a:pt x="5135" y="2773"/>
                </a:cubicBezTo>
                <a:cubicBezTo>
                  <a:pt x="5107" y="2773"/>
                  <a:pt x="5089" y="2804"/>
                  <a:pt x="5089" y="2866"/>
                </a:cubicBezTo>
                <a:cubicBezTo>
                  <a:pt x="5080" y="2897"/>
                  <a:pt x="5080" y="2928"/>
                  <a:pt x="5080" y="2975"/>
                </a:cubicBezTo>
                <a:cubicBezTo>
                  <a:pt x="5080" y="2990"/>
                  <a:pt x="5080" y="2990"/>
                  <a:pt x="5089" y="3006"/>
                </a:cubicBezTo>
                <a:cubicBezTo>
                  <a:pt x="5107" y="3006"/>
                  <a:pt x="5125" y="3037"/>
                  <a:pt x="5125" y="3068"/>
                </a:cubicBezTo>
                <a:cubicBezTo>
                  <a:pt x="5135" y="3130"/>
                  <a:pt x="5153" y="3177"/>
                  <a:pt x="5153" y="3239"/>
                </a:cubicBezTo>
                <a:cubicBezTo>
                  <a:pt x="5153" y="3270"/>
                  <a:pt x="5162" y="3301"/>
                  <a:pt x="5171" y="3332"/>
                </a:cubicBezTo>
                <a:cubicBezTo>
                  <a:pt x="5180" y="3332"/>
                  <a:pt x="5189" y="3348"/>
                  <a:pt x="5199" y="3332"/>
                </a:cubicBezTo>
                <a:cubicBezTo>
                  <a:pt x="5217" y="3316"/>
                  <a:pt x="5226" y="3285"/>
                  <a:pt x="5235" y="3285"/>
                </a:cubicBezTo>
                <a:cubicBezTo>
                  <a:pt x="5254" y="3270"/>
                  <a:pt x="5272" y="3254"/>
                  <a:pt x="5281" y="3254"/>
                </a:cubicBezTo>
                <a:cubicBezTo>
                  <a:pt x="5299" y="3239"/>
                  <a:pt x="5308" y="3223"/>
                  <a:pt x="5327" y="3208"/>
                </a:cubicBezTo>
                <a:cubicBezTo>
                  <a:pt x="5336" y="3208"/>
                  <a:pt x="5336" y="3192"/>
                  <a:pt x="5336" y="3192"/>
                </a:cubicBezTo>
                <a:cubicBezTo>
                  <a:pt x="5345" y="3146"/>
                  <a:pt x="5363" y="3099"/>
                  <a:pt x="5382" y="3068"/>
                </a:cubicBezTo>
                <a:cubicBezTo>
                  <a:pt x="5391" y="3052"/>
                  <a:pt x="5400" y="3021"/>
                  <a:pt x="5391" y="2975"/>
                </a:cubicBezTo>
                <a:cubicBezTo>
                  <a:pt x="5391" y="2959"/>
                  <a:pt x="5382" y="2944"/>
                  <a:pt x="5382" y="2912"/>
                </a:cubicBezTo>
                <a:cubicBezTo>
                  <a:pt x="5373" y="2881"/>
                  <a:pt x="5363" y="2866"/>
                  <a:pt x="5345" y="2850"/>
                </a:cubicBezTo>
                <a:cubicBezTo>
                  <a:pt x="5345" y="2850"/>
                  <a:pt x="5345" y="2850"/>
                  <a:pt x="5354" y="2835"/>
                </a:cubicBezTo>
                <a:cubicBezTo>
                  <a:pt x="5363" y="2835"/>
                  <a:pt x="5382" y="2819"/>
                  <a:pt x="5391" y="2804"/>
                </a:cubicBezTo>
                <a:cubicBezTo>
                  <a:pt x="5409" y="2804"/>
                  <a:pt x="5418" y="2788"/>
                  <a:pt x="5418" y="2773"/>
                </a:cubicBezTo>
                <a:cubicBezTo>
                  <a:pt x="5418" y="2742"/>
                  <a:pt x="5427" y="2742"/>
                  <a:pt x="5437" y="2726"/>
                </a:cubicBezTo>
                <a:close/>
                <a:moveTo>
                  <a:pt x="18186" y="14272"/>
                </a:moveTo>
                <a:cubicBezTo>
                  <a:pt x="18250" y="14272"/>
                  <a:pt x="18305" y="14272"/>
                  <a:pt x="18360" y="14272"/>
                </a:cubicBezTo>
                <a:cubicBezTo>
                  <a:pt x="18415" y="14287"/>
                  <a:pt x="18461" y="14256"/>
                  <a:pt x="18488" y="14163"/>
                </a:cubicBezTo>
                <a:cubicBezTo>
                  <a:pt x="18497" y="14163"/>
                  <a:pt x="18488" y="14148"/>
                  <a:pt x="18488" y="14132"/>
                </a:cubicBezTo>
                <a:cubicBezTo>
                  <a:pt x="18479" y="14116"/>
                  <a:pt x="18470" y="14116"/>
                  <a:pt x="18461" y="14132"/>
                </a:cubicBezTo>
                <a:cubicBezTo>
                  <a:pt x="18452" y="14132"/>
                  <a:pt x="18442" y="14163"/>
                  <a:pt x="18433" y="14163"/>
                </a:cubicBezTo>
                <a:cubicBezTo>
                  <a:pt x="18415" y="14194"/>
                  <a:pt x="18397" y="14210"/>
                  <a:pt x="18378" y="14194"/>
                </a:cubicBezTo>
                <a:cubicBezTo>
                  <a:pt x="18342" y="14194"/>
                  <a:pt x="18314" y="14194"/>
                  <a:pt x="18278" y="14179"/>
                </a:cubicBezTo>
                <a:cubicBezTo>
                  <a:pt x="18259" y="14179"/>
                  <a:pt x="18241" y="14163"/>
                  <a:pt x="18214" y="14163"/>
                </a:cubicBezTo>
                <a:cubicBezTo>
                  <a:pt x="18195" y="14163"/>
                  <a:pt x="18177" y="14210"/>
                  <a:pt x="18159" y="14210"/>
                </a:cubicBezTo>
                <a:cubicBezTo>
                  <a:pt x="18149" y="14210"/>
                  <a:pt x="18149" y="14225"/>
                  <a:pt x="18149" y="14225"/>
                </a:cubicBezTo>
                <a:cubicBezTo>
                  <a:pt x="18131" y="14241"/>
                  <a:pt x="18122" y="14256"/>
                  <a:pt x="18122" y="14287"/>
                </a:cubicBezTo>
                <a:cubicBezTo>
                  <a:pt x="18122" y="14303"/>
                  <a:pt x="18122" y="14318"/>
                  <a:pt x="18122" y="14334"/>
                </a:cubicBezTo>
                <a:cubicBezTo>
                  <a:pt x="18113" y="14365"/>
                  <a:pt x="18113" y="14381"/>
                  <a:pt x="18104" y="14396"/>
                </a:cubicBezTo>
                <a:cubicBezTo>
                  <a:pt x="18095" y="14412"/>
                  <a:pt x="18085" y="14458"/>
                  <a:pt x="18085" y="14489"/>
                </a:cubicBezTo>
                <a:cubicBezTo>
                  <a:pt x="18085" y="14520"/>
                  <a:pt x="18076" y="14552"/>
                  <a:pt x="18076" y="14583"/>
                </a:cubicBezTo>
                <a:cubicBezTo>
                  <a:pt x="18067" y="14598"/>
                  <a:pt x="18058" y="14629"/>
                  <a:pt x="18058" y="14645"/>
                </a:cubicBezTo>
                <a:cubicBezTo>
                  <a:pt x="18049" y="14676"/>
                  <a:pt x="18058" y="14691"/>
                  <a:pt x="18067" y="14723"/>
                </a:cubicBezTo>
                <a:cubicBezTo>
                  <a:pt x="18076" y="14723"/>
                  <a:pt x="18085" y="14738"/>
                  <a:pt x="18085" y="14738"/>
                </a:cubicBezTo>
                <a:cubicBezTo>
                  <a:pt x="18104" y="14769"/>
                  <a:pt x="18104" y="14785"/>
                  <a:pt x="18104" y="14816"/>
                </a:cubicBezTo>
                <a:cubicBezTo>
                  <a:pt x="18095" y="14847"/>
                  <a:pt x="18085" y="14878"/>
                  <a:pt x="18095" y="14909"/>
                </a:cubicBezTo>
                <a:cubicBezTo>
                  <a:pt x="18095" y="14925"/>
                  <a:pt x="18095" y="14940"/>
                  <a:pt x="18104" y="14940"/>
                </a:cubicBezTo>
                <a:cubicBezTo>
                  <a:pt x="18113" y="14971"/>
                  <a:pt x="18140" y="14956"/>
                  <a:pt x="18149" y="14956"/>
                </a:cubicBezTo>
                <a:cubicBezTo>
                  <a:pt x="18168" y="14940"/>
                  <a:pt x="18159" y="14925"/>
                  <a:pt x="18159" y="14909"/>
                </a:cubicBezTo>
                <a:cubicBezTo>
                  <a:pt x="18159" y="14816"/>
                  <a:pt x="18177" y="14738"/>
                  <a:pt x="18177" y="14660"/>
                </a:cubicBezTo>
                <a:cubicBezTo>
                  <a:pt x="18177" y="14660"/>
                  <a:pt x="18186" y="14645"/>
                  <a:pt x="18186" y="14645"/>
                </a:cubicBezTo>
                <a:cubicBezTo>
                  <a:pt x="18195" y="14645"/>
                  <a:pt x="18195" y="14660"/>
                  <a:pt x="18195" y="14660"/>
                </a:cubicBezTo>
                <a:cubicBezTo>
                  <a:pt x="18195" y="14707"/>
                  <a:pt x="18195" y="14754"/>
                  <a:pt x="18223" y="14785"/>
                </a:cubicBezTo>
                <a:cubicBezTo>
                  <a:pt x="18232" y="14800"/>
                  <a:pt x="18232" y="14816"/>
                  <a:pt x="18232" y="14831"/>
                </a:cubicBezTo>
                <a:cubicBezTo>
                  <a:pt x="18241" y="14862"/>
                  <a:pt x="18241" y="14878"/>
                  <a:pt x="18268" y="14878"/>
                </a:cubicBezTo>
                <a:cubicBezTo>
                  <a:pt x="18278" y="14878"/>
                  <a:pt x="18278" y="14878"/>
                  <a:pt x="18287" y="14878"/>
                </a:cubicBezTo>
                <a:cubicBezTo>
                  <a:pt x="18287" y="14878"/>
                  <a:pt x="18287" y="14862"/>
                  <a:pt x="18287" y="14862"/>
                </a:cubicBezTo>
                <a:cubicBezTo>
                  <a:pt x="18287" y="14862"/>
                  <a:pt x="18287" y="14862"/>
                  <a:pt x="18287" y="14862"/>
                </a:cubicBezTo>
                <a:cubicBezTo>
                  <a:pt x="18287" y="14862"/>
                  <a:pt x="18287" y="14862"/>
                  <a:pt x="18287" y="14878"/>
                </a:cubicBezTo>
                <a:cubicBezTo>
                  <a:pt x="18287" y="14878"/>
                  <a:pt x="18287" y="14878"/>
                  <a:pt x="18287" y="14878"/>
                </a:cubicBezTo>
                <a:cubicBezTo>
                  <a:pt x="18287" y="14893"/>
                  <a:pt x="18287" y="14925"/>
                  <a:pt x="18305" y="14925"/>
                </a:cubicBezTo>
                <a:cubicBezTo>
                  <a:pt x="18305" y="14940"/>
                  <a:pt x="18314" y="14940"/>
                  <a:pt x="18314" y="14940"/>
                </a:cubicBezTo>
                <a:cubicBezTo>
                  <a:pt x="18323" y="14956"/>
                  <a:pt x="18342" y="14940"/>
                  <a:pt x="18342" y="14925"/>
                </a:cubicBezTo>
                <a:cubicBezTo>
                  <a:pt x="18351" y="14878"/>
                  <a:pt x="18351" y="14847"/>
                  <a:pt x="18351" y="14816"/>
                </a:cubicBezTo>
                <a:cubicBezTo>
                  <a:pt x="18351" y="14785"/>
                  <a:pt x="18342" y="14769"/>
                  <a:pt x="18333" y="14769"/>
                </a:cubicBezTo>
                <a:cubicBezTo>
                  <a:pt x="18323" y="14769"/>
                  <a:pt x="18314" y="14754"/>
                  <a:pt x="18314" y="14754"/>
                </a:cubicBezTo>
                <a:cubicBezTo>
                  <a:pt x="18305" y="14738"/>
                  <a:pt x="18296" y="14723"/>
                  <a:pt x="18296" y="14707"/>
                </a:cubicBezTo>
                <a:cubicBezTo>
                  <a:pt x="18305" y="14676"/>
                  <a:pt x="18296" y="14660"/>
                  <a:pt x="18287" y="14645"/>
                </a:cubicBezTo>
                <a:cubicBezTo>
                  <a:pt x="18278" y="14614"/>
                  <a:pt x="18268" y="14598"/>
                  <a:pt x="18259" y="14567"/>
                </a:cubicBezTo>
                <a:cubicBezTo>
                  <a:pt x="18259" y="14567"/>
                  <a:pt x="18259" y="14536"/>
                  <a:pt x="18268" y="14536"/>
                </a:cubicBezTo>
                <a:cubicBezTo>
                  <a:pt x="18278" y="14520"/>
                  <a:pt x="18296" y="14505"/>
                  <a:pt x="18305" y="14489"/>
                </a:cubicBezTo>
                <a:cubicBezTo>
                  <a:pt x="18314" y="14474"/>
                  <a:pt x="18323" y="14489"/>
                  <a:pt x="18333" y="14489"/>
                </a:cubicBezTo>
                <a:cubicBezTo>
                  <a:pt x="18342" y="14489"/>
                  <a:pt x="18351" y="14489"/>
                  <a:pt x="18360" y="14489"/>
                </a:cubicBezTo>
                <a:cubicBezTo>
                  <a:pt x="18369" y="14489"/>
                  <a:pt x="18369" y="14489"/>
                  <a:pt x="18369" y="14474"/>
                </a:cubicBezTo>
                <a:cubicBezTo>
                  <a:pt x="18378" y="14458"/>
                  <a:pt x="18378" y="14427"/>
                  <a:pt x="18378" y="14396"/>
                </a:cubicBezTo>
                <a:cubicBezTo>
                  <a:pt x="18378" y="14396"/>
                  <a:pt x="18369" y="14381"/>
                  <a:pt x="18369" y="14381"/>
                </a:cubicBezTo>
                <a:cubicBezTo>
                  <a:pt x="18360" y="14381"/>
                  <a:pt x="18342" y="14365"/>
                  <a:pt x="18333" y="14381"/>
                </a:cubicBezTo>
                <a:cubicBezTo>
                  <a:pt x="18314" y="14381"/>
                  <a:pt x="18296" y="14396"/>
                  <a:pt x="18268" y="14396"/>
                </a:cubicBezTo>
                <a:cubicBezTo>
                  <a:pt x="18250" y="14396"/>
                  <a:pt x="18223" y="14412"/>
                  <a:pt x="18214" y="14443"/>
                </a:cubicBezTo>
                <a:cubicBezTo>
                  <a:pt x="18204" y="14458"/>
                  <a:pt x="18195" y="14458"/>
                  <a:pt x="18195" y="14443"/>
                </a:cubicBezTo>
                <a:cubicBezTo>
                  <a:pt x="18168" y="14427"/>
                  <a:pt x="18159" y="14396"/>
                  <a:pt x="18149" y="14365"/>
                </a:cubicBezTo>
                <a:cubicBezTo>
                  <a:pt x="18140" y="14318"/>
                  <a:pt x="18168" y="14272"/>
                  <a:pt x="18186" y="14272"/>
                </a:cubicBezTo>
                <a:close/>
                <a:moveTo>
                  <a:pt x="18296" y="14847"/>
                </a:moveTo>
                <a:cubicBezTo>
                  <a:pt x="18305" y="14847"/>
                  <a:pt x="18305" y="14847"/>
                  <a:pt x="18305" y="14847"/>
                </a:cubicBezTo>
                <a:cubicBezTo>
                  <a:pt x="18305" y="14831"/>
                  <a:pt x="18314" y="14831"/>
                  <a:pt x="18314" y="14831"/>
                </a:cubicBezTo>
                <a:cubicBezTo>
                  <a:pt x="18323" y="14831"/>
                  <a:pt x="18323" y="14831"/>
                  <a:pt x="18323" y="14847"/>
                </a:cubicBezTo>
                <a:cubicBezTo>
                  <a:pt x="18323" y="14847"/>
                  <a:pt x="18323" y="14847"/>
                  <a:pt x="18323" y="14847"/>
                </a:cubicBezTo>
                <a:cubicBezTo>
                  <a:pt x="18314" y="14847"/>
                  <a:pt x="18305" y="14847"/>
                  <a:pt x="18305" y="14847"/>
                </a:cubicBezTo>
                <a:cubicBezTo>
                  <a:pt x="18305" y="14847"/>
                  <a:pt x="18305" y="14847"/>
                  <a:pt x="18305" y="14847"/>
                </a:cubicBezTo>
                <a:cubicBezTo>
                  <a:pt x="18296" y="14847"/>
                  <a:pt x="18296" y="14847"/>
                  <a:pt x="18296" y="14847"/>
                </a:cubicBezTo>
                <a:cubicBezTo>
                  <a:pt x="18296" y="14847"/>
                  <a:pt x="18296" y="14847"/>
                  <a:pt x="18296" y="14847"/>
                </a:cubicBezTo>
                <a:close/>
                <a:moveTo>
                  <a:pt x="6965" y="8305"/>
                </a:moveTo>
                <a:cubicBezTo>
                  <a:pt x="6965" y="8305"/>
                  <a:pt x="6965" y="8305"/>
                  <a:pt x="6965" y="8305"/>
                </a:cubicBezTo>
                <a:cubicBezTo>
                  <a:pt x="6965" y="8305"/>
                  <a:pt x="6965" y="8305"/>
                  <a:pt x="6965" y="8305"/>
                </a:cubicBezTo>
                <a:cubicBezTo>
                  <a:pt x="6965" y="8305"/>
                  <a:pt x="6965" y="8305"/>
                  <a:pt x="6965" y="8305"/>
                </a:cubicBezTo>
                <a:close/>
                <a:moveTo>
                  <a:pt x="6938" y="8103"/>
                </a:moveTo>
                <a:cubicBezTo>
                  <a:pt x="6938" y="8087"/>
                  <a:pt x="6938" y="8072"/>
                  <a:pt x="6938" y="8072"/>
                </a:cubicBezTo>
                <a:cubicBezTo>
                  <a:pt x="6928" y="8056"/>
                  <a:pt x="6928" y="8040"/>
                  <a:pt x="6919" y="8040"/>
                </a:cubicBezTo>
                <a:cubicBezTo>
                  <a:pt x="6910" y="8025"/>
                  <a:pt x="6910" y="8025"/>
                  <a:pt x="6901" y="8025"/>
                </a:cubicBezTo>
                <a:cubicBezTo>
                  <a:pt x="6892" y="8040"/>
                  <a:pt x="6883" y="8040"/>
                  <a:pt x="6874" y="8040"/>
                </a:cubicBezTo>
                <a:cubicBezTo>
                  <a:pt x="6864" y="8056"/>
                  <a:pt x="6846" y="8056"/>
                  <a:pt x="6828" y="8056"/>
                </a:cubicBezTo>
                <a:cubicBezTo>
                  <a:pt x="6809" y="8040"/>
                  <a:pt x="6809" y="8040"/>
                  <a:pt x="6809" y="8009"/>
                </a:cubicBezTo>
                <a:cubicBezTo>
                  <a:pt x="6809" y="8009"/>
                  <a:pt x="6809" y="7994"/>
                  <a:pt x="6809" y="7994"/>
                </a:cubicBezTo>
                <a:cubicBezTo>
                  <a:pt x="6809" y="7978"/>
                  <a:pt x="6809" y="7947"/>
                  <a:pt x="6791" y="7947"/>
                </a:cubicBezTo>
                <a:cubicBezTo>
                  <a:pt x="6782" y="7947"/>
                  <a:pt x="6782" y="7947"/>
                  <a:pt x="6773" y="7947"/>
                </a:cubicBezTo>
                <a:cubicBezTo>
                  <a:pt x="6773" y="7947"/>
                  <a:pt x="6773" y="7947"/>
                  <a:pt x="6773" y="7947"/>
                </a:cubicBezTo>
                <a:cubicBezTo>
                  <a:pt x="6764" y="7963"/>
                  <a:pt x="6764" y="7963"/>
                  <a:pt x="6764" y="7963"/>
                </a:cubicBezTo>
                <a:cubicBezTo>
                  <a:pt x="6773" y="7947"/>
                  <a:pt x="6773" y="7947"/>
                  <a:pt x="6773" y="7947"/>
                </a:cubicBezTo>
                <a:cubicBezTo>
                  <a:pt x="6773" y="7947"/>
                  <a:pt x="6773" y="7947"/>
                  <a:pt x="6773" y="7947"/>
                </a:cubicBezTo>
                <a:cubicBezTo>
                  <a:pt x="6782" y="7916"/>
                  <a:pt x="6791" y="7885"/>
                  <a:pt x="6809" y="7854"/>
                </a:cubicBezTo>
                <a:cubicBezTo>
                  <a:pt x="6828" y="7823"/>
                  <a:pt x="6837" y="7792"/>
                  <a:pt x="6846" y="7761"/>
                </a:cubicBezTo>
                <a:cubicBezTo>
                  <a:pt x="6846" y="7761"/>
                  <a:pt x="6846" y="7745"/>
                  <a:pt x="6846" y="7745"/>
                </a:cubicBezTo>
                <a:cubicBezTo>
                  <a:pt x="6846" y="7730"/>
                  <a:pt x="6837" y="7730"/>
                  <a:pt x="6828" y="7730"/>
                </a:cubicBezTo>
                <a:cubicBezTo>
                  <a:pt x="6800" y="7745"/>
                  <a:pt x="6782" y="7761"/>
                  <a:pt x="6764" y="7792"/>
                </a:cubicBezTo>
                <a:cubicBezTo>
                  <a:pt x="6718" y="7870"/>
                  <a:pt x="6691" y="7963"/>
                  <a:pt x="6663" y="8040"/>
                </a:cubicBezTo>
                <a:cubicBezTo>
                  <a:pt x="6645" y="8087"/>
                  <a:pt x="6626" y="8118"/>
                  <a:pt x="6599" y="8149"/>
                </a:cubicBezTo>
                <a:cubicBezTo>
                  <a:pt x="6590" y="8149"/>
                  <a:pt x="6590" y="8165"/>
                  <a:pt x="6599" y="8180"/>
                </a:cubicBezTo>
                <a:cubicBezTo>
                  <a:pt x="6608" y="8196"/>
                  <a:pt x="6599" y="8211"/>
                  <a:pt x="6590" y="8227"/>
                </a:cubicBezTo>
                <a:cubicBezTo>
                  <a:pt x="6581" y="8243"/>
                  <a:pt x="6572" y="8258"/>
                  <a:pt x="6572" y="8274"/>
                </a:cubicBezTo>
                <a:cubicBezTo>
                  <a:pt x="6562" y="8274"/>
                  <a:pt x="6572" y="8305"/>
                  <a:pt x="6572" y="8305"/>
                </a:cubicBezTo>
                <a:cubicBezTo>
                  <a:pt x="6581" y="8305"/>
                  <a:pt x="6590" y="8320"/>
                  <a:pt x="6599" y="8320"/>
                </a:cubicBezTo>
                <a:cubicBezTo>
                  <a:pt x="6626" y="8305"/>
                  <a:pt x="6654" y="8305"/>
                  <a:pt x="6672" y="8320"/>
                </a:cubicBezTo>
                <a:cubicBezTo>
                  <a:pt x="6700" y="8336"/>
                  <a:pt x="6718" y="8336"/>
                  <a:pt x="6736" y="8320"/>
                </a:cubicBezTo>
                <a:cubicBezTo>
                  <a:pt x="6764" y="8305"/>
                  <a:pt x="6782" y="8336"/>
                  <a:pt x="6800" y="8351"/>
                </a:cubicBezTo>
                <a:cubicBezTo>
                  <a:pt x="6800" y="8351"/>
                  <a:pt x="6800" y="8351"/>
                  <a:pt x="6800" y="8367"/>
                </a:cubicBezTo>
                <a:cubicBezTo>
                  <a:pt x="6791" y="8367"/>
                  <a:pt x="6782" y="8382"/>
                  <a:pt x="6773" y="8398"/>
                </a:cubicBezTo>
                <a:cubicBezTo>
                  <a:pt x="6773" y="8398"/>
                  <a:pt x="6773" y="8413"/>
                  <a:pt x="6773" y="8429"/>
                </a:cubicBezTo>
                <a:cubicBezTo>
                  <a:pt x="6782" y="8429"/>
                  <a:pt x="6782" y="8429"/>
                  <a:pt x="6791" y="8429"/>
                </a:cubicBezTo>
                <a:cubicBezTo>
                  <a:pt x="6800" y="8429"/>
                  <a:pt x="6809" y="8429"/>
                  <a:pt x="6819" y="8413"/>
                </a:cubicBezTo>
                <a:cubicBezTo>
                  <a:pt x="6828" y="8367"/>
                  <a:pt x="6855" y="8367"/>
                  <a:pt x="6874" y="8336"/>
                </a:cubicBezTo>
                <a:cubicBezTo>
                  <a:pt x="6874" y="8336"/>
                  <a:pt x="6883" y="8336"/>
                  <a:pt x="6883" y="8351"/>
                </a:cubicBezTo>
                <a:cubicBezTo>
                  <a:pt x="6874" y="8367"/>
                  <a:pt x="6874" y="8382"/>
                  <a:pt x="6874" y="8413"/>
                </a:cubicBezTo>
                <a:cubicBezTo>
                  <a:pt x="6874" y="8413"/>
                  <a:pt x="6874" y="8429"/>
                  <a:pt x="6874" y="8429"/>
                </a:cubicBezTo>
                <a:cubicBezTo>
                  <a:pt x="6892" y="8445"/>
                  <a:pt x="6910" y="8476"/>
                  <a:pt x="6928" y="8476"/>
                </a:cubicBezTo>
                <a:cubicBezTo>
                  <a:pt x="6938" y="8476"/>
                  <a:pt x="6947" y="8460"/>
                  <a:pt x="6956" y="8460"/>
                </a:cubicBezTo>
                <a:cubicBezTo>
                  <a:pt x="6956" y="8429"/>
                  <a:pt x="6965" y="8398"/>
                  <a:pt x="6974" y="8367"/>
                </a:cubicBezTo>
                <a:cubicBezTo>
                  <a:pt x="6974" y="8336"/>
                  <a:pt x="6974" y="8320"/>
                  <a:pt x="6965" y="8305"/>
                </a:cubicBezTo>
                <a:cubicBezTo>
                  <a:pt x="6965" y="8305"/>
                  <a:pt x="6965" y="8305"/>
                  <a:pt x="6956" y="8305"/>
                </a:cubicBezTo>
                <a:cubicBezTo>
                  <a:pt x="6956" y="8305"/>
                  <a:pt x="6956" y="8320"/>
                  <a:pt x="6956" y="8320"/>
                </a:cubicBezTo>
                <a:cubicBezTo>
                  <a:pt x="6956" y="8320"/>
                  <a:pt x="6956" y="8305"/>
                  <a:pt x="6956" y="8305"/>
                </a:cubicBezTo>
                <a:cubicBezTo>
                  <a:pt x="6956" y="8305"/>
                  <a:pt x="6956" y="8305"/>
                  <a:pt x="6956" y="8305"/>
                </a:cubicBezTo>
                <a:cubicBezTo>
                  <a:pt x="6956" y="8305"/>
                  <a:pt x="6965" y="8305"/>
                  <a:pt x="6965" y="8305"/>
                </a:cubicBezTo>
                <a:cubicBezTo>
                  <a:pt x="6956" y="8289"/>
                  <a:pt x="6938" y="8289"/>
                  <a:pt x="6928" y="8289"/>
                </a:cubicBezTo>
                <a:cubicBezTo>
                  <a:pt x="6919" y="8289"/>
                  <a:pt x="6919" y="8274"/>
                  <a:pt x="6919" y="8274"/>
                </a:cubicBezTo>
                <a:cubicBezTo>
                  <a:pt x="6928" y="8258"/>
                  <a:pt x="6928" y="8243"/>
                  <a:pt x="6928" y="8243"/>
                </a:cubicBezTo>
                <a:cubicBezTo>
                  <a:pt x="6938" y="8227"/>
                  <a:pt x="6947" y="8211"/>
                  <a:pt x="6956" y="8196"/>
                </a:cubicBezTo>
                <a:cubicBezTo>
                  <a:pt x="6956" y="8196"/>
                  <a:pt x="6956" y="8196"/>
                  <a:pt x="6956" y="8180"/>
                </a:cubicBezTo>
                <a:cubicBezTo>
                  <a:pt x="6956" y="8180"/>
                  <a:pt x="6947" y="8180"/>
                  <a:pt x="6947" y="8180"/>
                </a:cubicBezTo>
                <a:cubicBezTo>
                  <a:pt x="6938" y="8180"/>
                  <a:pt x="6928" y="8180"/>
                  <a:pt x="6919" y="8165"/>
                </a:cubicBezTo>
                <a:cubicBezTo>
                  <a:pt x="6919" y="8165"/>
                  <a:pt x="6919" y="8149"/>
                  <a:pt x="6928" y="8134"/>
                </a:cubicBezTo>
                <a:cubicBezTo>
                  <a:pt x="6928" y="8118"/>
                  <a:pt x="6938" y="8118"/>
                  <a:pt x="6938" y="8103"/>
                </a:cubicBezTo>
                <a:close/>
                <a:moveTo>
                  <a:pt x="4476" y="1436"/>
                </a:moveTo>
                <a:cubicBezTo>
                  <a:pt x="4503" y="1452"/>
                  <a:pt x="4521" y="1467"/>
                  <a:pt x="4531" y="1467"/>
                </a:cubicBezTo>
                <a:cubicBezTo>
                  <a:pt x="4549" y="1483"/>
                  <a:pt x="4549" y="1498"/>
                  <a:pt x="4558" y="1514"/>
                </a:cubicBezTo>
                <a:cubicBezTo>
                  <a:pt x="4567" y="1529"/>
                  <a:pt x="4585" y="1529"/>
                  <a:pt x="4595" y="1529"/>
                </a:cubicBezTo>
                <a:cubicBezTo>
                  <a:pt x="4613" y="1514"/>
                  <a:pt x="4622" y="1483"/>
                  <a:pt x="4640" y="1467"/>
                </a:cubicBezTo>
                <a:cubicBezTo>
                  <a:pt x="4640" y="1467"/>
                  <a:pt x="4649" y="1467"/>
                  <a:pt x="4649" y="1467"/>
                </a:cubicBezTo>
                <a:cubicBezTo>
                  <a:pt x="4659" y="1483"/>
                  <a:pt x="4668" y="1483"/>
                  <a:pt x="4668" y="1467"/>
                </a:cubicBezTo>
                <a:cubicBezTo>
                  <a:pt x="4686" y="1436"/>
                  <a:pt x="4695" y="1405"/>
                  <a:pt x="4704" y="1374"/>
                </a:cubicBezTo>
                <a:cubicBezTo>
                  <a:pt x="4723" y="1358"/>
                  <a:pt x="4741" y="1327"/>
                  <a:pt x="4750" y="1296"/>
                </a:cubicBezTo>
                <a:cubicBezTo>
                  <a:pt x="4759" y="1296"/>
                  <a:pt x="4759" y="1296"/>
                  <a:pt x="4768" y="1296"/>
                </a:cubicBezTo>
                <a:cubicBezTo>
                  <a:pt x="4768" y="1296"/>
                  <a:pt x="4768" y="1312"/>
                  <a:pt x="4768" y="1327"/>
                </a:cubicBezTo>
                <a:cubicBezTo>
                  <a:pt x="4759" y="1358"/>
                  <a:pt x="4741" y="1390"/>
                  <a:pt x="4732" y="1421"/>
                </a:cubicBezTo>
                <a:cubicBezTo>
                  <a:pt x="4723" y="1436"/>
                  <a:pt x="4732" y="1452"/>
                  <a:pt x="4732" y="1483"/>
                </a:cubicBezTo>
                <a:cubicBezTo>
                  <a:pt x="4732" y="1498"/>
                  <a:pt x="4750" y="1498"/>
                  <a:pt x="4759" y="1498"/>
                </a:cubicBezTo>
                <a:cubicBezTo>
                  <a:pt x="4768" y="1483"/>
                  <a:pt x="4778" y="1483"/>
                  <a:pt x="4778" y="1467"/>
                </a:cubicBezTo>
                <a:cubicBezTo>
                  <a:pt x="4787" y="1436"/>
                  <a:pt x="4805" y="1421"/>
                  <a:pt x="4823" y="1421"/>
                </a:cubicBezTo>
                <a:cubicBezTo>
                  <a:pt x="4833" y="1421"/>
                  <a:pt x="4833" y="1405"/>
                  <a:pt x="4842" y="1405"/>
                </a:cubicBezTo>
                <a:cubicBezTo>
                  <a:pt x="4851" y="1390"/>
                  <a:pt x="4860" y="1390"/>
                  <a:pt x="4860" y="1374"/>
                </a:cubicBezTo>
                <a:cubicBezTo>
                  <a:pt x="4878" y="1327"/>
                  <a:pt x="4906" y="1312"/>
                  <a:pt x="4915" y="1250"/>
                </a:cubicBezTo>
                <a:cubicBezTo>
                  <a:pt x="4915" y="1234"/>
                  <a:pt x="4924" y="1219"/>
                  <a:pt x="4933" y="1219"/>
                </a:cubicBezTo>
                <a:cubicBezTo>
                  <a:pt x="4933" y="1219"/>
                  <a:pt x="4942" y="1203"/>
                  <a:pt x="4952" y="1203"/>
                </a:cubicBezTo>
                <a:cubicBezTo>
                  <a:pt x="4961" y="1188"/>
                  <a:pt x="4961" y="1188"/>
                  <a:pt x="4961" y="1172"/>
                </a:cubicBezTo>
                <a:cubicBezTo>
                  <a:pt x="4961" y="1156"/>
                  <a:pt x="4961" y="1125"/>
                  <a:pt x="4961" y="1110"/>
                </a:cubicBezTo>
                <a:cubicBezTo>
                  <a:pt x="4961" y="1094"/>
                  <a:pt x="4952" y="1063"/>
                  <a:pt x="4952" y="1079"/>
                </a:cubicBezTo>
                <a:cubicBezTo>
                  <a:pt x="4942" y="1079"/>
                  <a:pt x="4933" y="1079"/>
                  <a:pt x="4924" y="1094"/>
                </a:cubicBezTo>
                <a:cubicBezTo>
                  <a:pt x="4915" y="1110"/>
                  <a:pt x="4906" y="1125"/>
                  <a:pt x="4897" y="1110"/>
                </a:cubicBezTo>
                <a:cubicBezTo>
                  <a:pt x="4878" y="1079"/>
                  <a:pt x="4851" y="1079"/>
                  <a:pt x="4833" y="1063"/>
                </a:cubicBezTo>
                <a:cubicBezTo>
                  <a:pt x="4814" y="1063"/>
                  <a:pt x="4805" y="1079"/>
                  <a:pt x="4787" y="1094"/>
                </a:cubicBezTo>
                <a:cubicBezTo>
                  <a:pt x="4732" y="1156"/>
                  <a:pt x="4677" y="1219"/>
                  <a:pt x="4613" y="1250"/>
                </a:cubicBezTo>
                <a:cubicBezTo>
                  <a:pt x="4595" y="1250"/>
                  <a:pt x="4585" y="1265"/>
                  <a:pt x="4567" y="1281"/>
                </a:cubicBezTo>
                <a:cubicBezTo>
                  <a:pt x="4540" y="1281"/>
                  <a:pt x="4521" y="1296"/>
                  <a:pt x="4494" y="1327"/>
                </a:cubicBezTo>
                <a:cubicBezTo>
                  <a:pt x="4476" y="1343"/>
                  <a:pt x="4466" y="1390"/>
                  <a:pt x="4466" y="1421"/>
                </a:cubicBezTo>
                <a:cubicBezTo>
                  <a:pt x="4466" y="1421"/>
                  <a:pt x="4476" y="1436"/>
                  <a:pt x="4476" y="1436"/>
                </a:cubicBezTo>
                <a:close/>
                <a:moveTo>
                  <a:pt x="10901" y="1887"/>
                </a:moveTo>
                <a:cubicBezTo>
                  <a:pt x="10910" y="1949"/>
                  <a:pt x="10928" y="1965"/>
                  <a:pt x="10965" y="1965"/>
                </a:cubicBezTo>
                <a:cubicBezTo>
                  <a:pt x="10974" y="1965"/>
                  <a:pt x="10983" y="1965"/>
                  <a:pt x="11001" y="1965"/>
                </a:cubicBezTo>
                <a:cubicBezTo>
                  <a:pt x="11001" y="1965"/>
                  <a:pt x="11001" y="1965"/>
                  <a:pt x="11001" y="1965"/>
                </a:cubicBezTo>
                <a:cubicBezTo>
                  <a:pt x="11001" y="1965"/>
                  <a:pt x="11001" y="1965"/>
                  <a:pt x="11011" y="1965"/>
                </a:cubicBezTo>
                <a:cubicBezTo>
                  <a:pt x="11011" y="1949"/>
                  <a:pt x="11020" y="1949"/>
                  <a:pt x="11020" y="1949"/>
                </a:cubicBezTo>
                <a:cubicBezTo>
                  <a:pt x="11029" y="1949"/>
                  <a:pt x="11029" y="1949"/>
                  <a:pt x="11029" y="1949"/>
                </a:cubicBezTo>
                <a:cubicBezTo>
                  <a:pt x="11029" y="1949"/>
                  <a:pt x="11029" y="1965"/>
                  <a:pt x="11020" y="1965"/>
                </a:cubicBezTo>
                <a:cubicBezTo>
                  <a:pt x="11020" y="1965"/>
                  <a:pt x="11011" y="1965"/>
                  <a:pt x="11011" y="1965"/>
                </a:cubicBezTo>
                <a:cubicBezTo>
                  <a:pt x="11001" y="1965"/>
                  <a:pt x="11001" y="1965"/>
                  <a:pt x="11001" y="1965"/>
                </a:cubicBezTo>
                <a:cubicBezTo>
                  <a:pt x="11001" y="1965"/>
                  <a:pt x="11001" y="1965"/>
                  <a:pt x="11001" y="1965"/>
                </a:cubicBezTo>
                <a:cubicBezTo>
                  <a:pt x="10992" y="1965"/>
                  <a:pt x="10992" y="1980"/>
                  <a:pt x="10983" y="1980"/>
                </a:cubicBezTo>
                <a:cubicBezTo>
                  <a:pt x="10974" y="1996"/>
                  <a:pt x="10974" y="2027"/>
                  <a:pt x="10983" y="2027"/>
                </a:cubicBezTo>
                <a:cubicBezTo>
                  <a:pt x="11001" y="2042"/>
                  <a:pt x="11011" y="2058"/>
                  <a:pt x="11029" y="2073"/>
                </a:cubicBezTo>
                <a:cubicBezTo>
                  <a:pt x="11038" y="2089"/>
                  <a:pt x="11056" y="2089"/>
                  <a:pt x="11065" y="2089"/>
                </a:cubicBezTo>
                <a:cubicBezTo>
                  <a:pt x="11093" y="2073"/>
                  <a:pt x="11102" y="2073"/>
                  <a:pt x="11120" y="2104"/>
                </a:cubicBezTo>
                <a:cubicBezTo>
                  <a:pt x="11139" y="2135"/>
                  <a:pt x="11148" y="2135"/>
                  <a:pt x="11175" y="2104"/>
                </a:cubicBezTo>
                <a:cubicBezTo>
                  <a:pt x="11184" y="2089"/>
                  <a:pt x="11184" y="2073"/>
                  <a:pt x="11203" y="2073"/>
                </a:cubicBezTo>
                <a:cubicBezTo>
                  <a:pt x="11230" y="2073"/>
                  <a:pt x="11239" y="2058"/>
                  <a:pt x="11248" y="2011"/>
                </a:cubicBezTo>
                <a:cubicBezTo>
                  <a:pt x="11248" y="1980"/>
                  <a:pt x="11258" y="1965"/>
                  <a:pt x="11267" y="1933"/>
                </a:cubicBezTo>
                <a:cubicBezTo>
                  <a:pt x="11294" y="1902"/>
                  <a:pt x="11294" y="1856"/>
                  <a:pt x="11294" y="1809"/>
                </a:cubicBezTo>
                <a:cubicBezTo>
                  <a:pt x="11276" y="1794"/>
                  <a:pt x="11267" y="1778"/>
                  <a:pt x="11248" y="1778"/>
                </a:cubicBezTo>
                <a:cubicBezTo>
                  <a:pt x="11221" y="1763"/>
                  <a:pt x="11194" y="1747"/>
                  <a:pt x="11166" y="1731"/>
                </a:cubicBezTo>
                <a:cubicBezTo>
                  <a:pt x="11148" y="1716"/>
                  <a:pt x="11139" y="1731"/>
                  <a:pt x="11129" y="1747"/>
                </a:cubicBezTo>
                <a:cubicBezTo>
                  <a:pt x="11120" y="1763"/>
                  <a:pt x="11120" y="1763"/>
                  <a:pt x="11111" y="1731"/>
                </a:cubicBezTo>
                <a:cubicBezTo>
                  <a:pt x="11111" y="1731"/>
                  <a:pt x="11102" y="1716"/>
                  <a:pt x="11102" y="1716"/>
                </a:cubicBezTo>
                <a:cubicBezTo>
                  <a:pt x="11102" y="1700"/>
                  <a:pt x="11093" y="1685"/>
                  <a:pt x="11084" y="1700"/>
                </a:cubicBezTo>
                <a:cubicBezTo>
                  <a:pt x="11075" y="1700"/>
                  <a:pt x="11075" y="1700"/>
                  <a:pt x="11075" y="1716"/>
                </a:cubicBezTo>
                <a:cubicBezTo>
                  <a:pt x="11065" y="1731"/>
                  <a:pt x="11065" y="1747"/>
                  <a:pt x="11065" y="1747"/>
                </a:cubicBezTo>
                <a:cubicBezTo>
                  <a:pt x="11065" y="1763"/>
                  <a:pt x="11065" y="1778"/>
                  <a:pt x="11065" y="1794"/>
                </a:cubicBezTo>
                <a:cubicBezTo>
                  <a:pt x="11056" y="1809"/>
                  <a:pt x="11047" y="1778"/>
                  <a:pt x="11047" y="1778"/>
                </a:cubicBezTo>
                <a:cubicBezTo>
                  <a:pt x="11047" y="1778"/>
                  <a:pt x="11038" y="1778"/>
                  <a:pt x="11038" y="1778"/>
                </a:cubicBezTo>
                <a:cubicBezTo>
                  <a:pt x="11011" y="1778"/>
                  <a:pt x="10992" y="1747"/>
                  <a:pt x="10974" y="1716"/>
                </a:cubicBezTo>
                <a:cubicBezTo>
                  <a:pt x="10974" y="1716"/>
                  <a:pt x="10965" y="1716"/>
                  <a:pt x="10965" y="1700"/>
                </a:cubicBezTo>
                <a:cubicBezTo>
                  <a:pt x="10956" y="1700"/>
                  <a:pt x="10946" y="1700"/>
                  <a:pt x="10946" y="1731"/>
                </a:cubicBezTo>
                <a:cubicBezTo>
                  <a:pt x="10946" y="1731"/>
                  <a:pt x="10946" y="1747"/>
                  <a:pt x="10946" y="1747"/>
                </a:cubicBezTo>
                <a:cubicBezTo>
                  <a:pt x="10946" y="1763"/>
                  <a:pt x="10937" y="1778"/>
                  <a:pt x="10937" y="1778"/>
                </a:cubicBezTo>
                <a:cubicBezTo>
                  <a:pt x="10928" y="1778"/>
                  <a:pt x="10928" y="1763"/>
                  <a:pt x="10919" y="1763"/>
                </a:cubicBezTo>
                <a:cubicBezTo>
                  <a:pt x="10919" y="1763"/>
                  <a:pt x="10910" y="1763"/>
                  <a:pt x="10910" y="1763"/>
                </a:cubicBezTo>
                <a:cubicBezTo>
                  <a:pt x="10901" y="1794"/>
                  <a:pt x="10892" y="1809"/>
                  <a:pt x="10901" y="1825"/>
                </a:cubicBezTo>
                <a:cubicBezTo>
                  <a:pt x="10901" y="1840"/>
                  <a:pt x="10901" y="1871"/>
                  <a:pt x="10901" y="1887"/>
                </a:cubicBezTo>
                <a:close/>
                <a:moveTo>
                  <a:pt x="5373" y="1685"/>
                </a:moveTo>
                <a:cubicBezTo>
                  <a:pt x="5363" y="1700"/>
                  <a:pt x="5363" y="1716"/>
                  <a:pt x="5363" y="1731"/>
                </a:cubicBezTo>
                <a:cubicBezTo>
                  <a:pt x="5354" y="1763"/>
                  <a:pt x="5354" y="1794"/>
                  <a:pt x="5345" y="1825"/>
                </a:cubicBezTo>
                <a:cubicBezTo>
                  <a:pt x="5336" y="1825"/>
                  <a:pt x="5336" y="1840"/>
                  <a:pt x="5336" y="1840"/>
                </a:cubicBezTo>
                <a:cubicBezTo>
                  <a:pt x="5345" y="1887"/>
                  <a:pt x="5354" y="1933"/>
                  <a:pt x="5345" y="1980"/>
                </a:cubicBezTo>
                <a:cubicBezTo>
                  <a:pt x="5336" y="1980"/>
                  <a:pt x="5345" y="1980"/>
                  <a:pt x="5354" y="1996"/>
                </a:cubicBezTo>
                <a:cubicBezTo>
                  <a:pt x="5354" y="1996"/>
                  <a:pt x="5363" y="2011"/>
                  <a:pt x="5363" y="2011"/>
                </a:cubicBezTo>
                <a:cubicBezTo>
                  <a:pt x="5354" y="2058"/>
                  <a:pt x="5373" y="2058"/>
                  <a:pt x="5391" y="2073"/>
                </a:cubicBezTo>
                <a:cubicBezTo>
                  <a:pt x="5418" y="2073"/>
                  <a:pt x="5437" y="2073"/>
                  <a:pt x="5464" y="2089"/>
                </a:cubicBezTo>
                <a:cubicBezTo>
                  <a:pt x="5464" y="2089"/>
                  <a:pt x="5473" y="2089"/>
                  <a:pt x="5473" y="2089"/>
                </a:cubicBezTo>
                <a:cubicBezTo>
                  <a:pt x="5464" y="2089"/>
                  <a:pt x="5464" y="2104"/>
                  <a:pt x="5464" y="2104"/>
                </a:cubicBezTo>
                <a:cubicBezTo>
                  <a:pt x="5455" y="2120"/>
                  <a:pt x="5446" y="2120"/>
                  <a:pt x="5437" y="2120"/>
                </a:cubicBezTo>
                <a:cubicBezTo>
                  <a:pt x="5418" y="2135"/>
                  <a:pt x="5409" y="2151"/>
                  <a:pt x="5409" y="2182"/>
                </a:cubicBezTo>
                <a:cubicBezTo>
                  <a:pt x="5409" y="2198"/>
                  <a:pt x="5409" y="2213"/>
                  <a:pt x="5400" y="2229"/>
                </a:cubicBezTo>
                <a:cubicBezTo>
                  <a:pt x="5400" y="2244"/>
                  <a:pt x="5409" y="2260"/>
                  <a:pt x="5418" y="2275"/>
                </a:cubicBezTo>
                <a:cubicBezTo>
                  <a:pt x="5437" y="2275"/>
                  <a:pt x="5464" y="2291"/>
                  <a:pt x="5482" y="2306"/>
                </a:cubicBezTo>
                <a:cubicBezTo>
                  <a:pt x="5501" y="2306"/>
                  <a:pt x="5528" y="2291"/>
                  <a:pt x="5537" y="2260"/>
                </a:cubicBezTo>
                <a:cubicBezTo>
                  <a:pt x="5537" y="2244"/>
                  <a:pt x="5537" y="2244"/>
                  <a:pt x="5537" y="2229"/>
                </a:cubicBezTo>
                <a:cubicBezTo>
                  <a:pt x="5546" y="2198"/>
                  <a:pt x="5565" y="2182"/>
                  <a:pt x="5583" y="2182"/>
                </a:cubicBezTo>
                <a:cubicBezTo>
                  <a:pt x="5583" y="2151"/>
                  <a:pt x="5592" y="2120"/>
                  <a:pt x="5601" y="2104"/>
                </a:cubicBezTo>
                <a:cubicBezTo>
                  <a:pt x="5611" y="2073"/>
                  <a:pt x="5620" y="2042"/>
                  <a:pt x="5629" y="2027"/>
                </a:cubicBezTo>
                <a:cubicBezTo>
                  <a:pt x="5638" y="2027"/>
                  <a:pt x="5638" y="2011"/>
                  <a:pt x="5638" y="2011"/>
                </a:cubicBezTo>
                <a:cubicBezTo>
                  <a:pt x="5647" y="1980"/>
                  <a:pt x="5665" y="1933"/>
                  <a:pt x="5675" y="1902"/>
                </a:cubicBezTo>
                <a:cubicBezTo>
                  <a:pt x="5675" y="1887"/>
                  <a:pt x="5675" y="1887"/>
                  <a:pt x="5675" y="1871"/>
                </a:cubicBezTo>
                <a:cubicBezTo>
                  <a:pt x="5675" y="1856"/>
                  <a:pt x="5665" y="1840"/>
                  <a:pt x="5665" y="1825"/>
                </a:cubicBezTo>
                <a:cubicBezTo>
                  <a:pt x="5656" y="1809"/>
                  <a:pt x="5647" y="1809"/>
                  <a:pt x="5638" y="1809"/>
                </a:cubicBezTo>
                <a:cubicBezTo>
                  <a:pt x="5620" y="1809"/>
                  <a:pt x="5611" y="1794"/>
                  <a:pt x="5601" y="1778"/>
                </a:cubicBezTo>
                <a:cubicBezTo>
                  <a:pt x="5574" y="1763"/>
                  <a:pt x="5556" y="1763"/>
                  <a:pt x="5537" y="1778"/>
                </a:cubicBezTo>
                <a:cubicBezTo>
                  <a:pt x="5528" y="1794"/>
                  <a:pt x="5519" y="1825"/>
                  <a:pt x="5519" y="1840"/>
                </a:cubicBezTo>
                <a:cubicBezTo>
                  <a:pt x="5519" y="1871"/>
                  <a:pt x="5519" y="1902"/>
                  <a:pt x="5519" y="1933"/>
                </a:cubicBezTo>
                <a:cubicBezTo>
                  <a:pt x="5519" y="1949"/>
                  <a:pt x="5519" y="1949"/>
                  <a:pt x="5510" y="1949"/>
                </a:cubicBezTo>
                <a:cubicBezTo>
                  <a:pt x="5510" y="1949"/>
                  <a:pt x="5510" y="1949"/>
                  <a:pt x="5510" y="1933"/>
                </a:cubicBezTo>
                <a:cubicBezTo>
                  <a:pt x="5501" y="1902"/>
                  <a:pt x="5492" y="1871"/>
                  <a:pt x="5482" y="1840"/>
                </a:cubicBezTo>
                <a:cubicBezTo>
                  <a:pt x="5482" y="1840"/>
                  <a:pt x="5473" y="1825"/>
                  <a:pt x="5473" y="1825"/>
                </a:cubicBezTo>
                <a:cubicBezTo>
                  <a:pt x="5464" y="1825"/>
                  <a:pt x="5455" y="1840"/>
                  <a:pt x="5455" y="1840"/>
                </a:cubicBezTo>
                <a:cubicBezTo>
                  <a:pt x="5446" y="1887"/>
                  <a:pt x="5437" y="1918"/>
                  <a:pt x="5427" y="1965"/>
                </a:cubicBezTo>
                <a:cubicBezTo>
                  <a:pt x="5427" y="1965"/>
                  <a:pt x="5427" y="1965"/>
                  <a:pt x="5427" y="1965"/>
                </a:cubicBezTo>
                <a:cubicBezTo>
                  <a:pt x="5418" y="1965"/>
                  <a:pt x="5418" y="1965"/>
                  <a:pt x="5418" y="1965"/>
                </a:cubicBezTo>
                <a:cubicBezTo>
                  <a:pt x="5427" y="1965"/>
                  <a:pt x="5427" y="1965"/>
                  <a:pt x="5427" y="1965"/>
                </a:cubicBezTo>
                <a:cubicBezTo>
                  <a:pt x="5427" y="1965"/>
                  <a:pt x="5427" y="1965"/>
                  <a:pt x="5427" y="1965"/>
                </a:cubicBezTo>
                <a:cubicBezTo>
                  <a:pt x="5418" y="1933"/>
                  <a:pt x="5409" y="1918"/>
                  <a:pt x="5418" y="1887"/>
                </a:cubicBezTo>
                <a:cubicBezTo>
                  <a:pt x="5418" y="1871"/>
                  <a:pt x="5427" y="1856"/>
                  <a:pt x="5418" y="1856"/>
                </a:cubicBezTo>
                <a:cubicBezTo>
                  <a:pt x="5409" y="1825"/>
                  <a:pt x="5409" y="1778"/>
                  <a:pt x="5409" y="1747"/>
                </a:cubicBezTo>
                <a:cubicBezTo>
                  <a:pt x="5409" y="1731"/>
                  <a:pt x="5409" y="1731"/>
                  <a:pt x="5409" y="1716"/>
                </a:cubicBezTo>
                <a:cubicBezTo>
                  <a:pt x="5409" y="1716"/>
                  <a:pt x="5400" y="1700"/>
                  <a:pt x="5400" y="1685"/>
                </a:cubicBezTo>
                <a:cubicBezTo>
                  <a:pt x="5391" y="1669"/>
                  <a:pt x="5373" y="1669"/>
                  <a:pt x="5373" y="1685"/>
                </a:cubicBezTo>
                <a:close/>
                <a:moveTo>
                  <a:pt x="9674" y="7357"/>
                </a:moveTo>
                <a:cubicBezTo>
                  <a:pt x="9674" y="7372"/>
                  <a:pt x="9674" y="7403"/>
                  <a:pt x="9665" y="7419"/>
                </a:cubicBezTo>
                <a:cubicBezTo>
                  <a:pt x="9665" y="7419"/>
                  <a:pt x="9656" y="7434"/>
                  <a:pt x="9656" y="7434"/>
                </a:cubicBezTo>
                <a:cubicBezTo>
                  <a:pt x="9638" y="7434"/>
                  <a:pt x="9619" y="7434"/>
                  <a:pt x="9601" y="7434"/>
                </a:cubicBezTo>
                <a:cubicBezTo>
                  <a:pt x="9592" y="7434"/>
                  <a:pt x="9592" y="7450"/>
                  <a:pt x="9592" y="7466"/>
                </a:cubicBezTo>
                <a:cubicBezTo>
                  <a:pt x="9583" y="7481"/>
                  <a:pt x="9592" y="7512"/>
                  <a:pt x="9583" y="7543"/>
                </a:cubicBezTo>
                <a:cubicBezTo>
                  <a:pt x="9583" y="7574"/>
                  <a:pt x="9592" y="7590"/>
                  <a:pt x="9601" y="7605"/>
                </a:cubicBezTo>
                <a:cubicBezTo>
                  <a:pt x="9610" y="7621"/>
                  <a:pt x="9610" y="7652"/>
                  <a:pt x="9601" y="7668"/>
                </a:cubicBezTo>
                <a:cubicBezTo>
                  <a:pt x="9592" y="7699"/>
                  <a:pt x="9583" y="7714"/>
                  <a:pt x="9574" y="7745"/>
                </a:cubicBezTo>
                <a:cubicBezTo>
                  <a:pt x="9574" y="7745"/>
                  <a:pt x="9564" y="7761"/>
                  <a:pt x="9564" y="7761"/>
                </a:cubicBezTo>
                <a:cubicBezTo>
                  <a:pt x="9546" y="7792"/>
                  <a:pt x="9555" y="7838"/>
                  <a:pt x="9574" y="7854"/>
                </a:cubicBezTo>
                <a:cubicBezTo>
                  <a:pt x="9601" y="7885"/>
                  <a:pt x="9628" y="7885"/>
                  <a:pt x="9656" y="7870"/>
                </a:cubicBezTo>
                <a:cubicBezTo>
                  <a:pt x="9665" y="7870"/>
                  <a:pt x="9683" y="7854"/>
                  <a:pt x="9693" y="7838"/>
                </a:cubicBezTo>
                <a:cubicBezTo>
                  <a:pt x="9720" y="7807"/>
                  <a:pt x="9738" y="7792"/>
                  <a:pt x="9766" y="7792"/>
                </a:cubicBezTo>
                <a:cubicBezTo>
                  <a:pt x="9784" y="7792"/>
                  <a:pt x="9784" y="7776"/>
                  <a:pt x="9793" y="7761"/>
                </a:cubicBezTo>
                <a:cubicBezTo>
                  <a:pt x="9812" y="7714"/>
                  <a:pt x="9821" y="7652"/>
                  <a:pt x="9812" y="7590"/>
                </a:cubicBezTo>
                <a:cubicBezTo>
                  <a:pt x="9812" y="7574"/>
                  <a:pt x="9812" y="7559"/>
                  <a:pt x="9812" y="7559"/>
                </a:cubicBezTo>
                <a:cubicBezTo>
                  <a:pt x="9802" y="7528"/>
                  <a:pt x="9812" y="7512"/>
                  <a:pt x="9821" y="7497"/>
                </a:cubicBezTo>
                <a:cubicBezTo>
                  <a:pt x="9821" y="7497"/>
                  <a:pt x="9821" y="7497"/>
                  <a:pt x="9830" y="7481"/>
                </a:cubicBezTo>
                <a:cubicBezTo>
                  <a:pt x="9848" y="7450"/>
                  <a:pt x="9848" y="7419"/>
                  <a:pt x="9839" y="7388"/>
                </a:cubicBezTo>
                <a:cubicBezTo>
                  <a:pt x="9830" y="7372"/>
                  <a:pt x="9830" y="7357"/>
                  <a:pt x="9821" y="7341"/>
                </a:cubicBezTo>
                <a:cubicBezTo>
                  <a:pt x="9812" y="7326"/>
                  <a:pt x="9812" y="7310"/>
                  <a:pt x="9802" y="7310"/>
                </a:cubicBezTo>
                <a:cubicBezTo>
                  <a:pt x="9775" y="7310"/>
                  <a:pt x="9757" y="7310"/>
                  <a:pt x="9738" y="7295"/>
                </a:cubicBezTo>
                <a:cubicBezTo>
                  <a:pt x="9729" y="7295"/>
                  <a:pt x="9729" y="7295"/>
                  <a:pt x="9720" y="7310"/>
                </a:cubicBezTo>
                <a:cubicBezTo>
                  <a:pt x="9702" y="7310"/>
                  <a:pt x="9683" y="7326"/>
                  <a:pt x="9674" y="7357"/>
                </a:cubicBezTo>
                <a:close/>
                <a:moveTo>
                  <a:pt x="18955" y="8476"/>
                </a:moveTo>
                <a:cubicBezTo>
                  <a:pt x="18955" y="8522"/>
                  <a:pt x="18982" y="8538"/>
                  <a:pt x="18992" y="8569"/>
                </a:cubicBezTo>
                <a:cubicBezTo>
                  <a:pt x="18992" y="8600"/>
                  <a:pt x="19001" y="8615"/>
                  <a:pt x="19010" y="8647"/>
                </a:cubicBezTo>
                <a:cubicBezTo>
                  <a:pt x="19010" y="8647"/>
                  <a:pt x="19019" y="8662"/>
                  <a:pt x="19019" y="8647"/>
                </a:cubicBezTo>
                <a:cubicBezTo>
                  <a:pt x="19037" y="8631"/>
                  <a:pt x="19056" y="8615"/>
                  <a:pt x="19074" y="8584"/>
                </a:cubicBezTo>
                <a:cubicBezTo>
                  <a:pt x="19074" y="8584"/>
                  <a:pt x="19074" y="8569"/>
                  <a:pt x="19074" y="8553"/>
                </a:cubicBezTo>
                <a:cubicBezTo>
                  <a:pt x="19056" y="8538"/>
                  <a:pt x="19037" y="8522"/>
                  <a:pt x="19019" y="8507"/>
                </a:cubicBezTo>
                <a:cubicBezTo>
                  <a:pt x="19019" y="8507"/>
                  <a:pt x="19019" y="8491"/>
                  <a:pt x="19019" y="8491"/>
                </a:cubicBezTo>
                <a:cubicBezTo>
                  <a:pt x="19028" y="8476"/>
                  <a:pt x="19037" y="8476"/>
                  <a:pt x="19046" y="8476"/>
                </a:cubicBezTo>
                <a:cubicBezTo>
                  <a:pt x="19074" y="8429"/>
                  <a:pt x="19101" y="8445"/>
                  <a:pt x="19129" y="8491"/>
                </a:cubicBezTo>
                <a:cubicBezTo>
                  <a:pt x="19147" y="8507"/>
                  <a:pt x="19165" y="8522"/>
                  <a:pt x="19184" y="8522"/>
                </a:cubicBezTo>
                <a:cubicBezTo>
                  <a:pt x="19193" y="8522"/>
                  <a:pt x="19193" y="8522"/>
                  <a:pt x="19193" y="8507"/>
                </a:cubicBezTo>
                <a:cubicBezTo>
                  <a:pt x="19202" y="8476"/>
                  <a:pt x="19202" y="8460"/>
                  <a:pt x="19202" y="8429"/>
                </a:cubicBezTo>
                <a:cubicBezTo>
                  <a:pt x="19211" y="8398"/>
                  <a:pt x="19220" y="8367"/>
                  <a:pt x="19239" y="8367"/>
                </a:cubicBezTo>
                <a:cubicBezTo>
                  <a:pt x="19257" y="8351"/>
                  <a:pt x="19275" y="8336"/>
                  <a:pt x="19294" y="8320"/>
                </a:cubicBezTo>
                <a:cubicBezTo>
                  <a:pt x="19303" y="8305"/>
                  <a:pt x="19312" y="8274"/>
                  <a:pt x="19303" y="8258"/>
                </a:cubicBezTo>
                <a:cubicBezTo>
                  <a:pt x="19294" y="8243"/>
                  <a:pt x="19284" y="8211"/>
                  <a:pt x="19275" y="8196"/>
                </a:cubicBezTo>
                <a:cubicBezTo>
                  <a:pt x="19266" y="8196"/>
                  <a:pt x="19266" y="8180"/>
                  <a:pt x="19266" y="8165"/>
                </a:cubicBezTo>
                <a:cubicBezTo>
                  <a:pt x="19257" y="8134"/>
                  <a:pt x="19257" y="8134"/>
                  <a:pt x="19248" y="8149"/>
                </a:cubicBezTo>
                <a:cubicBezTo>
                  <a:pt x="19220" y="8180"/>
                  <a:pt x="19202" y="8165"/>
                  <a:pt x="19175" y="8149"/>
                </a:cubicBezTo>
                <a:cubicBezTo>
                  <a:pt x="19138" y="8118"/>
                  <a:pt x="19111" y="8087"/>
                  <a:pt x="19083" y="8040"/>
                </a:cubicBezTo>
                <a:cubicBezTo>
                  <a:pt x="19065" y="8009"/>
                  <a:pt x="19046" y="7978"/>
                  <a:pt x="19019" y="7963"/>
                </a:cubicBezTo>
                <a:cubicBezTo>
                  <a:pt x="19010" y="7947"/>
                  <a:pt x="19001" y="7963"/>
                  <a:pt x="19001" y="7963"/>
                </a:cubicBezTo>
                <a:cubicBezTo>
                  <a:pt x="18992" y="7978"/>
                  <a:pt x="18992" y="7994"/>
                  <a:pt x="18992" y="8009"/>
                </a:cubicBezTo>
                <a:cubicBezTo>
                  <a:pt x="18992" y="8025"/>
                  <a:pt x="19001" y="8040"/>
                  <a:pt x="19010" y="8072"/>
                </a:cubicBezTo>
                <a:cubicBezTo>
                  <a:pt x="19010" y="8087"/>
                  <a:pt x="19019" y="8103"/>
                  <a:pt x="19019" y="8134"/>
                </a:cubicBezTo>
                <a:cubicBezTo>
                  <a:pt x="19019" y="8196"/>
                  <a:pt x="19019" y="8258"/>
                  <a:pt x="19019" y="8320"/>
                </a:cubicBezTo>
                <a:cubicBezTo>
                  <a:pt x="19019" y="8320"/>
                  <a:pt x="19019" y="8336"/>
                  <a:pt x="19010" y="8336"/>
                </a:cubicBezTo>
                <a:cubicBezTo>
                  <a:pt x="19010" y="8336"/>
                  <a:pt x="19001" y="8336"/>
                  <a:pt x="19001" y="8336"/>
                </a:cubicBezTo>
                <a:cubicBezTo>
                  <a:pt x="18982" y="8336"/>
                  <a:pt x="18982" y="8336"/>
                  <a:pt x="18982" y="8367"/>
                </a:cubicBezTo>
                <a:cubicBezTo>
                  <a:pt x="18982" y="8382"/>
                  <a:pt x="18982" y="8382"/>
                  <a:pt x="18982" y="8398"/>
                </a:cubicBezTo>
                <a:cubicBezTo>
                  <a:pt x="18973" y="8429"/>
                  <a:pt x="18964" y="8445"/>
                  <a:pt x="18955" y="8476"/>
                </a:cubicBezTo>
                <a:close/>
                <a:moveTo>
                  <a:pt x="5601" y="1172"/>
                </a:moveTo>
                <a:cubicBezTo>
                  <a:pt x="5620" y="1188"/>
                  <a:pt x="5629" y="1188"/>
                  <a:pt x="5647" y="1203"/>
                </a:cubicBezTo>
                <a:cubicBezTo>
                  <a:pt x="5647" y="1203"/>
                  <a:pt x="5647" y="1203"/>
                  <a:pt x="5647" y="1203"/>
                </a:cubicBezTo>
                <a:cubicBezTo>
                  <a:pt x="5647" y="1203"/>
                  <a:pt x="5647" y="1203"/>
                  <a:pt x="5647" y="1203"/>
                </a:cubicBezTo>
                <a:cubicBezTo>
                  <a:pt x="5656" y="1219"/>
                  <a:pt x="5665" y="1219"/>
                  <a:pt x="5665" y="1234"/>
                </a:cubicBezTo>
                <a:cubicBezTo>
                  <a:pt x="5702" y="1281"/>
                  <a:pt x="5720" y="1327"/>
                  <a:pt x="5702" y="1390"/>
                </a:cubicBezTo>
                <a:cubicBezTo>
                  <a:pt x="5693" y="1421"/>
                  <a:pt x="5702" y="1436"/>
                  <a:pt x="5711" y="1452"/>
                </a:cubicBezTo>
                <a:cubicBezTo>
                  <a:pt x="5720" y="1467"/>
                  <a:pt x="5739" y="1467"/>
                  <a:pt x="5757" y="1452"/>
                </a:cubicBezTo>
                <a:cubicBezTo>
                  <a:pt x="5775" y="1436"/>
                  <a:pt x="5784" y="1405"/>
                  <a:pt x="5794" y="1358"/>
                </a:cubicBezTo>
                <a:cubicBezTo>
                  <a:pt x="5803" y="1312"/>
                  <a:pt x="5812" y="1265"/>
                  <a:pt x="5839" y="1219"/>
                </a:cubicBezTo>
                <a:cubicBezTo>
                  <a:pt x="5839" y="1219"/>
                  <a:pt x="5848" y="1188"/>
                  <a:pt x="5848" y="1172"/>
                </a:cubicBezTo>
                <a:cubicBezTo>
                  <a:pt x="5858" y="1141"/>
                  <a:pt x="5858" y="1110"/>
                  <a:pt x="5848" y="1079"/>
                </a:cubicBezTo>
                <a:cubicBezTo>
                  <a:pt x="5839" y="1063"/>
                  <a:pt x="5830" y="1048"/>
                  <a:pt x="5839" y="1032"/>
                </a:cubicBezTo>
                <a:cubicBezTo>
                  <a:pt x="5839" y="1017"/>
                  <a:pt x="5839" y="1017"/>
                  <a:pt x="5839" y="1001"/>
                </a:cubicBezTo>
                <a:cubicBezTo>
                  <a:pt x="5839" y="939"/>
                  <a:pt x="5821" y="923"/>
                  <a:pt x="5794" y="939"/>
                </a:cubicBezTo>
                <a:cubicBezTo>
                  <a:pt x="5784" y="939"/>
                  <a:pt x="5784" y="954"/>
                  <a:pt x="5775" y="954"/>
                </a:cubicBezTo>
                <a:cubicBezTo>
                  <a:pt x="5775" y="954"/>
                  <a:pt x="5775" y="954"/>
                  <a:pt x="5775" y="954"/>
                </a:cubicBezTo>
                <a:cubicBezTo>
                  <a:pt x="5775" y="970"/>
                  <a:pt x="5775" y="970"/>
                  <a:pt x="5766" y="954"/>
                </a:cubicBezTo>
                <a:cubicBezTo>
                  <a:pt x="5775" y="954"/>
                  <a:pt x="5775" y="954"/>
                  <a:pt x="5775" y="954"/>
                </a:cubicBezTo>
                <a:cubicBezTo>
                  <a:pt x="5775" y="923"/>
                  <a:pt x="5775" y="892"/>
                  <a:pt x="5775" y="877"/>
                </a:cubicBezTo>
                <a:cubicBezTo>
                  <a:pt x="5775" y="830"/>
                  <a:pt x="5757" y="799"/>
                  <a:pt x="5729" y="799"/>
                </a:cubicBezTo>
                <a:cubicBezTo>
                  <a:pt x="5720" y="799"/>
                  <a:pt x="5702" y="799"/>
                  <a:pt x="5684" y="799"/>
                </a:cubicBezTo>
                <a:cubicBezTo>
                  <a:pt x="5684" y="799"/>
                  <a:pt x="5675" y="799"/>
                  <a:pt x="5675" y="815"/>
                </a:cubicBezTo>
                <a:cubicBezTo>
                  <a:pt x="5656" y="830"/>
                  <a:pt x="5638" y="861"/>
                  <a:pt x="5647" y="908"/>
                </a:cubicBezTo>
                <a:cubicBezTo>
                  <a:pt x="5647" y="908"/>
                  <a:pt x="5647" y="923"/>
                  <a:pt x="5647" y="939"/>
                </a:cubicBezTo>
                <a:cubicBezTo>
                  <a:pt x="5638" y="970"/>
                  <a:pt x="5638" y="970"/>
                  <a:pt x="5665" y="986"/>
                </a:cubicBezTo>
                <a:cubicBezTo>
                  <a:pt x="5665" y="986"/>
                  <a:pt x="5665" y="986"/>
                  <a:pt x="5665" y="986"/>
                </a:cubicBezTo>
                <a:cubicBezTo>
                  <a:pt x="5665" y="986"/>
                  <a:pt x="5665" y="986"/>
                  <a:pt x="5665" y="986"/>
                </a:cubicBezTo>
                <a:cubicBezTo>
                  <a:pt x="5665" y="970"/>
                  <a:pt x="5665" y="970"/>
                  <a:pt x="5665" y="970"/>
                </a:cubicBezTo>
                <a:cubicBezTo>
                  <a:pt x="5675" y="970"/>
                  <a:pt x="5665" y="970"/>
                  <a:pt x="5665" y="986"/>
                </a:cubicBezTo>
                <a:cubicBezTo>
                  <a:pt x="5665" y="986"/>
                  <a:pt x="5665" y="986"/>
                  <a:pt x="5665" y="986"/>
                </a:cubicBezTo>
                <a:cubicBezTo>
                  <a:pt x="5665" y="986"/>
                  <a:pt x="5665" y="986"/>
                  <a:pt x="5665" y="986"/>
                </a:cubicBezTo>
                <a:cubicBezTo>
                  <a:pt x="5665" y="1001"/>
                  <a:pt x="5665" y="1017"/>
                  <a:pt x="5665" y="1032"/>
                </a:cubicBezTo>
                <a:cubicBezTo>
                  <a:pt x="5665" y="1048"/>
                  <a:pt x="5665" y="1063"/>
                  <a:pt x="5665" y="1079"/>
                </a:cubicBezTo>
                <a:cubicBezTo>
                  <a:pt x="5656" y="1094"/>
                  <a:pt x="5647" y="1094"/>
                  <a:pt x="5647" y="1094"/>
                </a:cubicBezTo>
                <a:cubicBezTo>
                  <a:pt x="5629" y="1079"/>
                  <a:pt x="5629" y="1079"/>
                  <a:pt x="5611" y="1063"/>
                </a:cubicBezTo>
                <a:cubicBezTo>
                  <a:pt x="5611" y="1063"/>
                  <a:pt x="5601" y="1063"/>
                  <a:pt x="5592" y="1079"/>
                </a:cubicBezTo>
                <a:cubicBezTo>
                  <a:pt x="5592" y="1079"/>
                  <a:pt x="5583" y="1094"/>
                  <a:pt x="5583" y="1110"/>
                </a:cubicBezTo>
                <a:cubicBezTo>
                  <a:pt x="5574" y="1141"/>
                  <a:pt x="5583" y="1172"/>
                  <a:pt x="5601" y="1172"/>
                </a:cubicBezTo>
                <a:close/>
                <a:moveTo>
                  <a:pt x="17637" y="15282"/>
                </a:moveTo>
                <a:cubicBezTo>
                  <a:pt x="17664" y="15282"/>
                  <a:pt x="17692" y="15282"/>
                  <a:pt x="17728" y="15313"/>
                </a:cubicBezTo>
                <a:cubicBezTo>
                  <a:pt x="17738" y="15329"/>
                  <a:pt x="17747" y="15329"/>
                  <a:pt x="17756" y="15313"/>
                </a:cubicBezTo>
                <a:cubicBezTo>
                  <a:pt x="17765" y="15297"/>
                  <a:pt x="17774" y="15297"/>
                  <a:pt x="17783" y="15297"/>
                </a:cubicBezTo>
                <a:cubicBezTo>
                  <a:pt x="17793" y="15297"/>
                  <a:pt x="17802" y="15313"/>
                  <a:pt x="17811" y="15313"/>
                </a:cubicBezTo>
                <a:cubicBezTo>
                  <a:pt x="17820" y="15313"/>
                  <a:pt x="17838" y="15282"/>
                  <a:pt x="17838" y="15266"/>
                </a:cubicBezTo>
                <a:cubicBezTo>
                  <a:pt x="17838" y="15266"/>
                  <a:pt x="17829" y="15251"/>
                  <a:pt x="17820" y="15251"/>
                </a:cubicBezTo>
                <a:cubicBezTo>
                  <a:pt x="17793" y="15251"/>
                  <a:pt x="17765" y="15235"/>
                  <a:pt x="17738" y="15204"/>
                </a:cubicBezTo>
                <a:cubicBezTo>
                  <a:pt x="17738" y="15189"/>
                  <a:pt x="17728" y="15189"/>
                  <a:pt x="17728" y="15189"/>
                </a:cubicBezTo>
                <a:cubicBezTo>
                  <a:pt x="17710" y="15189"/>
                  <a:pt x="17701" y="15189"/>
                  <a:pt x="17692" y="15189"/>
                </a:cubicBezTo>
                <a:cubicBezTo>
                  <a:pt x="17683" y="15189"/>
                  <a:pt x="17674" y="15189"/>
                  <a:pt x="17674" y="15173"/>
                </a:cubicBezTo>
                <a:cubicBezTo>
                  <a:pt x="17674" y="15158"/>
                  <a:pt x="17674" y="15158"/>
                  <a:pt x="17692" y="15158"/>
                </a:cubicBezTo>
                <a:cubicBezTo>
                  <a:pt x="17692" y="15142"/>
                  <a:pt x="17701" y="15142"/>
                  <a:pt x="17701" y="15142"/>
                </a:cubicBezTo>
                <a:cubicBezTo>
                  <a:pt x="17710" y="15142"/>
                  <a:pt x="17719" y="15142"/>
                  <a:pt x="17719" y="15127"/>
                </a:cubicBezTo>
                <a:cubicBezTo>
                  <a:pt x="17719" y="15127"/>
                  <a:pt x="17710" y="15111"/>
                  <a:pt x="17701" y="15111"/>
                </a:cubicBezTo>
                <a:cubicBezTo>
                  <a:pt x="17674" y="15111"/>
                  <a:pt x="17637" y="15095"/>
                  <a:pt x="17609" y="15080"/>
                </a:cubicBezTo>
                <a:cubicBezTo>
                  <a:pt x="17591" y="15080"/>
                  <a:pt x="17573" y="15064"/>
                  <a:pt x="17564" y="15049"/>
                </a:cubicBezTo>
                <a:cubicBezTo>
                  <a:pt x="17536" y="15033"/>
                  <a:pt x="17518" y="15033"/>
                  <a:pt x="17509" y="15080"/>
                </a:cubicBezTo>
                <a:cubicBezTo>
                  <a:pt x="17500" y="15095"/>
                  <a:pt x="17491" y="15095"/>
                  <a:pt x="17481" y="15095"/>
                </a:cubicBezTo>
                <a:cubicBezTo>
                  <a:pt x="17463" y="15095"/>
                  <a:pt x="17454" y="15095"/>
                  <a:pt x="17436" y="15095"/>
                </a:cubicBezTo>
                <a:cubicBezTo>
                  <a:pt x="17417" y="15080"/>
                  <a:pt x="17399" y="15080"/>
                  <a:pt x="17381" y="15049"/>
                </a:cubicBezTo>
                <a:cubicBezTo>
                  <a:pt x="17353" y="15002"/>
                  <a:pt x="17326" y="15002"/>
                  <a:pt x="17298" y="15002"/>
                </a:cubicBezTo>
                <a:cubicBezTo>
                  <a:pt x="17271" y="15002"/>
                  <a:pt x="17243" y="14987"/>
                  <a:pt x="17207" y="14987"/>
                </a:cubicBezTo>
                <a:cubicBezTo>
                  <a:pt x="17207" y="15018"/>
                  <a:pt x="17198" y="15049"/>
                  <a:pt x="17188" y="15080"/>
                </a:cubicBezTo>
                <a:cubicBezTo>
                  <a:pt x="17179" y="15080"/>
                  <a:pt x="17188" y="15111"/>
                  <a:pt x="17198" y="15111"/>
                </a:cubicBezTo>
                <a:cubicBezTo>
                  <a:pt x="17216" y="15111"/>
                  <a:pt x="17234" y="15127"/>
                  <a:pt x="17243" y="15158"/>
                </a:cubicBezTo>
                <a:cubicBezTo>
                  <a:pt x="17243" y="15173"/>
                  <a:pt x="17262" y="15173"/>
                  <a:pt x="17271" y="15173"/>
                </a:cubicBezTo>
                <a:cubicBezTo>
                  <a:pt x="17289" y="15173"/>
                  <a:pt x="17307" y="15189"/>
                  <a:pt x="17326" y="15204"/>
                </a:cubicBezTo>
                <a:cubicBezTo>
                  <a:pt x="17344" y="15220"/>
                  <a:pt x="17362" y="15220"/>
                  <a:pt x="17381" y="15204"/>
                </a:cubicBezTo>
                <a:cubicBezTo>
                  <a:pt x="17408" y="15204"/>
                  <a:pt x="17445" y="15204"/>
                  <a:pt x="17481" y="15235"/>
                </a:cubicBezTo>
                <a:cubicBezTo>
                  <a:pt x="17509" y="15266"/>
                  <a:pt x="17545" y="15282"/>
                  <a:pt x="17573" y="15282"/>
                </a:cubicBezTo>
                <a:cubicBezTo>
                  <a:pt x="17591" y="15282"/>
                  <a:pt x="17609" y="15282"/>
                  <a:pt x="17637" y="15282"/>
                </a:cubicBezTo>
                <a:close/>
                <a:moveTo>
                  <a:pt x="18214" y="12081"/>
                </a:moveTo>
                <a:cubicBezTo>
                  <a:pt x="18195" y="12081"/>
                  <a:pt x="18186" y="12081"/>
                  <a:pt x="18168" y="12081"/>
                </a:cubicBezTo>
                <a:cubicBezTo>
                  <a:pt x="18140" y="12050"/>
                  <a:pt x="18122" y="12081"/>
                  <a:pt x="18113" y="12127"/>
                </a:cubicBezTo>
                <a:cubicBezTo>
                  <a:pt x="18113" y="12143"/>
                  <a:pt x="18104" y="12158"/>
                  <a:pt x="18104" y="12174"/>
                </a:cubicBezTo>
                <a:cubicBezTo>
                  <a:pt x="18104" y="12221"/>
                  <a:pt x="18104" y="12267"/>
                  <a:pt x="18095" y="12314"/>
                </a:cubicBezTo>
                <a:cubicBezTo>
                  <a:pt x="18095" y="12345"/>
                  <a:pt x="18095" y="12360"/>
                  <a:pt x="18085" y="12360"/>
                </a:cubicBezTo>
                <a:cubicBezTo>
                  <a:pt x="18085" y="12376"/>
                  <a:pt x="18076" y="12392"/>
                  <a:pt x="18076" y="12392"/>
                </a:cubicBezTo>
                <a:cubicBezTo>
                  <a:pt x="18085" y="12438"/>
                  <a:pt x="18095" y="12485"/>
                  <a:pt x="18104" y="12516"/>
                </a:cubicBezTo>
                <a:cubicBezTo>
                  <a:pt x="18104" y="12547"/>
                  <a:pt x="18122" y="12578"/>
                  <a:pt x="18140" y="12578"/>
                </a:cubicBezTo>
                <a:cubicBezTo>
                  <a:pt x="18140" y="12578"/>
                  <a:pt x="18140" y="12578"/>
                  <a:pt x="18140" y="12578"/>
                </a:cubicBezTo>
                <a:cubicBezTo>
                  <a:pt x="18140" y="12578"/>
                  <a:pt x="18140" y="12578"/>
                  <a:pt x="18140" y="12578"/>
                </a:cubicBezTo>
                <a:cubicBezTo>
                  <a:pt x="18140" y="12578"/>
                  <a:pt x="18140" y="12578"/>
                  <a:pt x="18140" y="12578"/>
                </a:cubicBezTo>
                <a:cubicBezTo>
                  <a:pt x="18140" y="12578"/>
                  <a:pt x="18140" y="12578"/>
                  <a:pt x="18140" y="12578"/>
                </a:cubicBezTo>
                <a:cubicBezTo>
                  <a:pt x="18140" y="12625"/>
                  <a:pt x="18140" y="12656"/>
                  <a:pt x="18168" y="12671"/>
                </a:cubicBezTo>
                <a:cubicBezTo>
                  <a:pt x="18177" y="12671"/>
                  <a:pt x="18186" y="12687"/>
                  <a:pt x="18186" y="12687"/>
                </a:cubicBezTo>
                <a:cubicBezTo>
                  <a:pt x="18186" y="12687"/>
                  <a:pt x="18186" y="12687"/>
                  <a:pt x="18186" y="12687"/>
                </a:cubicBezTo>
                <a:cubicBezTo>
                  <a:pt x="18186" y="12687"/>
                  <a:pt x="18186" y="12687"/>
                  <a:pt x="18186" y="12687"/>
                </a:cubicBezTo>
                <a:cubicBezTo>
                  <a:pt x="18186" y="12687"/>
                  <a:pt x="18186" y="12687"/>
                  <a:pt x="18186" y="12687"/>
                </a:cubicBezTo>
                <a:cubicBezTo>
                  <a:pt x="18195" y="12687"/>
                  <a:pt x="18204" y="12671"/>
                  <a:pt x="18223" y="12656"/>
                </a:cubicBezTo>
                <a:cubicBezTo>
                  <a:pt x="18223" y="12656"/>
                  <a:pt x="18232" y="12656"/>
                  <a:pt x="18241" y="12671"/>
                </a:cubicBezTo>
                <a:cubicBezTo>
                  <a:pt x="18241" y="12671"/>
                  <a:pt x="18250" y="12687"/>
                  <a:pt x="18250" y="12687"/>
                </a:cubicBezTo>
                <a:cubicBezTo>
                  <a:pt x="18268" y="12702"/>
                  <a:pt x="18287" y="12718"/>
                  <a:pt x="18305" y="12687"/>
                </a:cubicBezTo>
                <a:cubicBezTo>
                  <a:pt x="18296" y="12687"/>
                  <a:pt x="18296" y="12687"/>
                  <a:pt x="18296" y="12687"/>
                </a:cubicBezTo>
                <a:cubicBezTo>
                  <a:pt x="18305" y="12687"/>
                  <a:pt x="18305" y="12687"/>
                  <a:pt x="18305" y="12687"/>
                </a:cubicBezTo>
                <a:cubicBezTo>
                  <a:pt x="18305" y="12687"/>
                  <a:pt x="18305" y="12687"/>
                  <a:pt x="18305" y="12687"/>
                </a:cubicBezTo>
                <a:cubicBezTo>
                  <a:pt x="18305" y="12687"/>
                  <a:pt x="18305" y="12687"/>
                  <a:pt x="18305" y="12687"/>
                </a:cubicBezTo>
                <a:cubicBezTo>
                  <a:pt x="18305" y="12702"/>
                  <a:pt x="18314" y="12702"/>
                  <a:pt x="18323" y="12718"/>
                </a:cubicBezTo>
                <a:cubicBezTo>
                  <a:pt x="18323" y="12749"/>
                  <a:pt x="18333" y="12765"/>
                  <a:pt x="18351" y="12780"/>
                </a:cubicBezTo>
                <a:cubicBezTo>
                  <a:pt x="18360" y="12780"/>
                  <a:pt x="18360" y="12796"/>
                  <a:pt x="18351" y="12811"/>
                </a:cubicBezTo>
                <a:cubicBezTo>
                  <a:pt x="18333" y="12842"/>
                  <a:pt x="18333" y="12858"/>
                  <a:pt x="18351" y="12873"/>
                </a:cubicBezTo>
                <a:cubicBezTo>
                  <a:pt x="18360" y="12873"/>
                  <a:pt x="18369" y="12889"/>
                  <a:pt x="18378" y="12889"/>
                </a:cubicBezTo>
                <a:cubicBezTo>
                  <a:pt x="18378" y="12889"/>
                  <a:pt x="18387" y="12889"/>
                  <a:pt x="18387" y="12873"/>
                </a:cubicBezTo>
                <a:cubicBezTo>
                  <a:pt x="18387" y="12842"/>
                  <a:pt x="18397" y="12811"/>
                  <a:pt x="18397" y="12796"/>
                </a:cubicBezTo>
                <a:cubicBezTo>
                  <a:pt x="18397" y="12780"/>
                  <a:pt x="18397" y="12765"/>
                  <a:pt x="18387" y="12749"/>
                </a:cubicBezTo>
                <a:cubicBezTo>
                  <a:pt x="18378" y="12733"/>
                  <a:pt x="18369" y="12718"/>
                  <a:pt x="18360" y="12702"/>
                </a:cubicBezTo>
                <a:cubicBezTo>
                  <a:pt x="18360" y="12656"/>
                  <a:pt x="18351" y="12640"/>
                  <a:pt x="18323" y="12625"/>
                </a:cubicBezTo>
                <a:cubicBezTo>
                  <a:pt x="18314" y="12625"/>
                  <a:pt x="18305" y="12609"/>
                  <a:pt x="18296" y="12594"/>
                </a:cubicBezTo>
                <a:cubicBezTo>
                  <a:pt x="18287" y="12578"/>
                  <a:pt x="18278" y="12578"/>
                  <a:pt x="18268" y="12578"/>
                </a:cubicBezTo>
                <a:cubicBezTo>
                  <a:pt x="18268" y="12594"/>
                  <a:pt x="18259" y="12594"/>
                  <a:pt x="18250" y="12594"/>
                </a:cubicBezTo>
                <a:cubicBezTo>
                  <a:pt x="18250" y="12594"/>
                  <a:pt x="18250" y="12594"/>
                  <a:pt x="18250" y="12594"/>
                </a:cubicBezTo>
                <a:cubicBezTo>
                  <a:pt x="18241" y="12594"/>
                  <a:pt x="18241" y="12594"/>
                  <a:pt x="18232" y="12594"/>
                </a:cubicBezTo>
                <a:cubicBezTo>
                  <a:pt x="18223" y="12594"/>
                  <a:pt x="18223" y="12578"/>
                  <a:pt x="18232" y="12563"/>
                </a:cubicBezTo>
                <a:cubicBezTo>
                  <a:pt x="18250" y="12516"/>
                  <a:pt x="18250" y="12516"/>
                  <a:pt x="18223" y="12516"/>
                </a:cubicBezTo>
                <a:cubicBezTo>
                  <a:pt x="18214" y="12500"/>
                  <a:pt x="18204" y="12500"/>
                  <a:pt x="18204" y="12485"/>
                </a:cubicBezTo>
                <a:cubicBezTo>
                  <a:pt x="18204" y="12454"/>
                  <a:pt x="18204" y="12423"/>
                  <a:pt x="18223" y="12407"/>
                </a:cubicBezTo>
                <a:cubicBezTo>
                  <a:pt x="18223" y="12392"/>
                  <a:pt x="18232" y="12392"/>
                  <a:pt x="18232" y="12376"/>
                </a:cubicBezTo>
                <a:cubicBezTo>
                  <a:pt x="18250" y="12329"/>
                  <a:pt x="18268" y="12267"/>
                  <a:pt x="18250" y="12205"/>
                </a:cubicBezTo>
                <a:cubicBezTo>
                  <a:pt x="18232" y="12174"/>
                  <a:pt x="18232" y="12143"/>
                  <a:pt x="18232" y="12112"/>
                </a:cubicBezTo>
                <a:cubicBezTo>
                  <a:pt x="18232" y="12096"/>
                  <a:pt x="18232" y="12081"/>
                  <a:pt x="18214" y="12081"/>
                </a:cubicBezTo>
                <a:close/>
                <a:moveTo>
                  <a:pt x="19541" y="19897"/>
                </a:moveTo>
                <a:cubicBezTo>
                  <a:pt x="19513" y="19897"/>
                  <a:pt x="19486" y="19897"/>
                  <a:pt x="19458" y="19913"/>
                </a:cubicBezTo>
                <a:cubicBezTo>
                  <a:pt x="19440" y="19928"/>
                  <a:pt x="19422" y="19913"/>
                  <a:pt x="19403" y="19897"/>
                </a:cubicBezTo>
                <a:cubicBezTo>
                  <a:pt x="19385" y="19882"/>
                  <a:pt x="19376" y="19866"/>
                  <a:pt x="19367" y="19851"/>
                </a:cubicBezTo>
                <a:cubicBezTo>
                  <a:pt x="19358" y="19835"/>
                  <a:pt x="19348" y="19835"/>
                  <a:pt x="19339" y="19835"/>
                </a:cubicBezTo>
                <a:cubicBezTo>
                  <a:pt x="19330" y="19835"/>
                  <a:pt x="19321" y="19851"/>
                  <a:pt x="19321" y="19882"/>
                </a:cubicBezTo>
                <a:cubicBezTo>
                  <a:pt x="19321" y="19882"/>
                  <a:pt x="19321" y="19897"/>
                  <a:pt x="19321" y="19897"/>
                </a:cubicBezTo>
                <a:cubicBezTo>
                  <a:pt x="19321" y="19990"/>
                  <a:pt x="19330" y="20068"/>
                  <a:pt x="19312" y="20146"/>
                </a:cubicBezTo>
                <a:cubicBezTo>
                  <a:pt x="19312" y="20146"/>
                  <a:pt x="19312" y="20146"/>
                  <a:pt x="19312" y="20177"/>
                </a:cubicBezTo>
                <a:cubicBezTo>
                  <a:pt x="19312" y="20208"/>
                  <a:pt x="19321" y="20239"/>
                  <a:pt x="19321" y="20286"/>
                </a:cubicBezTo>
                <a:cubicBezTo>
                  <a:pt x="19330" y="20332"/>
                  <a:pt x="19348" y="20363"/>
                  <a:pt x="19376" y="20363"/>
                </a:cubicBezTo>
                <a:cubicBezTo>
                  <a:pt x="19376" y="20363"/>
                  <a:pt x="19385" y="20363"/>
                  <a:pt x="19385" y="20363"/>
                </a:cubicBezTo>
                <a:cubicBezTo>
                  <a:pt x="19394" y="20348"/>
                  <a:pt x="19413" y="20332"/>
                  <a:pt x="19422" y="20317"/>
                </a:cubicBezTo>
                <a:cubicBezTo>
                  <a:pt x="19431" y="20301"/>
                  <a:pt x="19440" y="20286"/>
                  <a:pt x="19458" y="20301"/>
                </a:cubicBezTo>
                <a:cubicBezTo>
                  <a:pt x="19467" y="20301"/>
                  <a:pt x="19477" y="20286"/>
                  <a:pt x="19486" y="20270"/>
                </a:cubicBezTo>
                <a:cubicBezTo>
                  <a:pt x="19495" y="20208"/>
                  <a:pt x="19504" y="20161"/>
                  <a:pt x="19532" y="20115"/>
                </a:cubicBezTo>
                <a:cubicBezTo>
                  <a:pt x="19532" y="20115"/>
                  <a:pt x="19532" y="20099"/>
                  <a:pt x="19532" y="20084"/>
                </a:cubicBezTo>
                <a:cubicBezTo>
                  <a:pt x="19541" y="20053"/>
                  <a:pt x="19550" y="20006"/>
                  <a:pt x="19559" y="19959"/>
                </a:cubicBezTo>
                <a:cubicBezTo>
                  <a:pt x="19559" y="19944"/>
                  <a:pt x="19559" y="19944"/>
                  <a:pt x="19559" y="19928"/>
                </a:cubicBezTo>
                <a:cubicBezTo>
                  <a:pt x="19559" y="19913"/>
                  <a:pt x="19550" y="19882"/>
                  <a:pt x="19541" y="19897"/>
                </a:cubicBezTo>
                <a:close/>
                <a:moveTo>
                  <a:pt x="5345" y="11956"/>
                </a:moveTo>
                <a:cubicBezTo>
                  <a:pt x="5354" y="11956"/>
                  <a:pt x="5354" y="11925"/>
                  <a:pt x="5345" y="11910"/>
                </a:cubicBezTo>
                <a:cubicBezTo>
                  <a:pt x="5345" y="11894"/>
                  <a:pt x="5336" y="11879"/>
                  <a:pt x="5327" y="11879"/>
                </a:cubicBezTo>
                <a:cubicBezTo>
                  <a:pt x="5272" y="11832"/>
                  <a:pt x="5217" y="11786"/>
                  <a:pt x="5162" y="11754"/>
                </a:cubicBezTo>
                <a:cubicBezTo>
                  <a:pt x="5144" y="11739"/>
                  <a:pt x="5135" y="11723"/>
                  <a:pt x="5116" y="11708"/>
                </a:cubicBezTo>
                <a:cubicBezTo>
                  <a:pt x="5098" y="11692"/>
                  <a:pt x="5080" y="11677"/>
                  <a:pt x="5061" y="11661"/>
                </a:cubicBezTo>
                <a:cubicBezTo>
                  <a:pt x="5052" y="11661"/>
                  <a:pt x="5034" y="11646"/>
                  <a:pt x="5034" y="11646"/>
                </a:cubicBezTo>
                <a:cubicBezTo>
                  <a:pt x="5006" y="11599"/>
                  <a:pt x="4979" y="11584"/>
                  <a:pt x="4952" y="11584"/>
                </a:cubicBezTo>
                <a:cubicBezTo>
                  <a:pt x="4924" y="11584"/>
                  <a:pt x="4906" y="11584"/>
                  <a:pt x="4887" y="11568"/>
                </a:cubicBezTo>
                <a:cubicBezTo>
                  <a:pt x="4878" y="11552"/>
                  <a:pt x="4860" y="11552"/>
                  <a:pt x="4851" y="11552"/>
                </a:cubicBezTo>
                <a:cubicBezTo>
                  <a:pt x="4814" y="11568"/>
                  <a:pt x="4778" y="11568"/>
                  <a:pt x="4741" y="11599"/>
                </a:cubicBezTo>
                <a:cubicBezTo>
                  <a:pt x="4704" y="11630"/>
                  <a:pt x="4695" y="11677"/>
                  <a:pt x="4668" y="11723"/>
                </a:cubicBezTo>
                <a:cubicBezTo>
                  <a:pt x="4668" y="11723"/>
                  <a:pt x="4677" y="11739"/>
                  <a:pt x="4677" y="11739"/>
                </a:cubicBezTo>
                <a:cubicBezTo>
                  <a:pt x="4686" y="11739"/>
                  <a:pt x="4695" y="11739"/>
                  <a:pt x="4704" y="11723"/>
                </a:cubicBezTo>
                <a:cubicBezTo>
                  <a:pt x="4741" y="11692"/>
                  <a:pt x="4787" y="11677"/>
                  <a:pt x="4823" y="11646"/>
                </a:cubicBezTo>
                <a:cubicBezTo>
                  <a:pt x="4833" y="11630"/>
                  <a:pt x="4842" y="11646"/>
                  <a:pt x="4851" y="11661"/>
                </a:cubicBezTo>
                <a:cubicBezTo>
                  <a:pt x="4860" y="11677"/>
                  <a:pt x="4869" y="11692"/>
                  <a:pt x="4878" y="11692"/>
                </a:cubicBezTo>
                <a:cubicBezTo>
                  <a:pt x="4897" y="11708"/>
                  <a:pt x="4915" y="11708"/>
                  <a:pt x="4933" y="11708"/>
                </a:cubicBezTo>
                <a:cubicBezTo>
                  <a:pt x="4952" y="11723"/>
                  <a:pt x="4961" y="11723"/>
                  <a:pt x="4970" y="11739"/>
                </a:cubicBezTo>
                <a:cubicBezTo>
                  <a:pt x="4997" y="11754"/>
                  <a:pt x="5025" y="11770"/>
                  <a:pt x="5052" y="11770"/>
                </a:cubicBezTo>
                <a:cubicBezTo>
                  <a:pt x="5061" y="11770"/>
                  <a:pt x="5071" y="11786"/>
                  <a:pt x="5080" y="11817"/>
                </a:cubicBezTo>
                <a:cubicBezTo>
                  <a:pt x="5089" y="11863"/>
                  <a:pt x="5116" y="11879"/>
                  <a:pt x="5144" y="11879"/>
                </a:cubicBezTo>
                <a:cubicBezTo>
                  <a:pt x="5144" y="11879"/>
                  <a:pt x="5144" y="11894"/>
                  <a:pt x="5144" y="11894"/>
                </a:cubicBezTo>
                <a:cubicBezTo>
                  <a:pt x="5153" y="11894"/>
                  <a:pt x="5162" y="11910"/>
                  <a:pt x="5153" y="11925"/>
                </a:cubicBezTo>
                <a:cubicBezTo>
                  <a:pt x="5153" y="11925"/>
                  <a:pt x="5144" y="11941"/>
                  <a:pt x="5144" y="11941"/>
                </a:cubicBezTo>
                <a:cubicBezTo>
                  <a:pt x="5135" y="11956"/>
                  <a:pt x="5144" y="11988"/>
                  <a:pt x="5153" y="11988"/>
                </a:cubicBezTo>
                <a:cubicBezTo>
                  <a:pt x="5171" y="11988"/>
                  <a:pt x="5189" y="11988"/>
                  <a:pt x="5226" y="11988"/>
                </a:cubicBezTo>
                <a:cubicBezTo>
                  <a:pt x="5263" y="12003"/>
                  <a:pt x="5299" y="11972"/>
                  <a:pt x="5345" y="11956"/>
                </a:cubicBezTo>
                <a:close/>
                <a:moveTo>
                  <a:pt x="14488" y="1110"/>
                </a:moveTo>
                <a:cubicBezTo>
                  <a:pt x="14488" y="1125"/>
                  <a:pt x="14488" y="1141"/>
                  <a:pt x="14488" y="1125"/>
                </a:cubicBezTo>
                <a:cubicBezTo>
                  <a:pt x="14488" y="1156"/>
                  <a:pt x="14479" y="1172"/>
                  <a:pt x="14488" y="1188"/>
                </a:cubicBezTo>
                <a:cubicBezTo>
                  <a:pt x="14488" y="1234"/>
                  <a:pt x="14498" y="1281"/>
                  <a:pt x="14507" y="1343"/>
                </a:cubicBezTo>
                <a:cubicBezTo>
                  <a:pt x="14507" y="1374"/>
                  <a:pt x="14516" y="1405"/>
                  <a:pt x="14534" y="1421"/>
                </a:cubicBezTo>
                <a:cubicBezTo>
                  <a:pt x="14543" y="1436"/>
                  <a:pt x="14543" y="1436"/>
                  <a:pt x="14553" y="1436"/>
                </a:cubicBezTo>
                <a:cubicBezTo>
                  <a:pt x="14553" y="1436"/>
                  <a:pt x="14562" y="1421"/>
                  <a:pt x="14562" y="1421"/>
                </a:cubicBezTo>
                <a:cubicBezTo>
                  <a:pt x="14598" y="1343"/>
                  <a:pt x="14598" y="1343"/>
                  <a:pt x="14653" y="1281"/>
                </a:cubicBezTo>
                <a:cubicBezTo>
                  <a:pt x="14662" y="1265"/>
                  <a:pt x="14681" y="1250"/>
                  <a:pt x="14690" y="1234"/>
                </a:cubicBezTo>
                <a:cubicBezTo>
                  <a:pt x="14699" y="1203"/>
                  <a:pt x="14708" y="1188"/>
                  <a:pt x="14717" y="1172"/>
                </a:cubicBezTo>
                <a:cubicBezTo>
                  <a:pt x="14717" y="1156"/>
                  <a:pt x="14717" y="1141"/>
                  <a:pt x="14717" y="1125"/>
                </a:cubicBezTo>
                <a:cubicBezTo>
                  <a:pt x="14708" y="1110"/>
                  <a:pt x="14699" y="1094"/>
                  <a:pt x="14699" y="1079"/>
                </a:cubicBezTo>
                <a:cubicBezTo>
                  <a:pt x="14690" y="1048"/>
                  <a:pt x="14681" y="1017"/>
                  <a:pt x="14653" y="1017"/>
                </a:cubicBezTo>
                <a:cubicBezTo>
                  <a:pt x="14635" y="1001"/>
                  <a:pt x="14607" y="970"/>
                  <a:pt x="14589" y="954"/>
                </a:cubicBezTo>
                <a:cubicBezTo>
                  <a:pt x="14562" y="939"/>
                  <a:pt x="14534" y="923"/>
                  <a:pt x="14516" y="908"/>
                </a:cubicBezTo>
                <a:cubicBezTo>
                  <a:pt x="14507" y="892"/>
                  <a:pt x="14498" y="892"/>
                  <a:pt x="14479" y="892"/>
                </a:cubicBezTo>
                <a:cubicBezTo>
                  <a:pt x="14479" y="892"/>
                  <a:pt x="14470" y="892"/>
                  <a:pt x="14470" y="892"/>
                </a:cubicBezTo>
                <a:cubicBezTo>
                  <a:pt x="14461" y="939"/>
                  <a:pt x="14443" y="970"/>
                  <a:pt x="14461" y="1017"/>
                </a:cubicBezTo>
                <a:cubicBezTo>
                  <a:pt x="14470" y="1048"/>
                  <a:pt x="14479" y="1079"/>
                  <a:pt x="14488" y="1110"/>
                </a:cubicBezTo>
                <a:close/>
                <a:moveTo>
                  <a:pt x="18497" y="13106"/>
                </a:moveTo>
                <a:cubicBezTo>
                  <a:pt x="18497" y="13122"/>
                  <a:pt x="18497" y="13122"/>
                  <a:pt x="18497" y="13122"/>
                </a:cubicBezTo>
                <a:cubicBezTo>
                  <a:pt x="18488" y="13153"/>
                  <a:pt x="18488" y="13184"/>
                  <a:pt x="18479" y="13200"/>
                </a:cubicBezTo>
                <a:cubicBezTo>
                  <a:pt x="18470" y="13231"/>
                  <a:pt x="18461" y="13231"/>
                  <a:pt x="18442" y="13262"/>
                </a:cubicBezTo>
                <a:cubicBezTo>
                  <a:pt x="18442" y="13262"/>
                  <a:pt x="18433" y="13277"/>
                  <a:pt x="18433" y="13277"/>
                </a:cubicBezTo>
                <a:cubicBezTo>
                  <a:pt x="18424" y="13293"/>
                  <a:pt x="18415" y="13308"/>
                  <a:pt x="18415" y="13308"/>
                </a:cubicBezTo>
                <a:cubicBezTo>
                  <a:pt x="18406" y="13324"/>
                  <a:pt x="18397" y="13308"/>
                  <a:pt x="18397" y="13308"/>
                </a:cubicBezTo>
                <a:cubicBezTo>
                  <a:pt x="18378" y="13277"/>
                  <a:pt x="18360" y="13262"/>
                  <a:pt x="18342" y="13293"/>
                </a:cubicBezTo>
                <a:cubicBezTo>
                  <a:pt x="18323" y="13324"/>
                  <a:pt x="18314" y="13339"/>
                  <a:pt x="18296" y="13355"/>
                </a:cubicBezTo>
                <a:cubicBezTo>
                  <a:pt x="18278" y="13371"/>
                  <a:pt x="18268" y="13402"/>
                  <a:pt x="18268" y="13433"/>
                </a:cubicBezTo>
                <a:cubicBezTo>
                  <a:pt x="18268" y="13433"/>
                  <a:pt x="18268" y="13433"/>
                  <a:pt x="18268" y="13448"/>
                </a:cubicBezTo>
                <a:cubicBezTo>
                  <a:pt x="18268" y="13448"/>
                  <a:pt x="18268" y="13464"/>
                  <a:pt x="18278" y="13464"/>
                </a:cubicBezTo>
                <a:cubicBezTo>
                  <a:pt x="18278" y="13464"/>
                  <a:pt x="18287" y="13464"/>
                  <a:pt x="18287" y="13464"/>
                </a:cubicBezTo>
                <a:cubicBezTo>
                  <a:pt x="18296" y="13448"/>
                  <a:pt x="18305" y="13433"/>
                  <a:pt x="18314" y="13417"/>
                </a:cubicBezTo>
                <a:cubicBezTo>
                  <a:pt x="18333" y="13433"/>
                  <a:pt x="18360" y="13433"/>
                  <a:pt x="18378" y="13417"/>
                </a:cubicBezTo>
                <a:cubicBezTo>
                  <a:pt x="18387" y="13417"/>
                  <a:pt x="18406" y="13433"/>
                  <a:pt x="18406" y="13448"/>
                </a:cubicBezTo>
                <a:cubicBezTo>
                  <a:pt x="18406" y="13464"/>
                  <a:pt x="18406" y="13479"/>
                  <a:pt x="18406" y="13495"/>
                </a:cubicBezTo>
                <a:cubicBezTo>
                  <a:pt x="18406" y="13557"/>
                  <a:pt x="18424" y="13604"/>
                  <a:pt x="18461" y="13619"/>
                </a:cubicBezTo>
                <a:cubicBezTo>
                  <a:pt x="18470" y="13619"/>
                  <a:pt x="18488" y="13635"/>
                  <a:pt x="18497" y="13635"/>
                </a:cubicBezTo>
                <a:cubicBezTo>
                  <a:pt x="18506" y="13635"/>
                  <a:pt x="18516" y="13619"/>
                  <a:pt x="18516" y="13619"/>
                </a:cubicBezTo>
                <a:cubicBezTo>
                  <a:pt x="18525" y="13604"/>
                  <a:pt x="18525" y="13588"/>
                  <a:pt x="18525" y="13557"/>
                </a:cubicBezTo>
                <a:cubicBezTo>
                  <a:pt x="18525" y="13542"/>
                  <a:pt x="18506" y="13510"/>
                  <a:pt x="18516" y="13479"/>
                </a:cubicBezTo>
                <a:cubicBezTo>
                  <a:pt x="18516" y="13479"/>
                  <a:pt x="18525" y="13479"/>
                  <a:pt x="18525" y="13479"/>
                </a:cubicBezTo>
                <a:cubicBezTo>
                  <a:pt x="18534" y="13479"/>
                  <a:pt x="18534" y="13479"/>
                  <a:pt x="18543" y="13495"/>
                </a:cubicBezTo>
                <a:cubicBezTo>
                  <a:pt x="18552" y="13510"/>
                  <a:pt x="18552" y="13510"/>
                  <a:pt x="18561" y="13495"/>
                </a:cubicBezTo>
                <a:cubicBezTo>
                  <a:pt x="18580" y="13479"/>
                  <a:pt x="18589" y="13448"/>
                  <a:pt x="18580" y="13402"/>
                </a:cubicBezTo>
                <a:cubicBezTo>
                  <a:pt x="18571" y="13355"/>
                  <a:pt x="18561" y="13308"/>
                  <a:pt x="18561" y="13277"/>
                </a:cubicBezTo>
                <a:cubicBezTo>
                  <a:pt x="18552" y="13246"/>
                  <a:pt x="18552" y="13215"/>
                  <a:pt x="18543" y="13200"/>
                </a:cubicBezTo>
                <a:cubicBezTo>
                  <a:pt x="18525" y="13184"/>
                  <a:pt x="18516" y="13153"/>
                  <a:pt x="18506" y="13122"/>
                </a:cubicBezTo>
                <a:cubicBezTo>
                  <a:pt x="18506" y="13106"/>
                  <a:pt x="18506" y="13106"/>
                  <a:pt x="18497" y="13106"/>
                </a:cubicBezTo>
                <a:close/>
                <a:moveTo>
                  <a:pt x="5373" y="12190"/>
                </a:moveTo>
                <a:cubicBezTo>
                  <a:pt x="5391" y="12190"/>
                  <a:pt x="5409" y="12190"/>
                  <a:pt x="5418" y="12190"/>
                </a:cubicBezTo>
                <a:cubicBezTo>
                  <a:pt x="5437" y="12190"/>
                  <a:pt x="5455" y="12190"/>
                  <a:pt x="5473" y="12190"/>
                </a:cubicBezTo>
                <a:cubicBezTo>
                  <a:pt x="5492" y="12205"/>
                  <a:pt x="5501" y="12236"/>
                  <a:pt x="5519" y="12236"/>
                </a:cubicBezTo>
                <a:cubicBezTo>
                  <a:pt x="5519" y="12252"/>
                  <a:pt x="5528" y="12236"/>
                  <a:pt x="5528" y="12236"/>
                </a:cubicBezTo>
                <a:cubicBezTo>
                  <a:pt x="5537" y="12236"/>
                  <a:pt x="5537" y="12236"/>
                  <a:pt x="5537" y="12221"/>
                </a:cubicBezTo>
                <a:cubicBezTo>
                  <a:pt x="5556" y="12190"/>
                  <a:pt x="5574" y="12174"/>
                  <a:pt x="5592" y="12174"/>
                </a:cubicBezTo>
                <a:cubicBezTo>
                  <a:pt x="5601" y="12190"/>
                  <a:pt x="5611" y="12174"/>
                  <a:pt x="5620" y="12174"/>
                </a:cubicBezTo>
                <a:cubicBezTo>
                  <a:pt x="5647" y="12143"/>
                  <a:pt x="5684" y="12158"/>
                  <a:pt x="5711" y="12158"/>
                </a:cubicBezTo>
                <a:cubicBezTo>
                  <a:pt x="5720" y="12158"/>
                  <a:pt x="5720" y="12158"/>
                  <a:pt x="5729" y="12158"/>
                </a:cubicBezTo>
                <a:cubicBezTo>
                  <a:pt x="5729" y="12158"/>
                  <a:pt x="5739" y="12143"/>
                  <a:pt x="5739" y="12127"/>
                </a:cubicBezTo>
                <a:cubicBezTo>
                  <a:pt x="5739" y="12127"/>
                  <a:pt x="5739" y="12112"/>
                  <a:pt x="5739" y="12112"/>
                </a:cubicBezTo>
                <a:cubicBezTo>
                  <a:pt x="5702" y="12081"/>
                  <a:pt x="5675" y="12034"/>
                  <a:pt x="5647" y="12003"/>
                </a:cubicBezTo>
                <a:cubicBezTo>
                  <a:pt x="5647" y="11988"/>
                  <a:pt x="5629" y="11988"/>
                  <a:pt x="5620" y="11988"/>
                </a:cubicBezTo>
                <a:cubicBezTo>
                  <a:pt x="5583" y="11972"/>
                  <a:pt x="5546" y="11956"/>
                  <a:pt x="5510" y="11972"/>
                </a:cubicBezTo>
                <a:cubicBezTo>
                  <a:pt x="5501" y="11988"/>
                  <a:pt x="5492" y="11972"/>
                  <a:pt x="5473" y="11956"/>
                </a:cubicBezTo>
                <a:cubicBezTo>
                  <a:pt x="5473" y="11956"/>
                  <a:pt x="5464" y="11956"/>
                  <a:pt x="5464" y="11941"/>
                </a:cubicBezTo>
                <a:cubicBezTo>
                  <a:pt x="5455" y="11941"/>
                  <a:pt x="5437" y="11956"/>
                  <a:pt x="5427" y="11972"/>
                </a:cubicBezTo>
                <a:cubicBezTo>
                  <a:pt x="5427" y="11988"/>
                  <a:pt x="5427" y="12003"/>
                  <a:pt x="5437" y="12003"/>
                </a:cubicBezTo>
                <a:cubicBezTo>
                  <a:pt x="5455" y="12034"/>
                  <a:pt x="5446" y="12065"/>
                  <a:pt x="5455" y="12096"/>
                </a:cubicBezTo>
                <a:cubicBezTo>
                  <a:pt x="5455" y="12112"/>
                  <a:pt x="5455" y="12112"/>
                  <a:pt x="5437" y="12096"/>
                </a:cubicBezTo>
                <a:cubicBezTo>
                  <a:pt x="5427" y="12096"/>
                  <a:pt x="5418" y="12112"/>
                  <a:pt x="5409" y="12112"/>
                </a:cubicBezTo>
                <a:cubicBezTo>
                  <a:pt x="5391" y="12127"/>
                  <a:pt x="5373" y="12127"/>
                  <a:pt x="5354" y="12127"/>
                </a:cubicBezTo>
                <a:cubicBezTo>
                  <a:pt x="5345" y="12127"/>
                  <a:pt x="5345" y="12143"/>
                  <a:pt x="5345" y="12143"/>
                </a:cubicBezTo>
                <a:cubicBezTo>
                  <a:pt x="5345" y="12174"/>
                  <a:pt x="5363" y="12190"/>
                  <a:pt x="5373" y="12190"/>
                </a:cubicBezTo>
                <a:close/>
                <a:moveTo>
                  <a:pt x="6205" y="3130"/>
                </a:moveTo>
                <a:cubicBezTo>
                  <a:pt x="6215" y="3161"/>
                  <a:pt x="6215" y="3192"/>
                  <a:pt x="6205" y="3223"/>
                </a:cubicBezTo>
                <a:cubicBezTo>
                  <a:pt x="6196" y="3270"/>
                  <a:pt x="6233" y="3316"/>
                  <a:pt x="6260" y="3316"/>
                </a:cubicBezTo>
                <a:cubicBezTo>
                  <a:pt x="6269" y="3316"/>
                  <a:pt x="6288" y="3301"/>
                  <a:pt x="6306" y="3301"/>
                </a:cubicBezTo>
                <a:cubicBezTo>
                  <a:pt x="6315" y="3301"/>
                  <a:pt x="6324" y="3301"/>
                  <a:pt x="6334" y="3316"/>
                </a:cubicBezTo>
                <a:cubicBezTo>
                  <a:pt x="6352" y="3332"/>
                  <a:pt x="6370" y="3332"/>
                  <a:pt x="6388" y="3332"/>
                </a:cubicBezTo>
                <a:cubicBezTo>
                  <a:pt x="6398" y="3332"/>
                  <a:pt x="6407" y="3316"/>
                  <a:pt x="6407" y="3301"/>
                </a:cubicBezTo>
                <a:cubicBezTo>
                  <a:pt x="6407" y="3254"/>
                  <a:pt x="6407" y="3208"/>
                  <a:pt x="6398" y="3161"/>
                </a:cubicBezTo>
                <a:cubicBezTo>
                  <a:pt x="6388" y="3099"/>
                  <a:pt x="6370" y="3068"/>
                  <a:pt x="6334" y="3052"/>
                </a:cubicBezTo>
                <a:cubicBezTo>
                  <a:pt x="6306" y="3052"/>
                  <a:pt x="6279" y="3037"/>
                  <a:pt x="6251" y="3006"/>
                </a:cubicBezTo>
                <a:cubicBezTo>
                  <a:pt x="6242" y="3006"/>
                  <a:pt x="6233" y="3006"/>
                  <a:pt x="6224" y="3021"/>
                </a:cubicBezTo>
                <a:cubicBezTo>
                  <a:pt x="6224" y="3037"/>
                  <a:pt x="6215" y="3052"/>
                  <a:pt x="6205" y="3083"/>
                </a:cubicBezTo>
                <a:cubicBezTo>
                  <a:pt x="6205" y="3099"/>
                  <a:pt x="6205" y="3114"/>
                  <a:pt x="6205" y="3130"/>
                </a:cubicBezTo>
                <a:close/>
                <a:moveTo>
                  <a:pt x="6205" y="3083"/>
                </a:moveTo>
                <a:cubicBezTo>
                  <a:pt x="6205" y="3083"/>
                  <a:pt x="6205" y="3083"/>
                  <a:pt x="6205" y="3083"/>
                </a:cubicBezTo>
                <a:cubicBezTo>
                  <a:pt x="6205" y="3083"/>
                  <a:pt x="6205" y="3083"/>
                  <a:pt x="6205" y="3083"/>
                </a:cubicBezTo>
                <a:cubicBezTo>
                  <a:pt x="6205" y="3083"/>
                  <a:pt x="6205" y="3083"/>
                  <a:pt x="6205" y="3083"/>
                </a:cubicBezTo>
                <a:cubicBezTo>
                  <a:pt x="6205" y="3083"/>
                  <a:pt x="6205" y="3083"/>
                  <a:pt x="6205" y="3083"/>
                </a:cubicBezTo>
                <a:close/>
                <a:moveTo>
                  <a:pt x="15504" y="13169"/>
                </a:moveTo>
                <a:cubicBezTo>
                  <a:pt x="15504" y="13169"/>
                  <a:pt x="15495" y="13169"/>
                  <a:pt x="15486" y="13153"/>
                </a:cubicBezTo>
                <a:cubicBezTo>
                  <a:pt x="15486" y="13153"/>
                  <a:pt x="15477" y="13169"/>
                  <a:pt x="15477" y="13169"/>
                </a:cubicBezTo>
                <a:cubicBezTo>
                  <a:pt x="15477" y="13184"/>
                  <a:pt x="15486" y="13200"/>
                  <a:pt x="15486" y="13215"/>
                </a:cubicBezTo>
                <a:cubicBezTo>
                  <a:pt x="15459" y="13262"/>
                  <a:pt x="15468" y="13324"/>
                  <a:pt x="15459" y="13371"/>
                </a:cubicBezTo>
                <a:cubicBezTo>
                  <a:pt x="15459" y="13448"/>
                  <a:pt x="15468" y="13510"/>
                  <a:pt x="15486" y="13573"/>
                </a:cubicBezTo>
                <a:cubicBezTo>
                  <a:pt x="15495" y="13604"/>
                  <a:pt x="15514" y="13619"/>
                  <a:pt x="15532" y="13619"/>
                </a:cubicBezTo>
                <a:cubicBezTo>
                  <a:pt x="15587" y="13604"/>
                  <a:pt x="15623" y="13510"/>
                  <a:pt x="15605" y="13417"/>
                </a:cubicBezTo>
                <a:cubicBezTo>
                  <a:pt x="15587" y="13324"/>
                  <a:pt x="15550" y="13246"/>
                  <a:pt x="15504" y="13169"/>
                </a:cubicBezTo>
                <a:close/>
                <a:moveTo>
                  <a:pt x="5858" y="1467"/>
                </a:moveTo>
                <a:cubicBezTo>
                  <a:pt x="5858" y="1498"/>
                  <a:pt x="5867" y="1498"/>
                  <a:pt x="5876" y="1498"/>
                </a:cubicBezTo>
                <a:cubicBezTo>
                  <a:pt x="5903" y="1514"/>
                  <a:pt x="5931" y="1514"/>
                  <a:pt x="5967" y="1514"/>
                </a:cubicBezTo>
                <a:cubicBezTo>
                  <a:pt x="5967" y="1514"/>
                  <a:pt x="5977" y="1498"/>
                  <a:pt x="5986" y="1483"/>
                </a:cubicBezTo>
                <a:cubicBezTo>
                  <a:pt x="5986" y="1467"/>
                  <a:pt x="5986" y="1436"/>
                  <a:pt x="6004" y="1421"/>
                </a:cubicBezTo>
                <a:cubicBezTo>
                  <a:pt x="6004" y="1421"/>
                  <a:pt x="6004" y="1421"/>
                  <a:pt x="6004" y="1421"/>
                </a:cubicBezTo>
                <a:cubicBezTo>
                  <a:pt x="6004" y="1421"/>
                  <a:pt x="6004" y="1421"/>
                  <a:pt x="6004" y="1421"/>
                </a:cubicBezTo>
                <a:cubicBezTo>
                  <a:pt x="5995" y="1421"/>
                  <a:pt x="5995" y="1421"/>
                  <a:pt x="5995" y="1421"/>
                </a:cubicBezTo>
                <a:cubicBezTo>
                  <a:pt x="6013" y="1390"/>
                  <a:pt x="6013" y="1343"/>
                  <a:pt x="6004" y="1312"/>
                </a:cubicBezTo>
                <a:cubicBezTo>
                  <a:pt x="5986" y="1281"/>
                  <a:pt x="5977" y="1234"/>
                  <a:pt x="5958" y="1203"/>
                </a:cubicBezTo>
                <a:cubicBezTo>
                  <a:pt x="5958" y="1188"/>
                  <a:pt x="5958" y="1172"/>
                  <a:pt x="5949" y="1156"/>
                </a:cubicBezTo>
                <a:cubicBezTo>
                  <a:pt x="5940" y="1141"/>
                  <a:pt x="5922" y="1141"/>
                  <a:pt x="5913" y="1156"/>
                </a:cubicBezTo>
                <a:cubicBezTo>
                  <a:pt x="5885" y="1203"/>
                  <a:pt x="5867" y="1265"/>
                  <a:pt x="5867" y="1327"/>
                </a:cubicBezTo>
                <a:cubicBezTo>
                  <a:pt x="5867" y="1358"/>
                  <a:pt x="5858" y="1374"/>
                  <a:pt x="5848" y="1405"/>
                </a:cubicBezTo>
                <a:cubicBezTo>
                  <a:pt x="5848" y="1421"/>
                  <a:pt x="5858" y="1452"/>
                  <a:pt x="5858" y="1467"/>
                </a:cubicBezTo>
                <a:close/>
                <a:moveTo>
                  <a:pt x="12091" y="1436"/>
                </a:moveTo>
                <a:cubicBezTo>
                  <a:pt x="12072" y="1436"/>
                  <a:pt x="12063" y="1467"/>
                  <a:pt x="12063" y="1498"/>
                </a:cubicBezTo>
                <a:cubicBezTo>
                  <a:pt x="12081" y="1514"/>
                  <a:pt x="12081" y="1514"/>
                  <a:pt x="12081" y="1529"/>
                </a:cubicBezTo>
                <a:cubicBezTo>
                  <a:pt x="12081" y="1545"/>
                  <a:pt x="12081" y="1560"/>
                  <a:pt x="12081" y="1576"/>
                </a:cubicBezTo>
                <a:cubicBezTo>
                  <a:pt x="12081" y="1607"/>
                  <a:pt x="12091" y="1638"/>
                  <a:pt x="12109" y="1638"/>
                </a:cubicBezTo>
                <a:cubicBezTo>
                  <a:pt x="12118" y="1638"/>
                  <a:pt x="12127" y="1654"/>
                  <a:pt x="12136" y="1654"/>
                </a:cubicBezTo>
                <a:cubicBezTo>
                  <a:pt x="12145" y="1654"/>
                  <a:pt x="12155" y="1638"/>
                  <a:pt x="12164" y="1623"/>
                </a:cubicBezTo>
                <a:cubicBezTo>
                  <a:pt x="12173" y="1607"/>
                  <a:pt x="12173" y="1592"/>
                  <a:pt x="12182" y="1560"/>
                </a:cubicBezTo>
                <a:cubicBezTo>
                  <a:pt x="12182" y="1545"/>
                  <a:pt x="12182" y="1529"/>
                  <a:pt x="12191" y="1514"/>
                </a:cubicBezTo>
                <a:cubicBezTo>
                  <a:pt x="12209" y="1498"/>
                  <a:pt x="12209" y="1452"/>
                  <a:pt x="12228" y="1421"/>
                </a:cubicBezTo>
                <a:cubicBezTo>
                  <a:pt x="12246" y="1405"/>
                  <a:pt x="12246" y="1374"/>
                  <a:pt x="12237" y="1358"/>
                </a:cubicBezTo>
                <a:cubicBezTo>
                  <a:pt x="12228" y="1327"/>
                  <a:pt x="12209" y="1312"/>
                  <a:pt x="12200" y="1281"/>
                </a:cubicBezTo>
                <a:cubicBezTo>
                  <a:pt x="12200" y="1281"/>
                  <a:pt x="12191" y="1281"/>
                  <a:pt x="12182" y="1281"/>
                </a:cubicBezTo>
                <a:cubicBezTo>
                  <a:pt x="12164" y="1296"/>
                  <a:pt x="12155" y="1296"/>
                  <a:pt x="12155" y="1343"/>
                </a:cubicBezTo>
                <a:cubicBezTo>
                  <a:pt x="12155" y="1374"/>
                  <a:pt x="12145" y="1405"/>
                  <a:pt x="12127" y="1421"/>
                </a:cubicBezTo>
                <a:cubicBezTo>
                  <a:pt x="12127" y="1421"/>
                  <a:pt x="12127" y="1421"/>
                  <a:pt x="12127" y="1421"/>
                </a:cubicBezTo>
                <a:cubicBezTo>
                  <a:pt x="12127" y="1421"/>
                  <a:pt x="12127" y="1421"/>
                  <a:pt x="12127" y="1421"/>
                </a:cubicBezTo>
                <a:cubicBezTo>
                  <a:pt x="12127" y="1421"/>
                  <a:pt x="12127" y="1421"/>
                  <a:pt x="12127" y="1421"/>
                </a:cubicBezTo>
                <a:cubicBezTo>
                  <a:pt x="12118" y="1436"/>
                  <a:pt x="12109" y="1436"/>
                  <a:pt x="12091" y="1436"/>
                </a:cubicBezTo>
                <a:close/>
                <a:moveTo>
                  <a:pt x="18122" y="11195"/>
                </a:moveTo>
                <a:cubicBezTo>
                  <a:pt x="18113" y="11179"/>
                  <a:pt x="18113" y="11179"/>
                  <a:pt x="18104" y="11195"/>
                </a:cubicBezTo>
                <a:cubicBezTo>
                  <a:pt x="18095" y="11211"/>
                  <a:pt x="18085" y="11226"/>
                  <a:pt x="18076" y="11242"/>
                </a:cubicBezTo>
                <a:cubicBezTo>
                  <a:pt x="18067" y="11273"/>
                  <a:pt x="18058" y="11304"/>
                  <a:pt x="18049" y="11335"/>
                </a:cubicBezTo>
                <a:cubicBezTo>
                  <a:pt x="18040" y="11366"/>
                  <a:pt x="18040" y="11397"/>
                  <a:pt x="18040" y="11444"/>
                </a:cubicBezTo>
                <a:cubicBezTo>
                  <a:pt x="18040" y="11506"/>
                  <a:pt x="18040" y="11552"/>
                  <a:pt x="18076" y="11599"/>
                </a:cubicBezTo>
                <a:cubicBezTo>
                  <a:pt x="18085" y="11615"/>
                  <a:pt x="18085" y="11630"/>
                  <a:pt x="18095" y="11630"/>
                </a:cubicBezTo>
                <a:cubicBezTo>
                  <a:pt x="18104" y="11646"/>
                  <a:pt x="18104" y="11646"/>
                  <a:pt x="18113" y="11630"/>
                </a:cubicBezTo>
                <a:cubicBezTo>
                  <a:pt x="18113" y="11615"/>
                  <a:pt x="18113" y="11584"/>
                  <a:pt x="18122" y="11568"/>
                </a:cubicBezTo>
                <a:cubicBezTo>
                  <a:pt x="18140" y="11506"/>
                  <a:pt x="18140" y="11459"/>
                  <a:pt x="18140" y="11397"/>
                </a:cubicBezTo>
                <a:cubicBezTo>
                  <a:pt x="18140" y="11350"/>
                  <a:pt x="18149" y="11304"/>
                  <a:pt x="18149" y="11257"/>
                </a:cubicBezTo>
                <a:cubicBezTo>
                  <a:pt x="18149" y="11226"/>
                  <a:pt x="18140" y="11195"/>
                  <a:pt x="18122" y="11195"/>
                </a:cubicBezTo>
                <a:close/>
                <a:moveTo>
                  <a:pt x="12365" y="1234"/>
                </a:moveTo>
                <a:cubicBezTo>
                  <a:pt x="12374" y="1234"/>
                  <a:pt x="12374" y="1250"/>
                  <a:pt x="12383" y="1250"/>
                </a:cubicBezTo>
                <a:cubicBezTo>
                  <a:pt x="12383" y="1250"/>
                  <a:pt x="12383" y="1250"/>
                  <a:pt x="12383" y="1250"/>
                </a:cubicBezTo>
                <a:cubicBezTo>
                  <a:pt x="12383" y="1250"/>
                  <a:pt x="12383" y="1250"/>
                  <a:pt x="12383" y="1250"/>
                </a:cubicBezTo>
                <a:cubicBezTo>
                  <a:pt x="12383" y="1250"/>
                  <a:pt x="12383" y="1250"/>
                  <a:pt x="12383" y="1250"/>
                </a:cubicBezTo>
                <a:cubicBezTo>
                  <a:pt x="12383" y="1250"/>
                  <a:pt x="12383" y="1250"/>
                  <a:pt x="12383" y="1250"/>
                </a:cubicBezTo>
                <a:cubicBezTo>
                  <a:pt x="12374" y="1250"/>
                  <a:pt x="12365" y="1265"/>
                  <a:pt x="12356" y="1265"/>
                </a:cubicBezTo>
                <a:cubicBezTo>
                  <a:pt x="12347" y="1265"/>
                  <a:pt x="12347" y="1281"/>
                  <a:pt x="12347" y="1296"/>
                </a:cubicBezTo>
                <a:cubicBezTo>
                  <a:pt x="12347" y="1296"/>
                  <a:pt x="12347" y="1312"/>
                  <a:pt x="12356" y="1312"/>
                </a:cubicBezTo>
                <a:cubicBezTo>
                  <a:pt x="12374" y="1327"/>
                  <a:pt x="12402" y="1327"/>
                  <a:pt x="12420" y="1343"/>
                </a:cubicBezTo>
                <a:cubicBezTo>
                  <a:pt x="12429" y="1358"/>
                  <a:pt x="12438" y="1343"/>
                  <a:pt x="12447" y="1343"/>
                </a:cubicBezTo>
                <a:cubicBezTo>
                  <a:pt x="12447" y="1343"/>
                  <a:pt x="12457" y="1343"/>
                  <a:pt x="12457" y="1327"/>
                </a:cubicBezTo>
                <a:cubicBezTo>
                  <a:pt x="12466" y="1281"/>
                  <a:pt x="12484" y="1265"/>
                  <a:pt x="12502" y="1234"/>
                </a:cubicBezTo>
                <a:cubicBezTo>
                  <a:pt x="12512" y="1219"/>
                  <a:pt x="12512" y="1203"/>
                  <a:pt x="12502" y="1188"/>
                </a:cubicBezTo>
                <a:cubicBezTo>
                  <a:pt x="12502" y="1188"/>
                  <a:pt x="12493" y="1172"/>
                  <a:pt x="12493" y="1172"/>
                </a:cubicBezTo>
                <a:cubicBezTo>
                  <a:pt x="12493" y="1172"/>
                  <a:pt x="12493" y="1172"/>
                  <a:pt x="12493" y="1172"/>
                </a:cubicBezTo>
                <a:cubicBezTo>
                  <a:pt x="12493" y="1172"/>
                  <a:pt x="12493" y="1172"/>
                  <a:pt x="12493" y="1172"/>
                </a:cubicBezTo>
                <a:cubicBezTo>
                  <a:pt x="12493" y="1172"/>
                  <a:pt x="12493" y="1172"/>
                  <a:pt x="12493" y="1172"/>
                </a:cubicBezTo>
                <a:cubicBezTo>
                  <a:pt x="12493" y="1188"/>
                  <a:pt x="12484" y="1172"/>
                  <a:pt x="12484" y="1172"/>
                </a:cubicBezTo>
                <a:cubicBezTo>
                  <a:pt x="12484" y="1172"/>
                  <a:pt x="12475" y="1172"/>
                  <a:pt x="12475" y="1172"/>
                </a:cubicBezTo>
                <a:cubicBezTo>
                  <a:pt x="12475" y="1172"/>
                  <a:pt x="12475" y="1172"/>
                  <a:pt x="12475" y="1172"/>
                </a:cubicBezTo>
                <a:cubicBezTo>
                  <a:pt x="12484" y="1172"/>
                  <a:pt x="12484" y="1172"/>
                  <a:pt x="12484" y="1172"/>
                </a:cubicBezTo>
                <a:cubicBezTo>
                  <a:pt x="12475" y="1172"/>
                  <a:pt x="12457" y="1156"/>
                  <a:pt x="12447" y="1156"/>
                </a:cubicBezTo>
                <a:cubicBezTo>
                  <a:pt x="12447" y="1141"/>
                  <a:pt x="12438" y="1141"/>
                  <a:pt x="12447" y="1125"/>
                </a:cubicBezTo>
                <a:cubicBezTo>
                  <a:pt x="12447" y="1079"/>
                  <a:pt x="12420" y="1032"/>
                  <a:pt x="12438" y="970"/>
                </a:cubicBezTo>
                <a:cubicBezTo>
                  <a:pt x="12438" y="970"/>
                  <a:pt x="12438" y="954"/>
                  <a:pt x="12429" y="954"/>
                </a:cubicBezTo>
                <a:cubicBezTo>
                  <a:pt x="12411" y="923"/>
                  <a:pt x="12383" y="939"/>
                  <a:pt x="12383" y="986"/>
                </a:cubicBezTo>
                <a:cubicBezTo>
                  <a:pt x="12383" y="1032"/>
                  <a:pt x="12383" y="1079"/>
                  <a:pt x="12365" y="1110"/>
                </a:cubicBezTo>
                <a:cubicBezTo>
                  <a:pt x="12356" y="1125"/>
                  <a:pt x="12365" y="1141"/>
                  <a:pt x="12374" y="1141"/>
                </a:cubicBezTo>
                <a:cubicBezTo>
                  <a:pt x="12374" y="1156"/>
                  <a:pt x="12374" y="1156"/>
                  <a:pt x="12383" y="1156"/>
                </a:cubicBezTo>
                <a:cubicBezTo>
                  <a:pt x="12383" y="1156"/>
                  <a:pt x="12374" y="1172"/>
                  <a:pt x="12374" y="1172"/>
                </a:cubicBezTo>
                <a:cubicBezTo>
                  <a:pt x="12356" y="1172"/>
                  <a:pt x="12338" y="1172"/>
                  <a:pt x="12338" y="1188"/>
                </a:cubicBezTo>
                <a:cubicBezTo>
                  <a:pt x="12338" y="1234"/>
                  <a:pt x="12356" y="1234"/>
                  <a:pt x="12365" y="1234"/>
                </a:cubicBezTo>
                <a:close/>
                <a:moveTo>
                  <a:pt x="12429" y="1203"/>
                </a:moveTo>
                <a:cubicBezTo>
                  <a:pt x="12429" y="1203"/>
                  <a:pt x="12429" y="1203"/>
                  <a:pt x="12429" y="1203"/>
                </a:cubicBezTo>
                <a:cubicBezTo>
                  <a:pt x="12429" y="1203"/>
                  <a:pt x="12429" y="1203"/>
                  <a:pt x="12429" y="1203"/>
                </a:cubicBezTo>
                <a:cubicBezTo>
                  <a:pt x="12429" y="1188"/>
                  <a:pt x="12429" y="1188"/>
                  <a:pt x="12429" y="1188"/>
                </a:cubicBezTo>
                <a:lnTo>
                  <a:pt x="12429" y="1203"/>
                </a:lnTo>
                <a:close/>
                <a:moveTo>
                  <a:pt x="5592" y="2306"/>
                </a:moveTo>
                <a:cubicBezTo>
                  <a:pt x="5583" y="2337"/>
                  <a:pt x="5574" y="2369"/>
                  <a:pt x="5592" y="2400"/>
                </a:cubicBezTo>
                <a:cubicBezTo>
                  <a:pt x="5611" y="2431"/>
                  <a:pt x="5629" y="2462"/>
                  <a:pt x="5656" y="2477"/>
                </a:cubicBezTo>
                <a:cubicBezTo>
                  <a:pt x="5656" y="2493"/>
                  <a:pt x="5665" y="2493"/>
                  <a:pt x="5665" y="2493"/>
                </a:cubicBezTo>
                <a:cubicBezTo>
                  <a:pt x="5684" y="2508"/>
                  <a:pt x="5702" y="2493"/>
                  <a:pt x="5711" y="2477"/>
                </a:cubicBezTo>
                <a:cubicBezTo>
                  <a:pt x="5711" y="2431"/>
                  <a:pt x="5720" y="2400"/>
                  <a:pt x="5729" y="2369"/>
                </a:cubicBezTo>
                <a:cubicBezTo>
                  <a:pt x="5729" y="2353"/>
                  <a:pt x="5729" y="2337"/>
                  <a:pt x="5729" y="2322"/>
                </a:cubicBezTo>
                <a:cubicBezTo>
                  <a:pt x="5729" y="2275"/>
                  <a:pt x="5720" y="2244"/>
                  <a:pt x="5711" y="2213"/>
                </a:cubicBezTo>
                <a:cubicBezTo>
                  <a:pt x="5702" y="2198"/>
                  <a:pt x="5684" y="2198"/>
                  <a:pt x="5675" y="2213"/>
                </a:cubicBezTo>
                <a:cubicBezTo>
                  <a:pt x="5665" y="2213"/>
                  <a:pt x="5656" y="2213"/>
                  <a:pt x="5647" y="2213"/>
                </a:cubicBezTo>
                <a:cubicBezTo>
                  <a:pt x="5638" y="2244"/>
                  <a:pt x="5611" y="2275"/>
                  <a:pt x="5592" y="2306"/>
                </a:cubicBezTo>
                <a:close/>
                <a:moveTo>
                  <a:pt x="5647" y="2213"/>
                </a:moveTo>
                <a:cubicBezTo>
                  <a:pt x="5647" y="2213"/>
                  <a:pt x="5647" y="2198"/>
                  <a:pt x="5647" y="2198"/>
                </a:cubicBezTo>
                <a:cubicBezTo>
                  <a:pt x="5647" y="2198"/>
                  <a:pt x="5647" y="2198"/>
                  <a:pt x="5647" y="2198"/>
                </a:cubicBezTo>
                <a:cubicBezTo>
                  <a:pt x="5647" y="2213"/>
                  <a:pt x="5647" y="2213"/>
                  <a:pt x="5647" y="2213"/>
                </a:cubicBezTo>
                <a:cubicBezTo>
                  <a:pt x="5647" y="2213"/>
                  <a:pt x="5647" y="2213"/>
                  <a:pt x="5647" y="2213"/>
                </a:cubicBezTo>
                <a:close/>
                <a:moveTo>
                  <a:pt x="17024" y="986"/>
                </a:moveTo>
                <a:cubicBezTo>
                  <a:pt x="17069" y="1017"/>
                  <a:pt x="17106" y="1032"/>
                  <a:pt x="17152" y="1032"/>
                </a:cubicBezTo>
                <a:cubicBezTo>
                  <a:pt x="17161" y="1032"/>
                  <a:pt x="17170" y="1032"/>
                  <a:pt x="17179" y="1032"/>
                </a:cubicBezTo>
                <a:cubicBezTo>
                  <a:pt x="17207" y="1017"/>
                  <a:pt x="17216" y="1001"/>
                  <a:pt x="17225" y="954"/>
                </a:cubicBezTo>
                <a:cubicBezTo>
                  <a:pt x="17225" y="939"/>
                  <a:pt x="17225" y="923"/>
                  <a:pt x="17225" y="923"/>
                </a:cubicBezTo>
                <a:cubicBezTo>
                  <a:pt x="17216" y="877"/>
                  <a:pt x="17198" y="861"/>
                  <a:pt x="17170" y="861"/>
                </a:cubicBezTo>
                <a:cubicBezTo>
                  <a:pt x="17152" y="861"/>
                  <a:pt x="17134" y="877"/>
                  <a:pt x="17115" y="877"/>
                </a:cubicBezTo>
                <a:cubicBezTo>
                  <a:pt x="17097" y="877"/>
                  <a:pt x="17069" y="877"/>
                  <a:pt x="17051" y="877"/>
                </a:cubicBezTo>
                <a:cubicBezTo>
                  <a:pt x="17051" y="877"/>
                  <a:pt x="17042" y="877"/>
                  <a:pt x="17033" y="877"/>
                </a:cubicBezTo>
                <a:cubicBezTo>
                  <a:pt x="17024" y="892"/>
                  <a:pt x="17015" y="892"/>
                  <a:pt x="16996" y="892"/>
                </a:cubicBezTo>
                <a:cubicBezTo>
                  <a:pt x="16996" y="892"/>
                  <a:pt x="16987" y="908"/>
                  <a:pt x="16987" y="923"/>
                </a:cubicBezTo>
                <a:cubicBezTo>
                  <a:pt x="16996" y="939"/>
                  <a:pt x="17015" y="970"/>
                  <a:pt x="17024" y="986"/>
                </a:cubicBezTo>
                <a:close/>
                <a:moveTo>
                  <a:pt x="20282" y="14785"/>
                </a:moveTo>
                <a:cubicBezTo>
                  <a:pt x="20264" y="14785"/>
                  <a:pt x="20245" y="14785"/>
                  <a:pt x="20245" y="14831"/>
                </a:cubicBezTo>
                <a:cubicBezTo>
                  <a:pt x="20236" y="14878"/>
                  <a:pt x="20209" y="14909"/>
                  <a:pt x="20191" y="14925"/>
                </a:cubicBezTo>
                <a:cubicBezTo>
                  <a:pt x="20172" y="14925"/>
                  <a:pt x="20154" y="14925"/>
                  <a:pt x="20145" y="14909"/>
                </a:cubicBezTo>
                <a:cubicBezTo>
                  <a:pt x="20145" y="14893"/>
                  <a:pt x="20145" y="14893"/>
                  <a:pt x="20145" y="14893"/>
                </a:cubicBezTo>
                <a:cubicBezTo>
                  <a:pt x="20145" y="14893"/>
                  <a:pt x="20145" y="14893"/>
                  <a:pt x="20145" y="14893"/>
                </a:cubicBezTo>
                <a:cubicBezTo>
                  <a:pt x="20145" y="14909"/>
                  <a:pt x="20145" y="14909"/>
                  <a:pt x="20145" y="14909"/>
                </a:cubicBezTo>
                <a:cubicBezTo>
                  <a:pt x="20117" y="14909"/>
                  <a:pt x="20099" y="14925"/>
                  <a:pt x="20072" y="14925"/>
                </a:cubicBezTo>
                <a:cubicBezTo>
                  <a:pt x="20062" y="14925"/>
                  <a:pt x="20062" y="14925"/>
                  <a:pt x="20053" y="14925"/>
                </a:cubicBezTo>
                <a:cubicBezTo>
                  <a:pt x="20044" y="14925"/>
                  <a:pt x="20044" y="14925"/>
                  <a:pt x="20035" y="14925"/>
                </a:cubicBezTo>
                <a:cubicBezTo>
                  <a:pt x="20035" y="14925"/>
                  <a:pt x="20026" y="14940"/>
                  <a:pt x="20026" y="14940"/>
                </a:cubicBezTo>
                <a:cubicBezTo>
                  <a:pt x="20026" y="14956"/>
                  <a:pt x="20026" y="14971"/>
                  <a:pt x="20026" y="14971"/>
                </a:cubicBezTo>
                <a:cubicBezTo>
                  <a:pt x="20081" y="15033"/>
                  <a:pt x="20136" y="15049"/>
                  <a:pt x="20191" y="15033"/>
                </a:cubicBezTo>
                <a:cubicBezTo>
                  <a:pt x="20200" y="15033"/>
                  <a:pt x="20200" y="15018"/>
                  <a:pt x="20209" y="15018"/>
                </a:cubicBezTo>
                <a:cubicBezTo>
                  <a:pt x="20236" y="15002"/>
                  <a:pt x="20245" y="14956"/>
                  <a:pt x="20273" y="14940"/>
                </a:cubicBezTo>
                <a:cubicBezTo>
                  <a:pt x="20273" y="14940"/>
                  <a:pt x="20282" y="14925"/>
                  <a:pt x="20282" y="14925"/>
                </a:cubicBezTo>
                <a:cubicBezTo>
                  <a:pt x="20282" y="14893"/>
                  <a:pt x="20291" y="14878"/>
                  <a:pt x="20300" y="14847"/>
                </a:cubicBezTo>
                <a:cubicBezTo>
                  <a:pt x="20309" y="14816"/>
                  <a:pt x="20300" y="14785"/>
                  <a:pt x="20282" y="14785"/>
                </a:cubicBezTo>
                <a:close/>
                <a:moveTo>
                  <a:pt x="5217" y="939"/>
                </a:moveTo>
                <a:cubicBezTo>
                  <a:pt x="5235" y="954"/>
                  <a:pt x="5254" y="970"/>
                  <a:pt x="5272" y="1001"/>
                </a:cubicBezTo>
                <a:cubicBezTo>
                  <a:pt x="5290" y="1001"/>
                  <a:pt x="5299" y="1032"/>
                  <a:pt x="5318" y="1048"/>
                </a:cubicBezTo>
                <a:cubicBezTo>
                  <a:pt x="5345" y="1079"/>
                  <a:pt x="5391" y="1048"/>
                  <a:pt x="5391" y="986"/>
                </a:cubicBezTo>
                <a:cubicBezTo>
                  <a:pt x="5391" y="970"/>
                  <a:pt x="5391" y="954"/>
                  <a:pt x="5400" y="939"/>
                </a:cubicBezTo>
                <a:cubicBezTo>
                  <a:pt x="5400" y="939"/>
                  <a:pt x="5400" y="923"/>
                  <a:pt x="5400" y="923"/>
                </a:cubicBezTo>
                <a:cubicBezTo>
                  <a:pt x="5400" y="877"/>
                  <a:pt x="5382" y="846"/>
                  <a:pt x="5363" y="861"/>
                </a:cubicBezTo>
                <a:cubicBezTo>
                  <a:pt x="5336" y="861"/>
                  <a:pt x="5318" y="877"/>
                  <a:pt x="5290" y="877"/>
                </a:cubicBezTo>
                <a:cubicBezTo>
                  <a:pt x="5272" y="861"/>
                  <a:pt x="5254" y="877"/>
                  <a:pt x="5235" y="877"/>
                </a:cubicBezTo>
                <a:cubicBezTo>
                  <a:pt x="5226" y="877"/>
                  <a:pt x="5217" y="892"/>
                  <a:pt x="5217" y="908"/>
                </a:cubicBezTo>
                <a:cubicBezTo>
                  <a:pt x="5208" y="908"/>
                  <a:pt x="5208" y="923"/>
                  <a:pt x="5208" y="923"/>
                </a:cubicBezTo>
                <a:cubicBezTo>
                  <a:pt x="5208" y="939"/>
                  <a:pt x="5217" y="939"/>
                  <a:pt x="5217" y="939"/>
                </a:cubicBezTo>
                <a:close/>
                <a:moveTo>
                  <a:pt x="16932" y="1731"/>
                </a:moveTo>
                <a:cubicBezTo>
                  <a:pt x="16941" y="1731"/>
                  <a:pt x="16941" y="1731"/>
                  <a:pt x="16941" y="1731"/>
                </a:cubicBezTo>
                <a:cubicBezTo>
                  <a:pt x="16969" y="1700"/>
                  <a:pt x="16987" y="1700"/>
                  <a:pt x="17015" y="1700"/>
                </a:cubicBezTo>
                <a:cubicBezTo>
                  <a:pt x="17051" y="1700"/>
                  <a:pt x="17079" y="1685"/>
                  <a:pt x="17106" y="1685"/>
                </a:cubicBezTo>
                <a:cubicBezTo>
                  <a:pt x="17115" y="1685"/>
                  <a:pt x="17124" y="1654"/>
                  <a:pt x="17115" y="1638"/>
                </a:cubicBezTo>
                <a:cubicBezTo>
                  <a:pt x="17106" y="1592"/>
                  <a:pt x="17088" y="1560"/>
                  <a:pt x="17060" y="1545"/>
                </a:cubicBezTo>
                <a:cubicBezTo>
                  <a:pt x="17042" y="1545"/>
                  <a:pt x="17033" y="1529"/>
                  <a:pt x="17024" y="1529"/>
                </a:cubicBezTo>
                <a:cubicBezTo>
                  <a:pt x="17005" y="1514"/>
                  <a:pt x="16996" y="1529"/>
                  <a:pt x="16978" y="1529"/>
                </a:cubicBezTo>
                <a:cubicBezTo>
                  <a:pt x="16969" y="1529"/>
                  <a:pt x="16951" y="1545"/>
                  <a:pt x="16951" y="1560"/>
                </a:cubicBezTo>
                <a:cubicBezTo>
                  <a:pt x="16951" y="1592"/>
                  <a:pt x="16941" y="1623"/>
                  <a:pt x="16941" y="1669"/>
                </a:cubicBezTo>
                <a:cubicBezTo>
                  <a:pt x="16941" y="1669"/>
                  <a:pt x="16932" y="1700"/>
                  <a:pt x="16932" y="1716"/>
                </a:cubicBezTo>
                <a:cubicBezTo>
                  <a:pt x="16932" y="1731"/>
                  <a:pt x="16932" y="1731"/>
                  <a:pt x="16932" y="1731"/>
                </a:cubicBezTo>
                <a:close/>
                <a:moveTo>
                  <a:pt x="17472" y="11941"/>
                </a:moveTo>
                <a:cubicBezTo>
                  <a:pt x="17481" y="11925"/>
                  <a:pt x="17472" y="11910"/>
                  <a:pt x="17463" y="11910"/>
                </a:cubicBezTo>
                <a:cubicBezTo>
                  <a:pt x="17454" y="11894"/>
                  <a:pt x="17445" y="11894"/>
                  <a:pt x="17436" y="11894"/>
                </a:cubicBezTo>
                <a:cubicBezTo>
                  <a:pt x="17436" y="11894"/>
                  <a:pt x="17426" y="11894"/>
                  <a:pt x="17426" y="11894"/>
                </a:cubicBezTo>
                <a:cubicBezTo>
                  <a:pt x="17390" y="11894"/>
                  <a:pt x="17353" y="11925"/>
                  <a:pt x="17335" y="11972"/>
                </a:cubicBezTo>
                <a:cubicBezTo>
                  <a:pt x="17326" y="11972"/>
                  <a:pt x="17326" y="11988"/>
                  <a:pt x="17326" y="12003"/>
                </a:cubicBezTo>
                <a:cubicBezTo>
                  <a:pt x="17317" y="12050"/>
                  <a:pt x="17335" y="12096"/>
                  <a:pt x="17362" y="12112"/>
                </a:cubicBezTo>
                <a:cubicBezTo>
                  <a:pt x="17390" y="12127"/>
                  <a:pt x="17426" y="12112"/>
                  <a:pt x="17445" y="12065"/>
                </a:cubicBezTo>
                <a:cubicBezTo>
                  <a:pt x="17463" y="12034"/>
                  <a:pt x="17472" y="11988"/>
                  <a:pt x="17472" y="11941"/>
                </a:cubicBezTo>
                <a:close/>
                <a:moveTo>
                  <a:pt x="10672" y="9424"/>
                </a:moveTo>
                <a:cubicBezTo>
                  <a:pt x="10681" y="9470"/>
                  <a:pt x="10681" y="9532"/>
                  <a:pt x="10681" y="9579"/>
                </a:cubicBezTo>
                <a:cubicBezTo>
                  <a:pt x="10681" y="9657"/>
                  <a:pt x="10708" y="9672"/>
                  <a:pt x="10745" y="9626"/>
                </a:cubicBezTo>
                <a:cubicBezTo>
                  <a:pt x="10754" y="9626"/>
                  <a:pt x="10763" y="9610"/>
                  <a:pt x="10763" y="9594"/>
                </a:cubicBezTo>
                <a:cubicBezTo>
                  <a:pt x="10763" y="9563"/>
                  <a:pt x="10763" y="9532"/>
                  <a:pt x="10763" y="9501"/>
                </a:cubicBezTo>
                <a:cubicBezTo>
                  <a:pt x="10763" y="9501"/>
                  <a:pt x="10763" y="9501"/>
                  <a:pt x="10763" y="9501"/>
                </a:cubicBezTo>
                <a:cubicBezTo>
                  <a:pt x="10763" y="9486"/>
                  <a:pt x="10763" y="9470"/>
                  <a:pt x="10763" y="9455"/>
                </a:cubicBezTo>
                <a:cubicBezTo>
                  <a:pt x="10763" y="9439"/>
                  <a:pt x="10763" y="9424"/>
                  <a:pt x="10763" y="9408"/>
                </a:cubicBezTo>
                <a:cubicBezTo>
                  <a:pt x="10763" y="9377"/>
                  <a:pt x="10736" y="9315"/>
                  <a:pt x="10699" y="9361"/>
                </a:cubicBezTo>
                <a:cubicBezTo>
                  <a:pt x="10690" y="9361"/>
                  <a:pt x="10681" y="9377"/>
                  <a:pt x="10672" y="9392"/>
                </a:cubicBezTo>
                <a:cubicBezTo>
                  <a:pt x="10672" y="9392"/>
                  <a:pt x="10663" y="9408"/>
                  <a:pt x="10672" y="9424"/>
                </a:cubicBezTo>
                <a:close/>
                <a:moveTo>
                  <a:pt x="6068" y="4560"/>
                </a:moveTo>
                <a:cubicBezTo>
                  <a:pt x="6059" y="4606"/>
                  <a:pt x="6077" y="4637"/>
                  <a:pt x="6096" y="4637"/>
                </a:cubicBezTo>
                <a:cubicBezTo>
                  <a:pt x="6141" y="4637"/>
                  <a:pt x="6178" y="4606"/>
                  <a:pt x="6196" y="4544"/>
                </a:cubicBezTo>
                <a:cubicBezTo>
                  <a:pt x="6196" y="4529"/>
                  <a:pt x="6205" y="4497"/>
                  <a:pt x="6205" y="4482"/>
                </a:cubicBezTo>
                <a:cubicBezTo>
                  <a:pt x="6215" y="4466"/>
                  <a:pt x="6205" y="4435"/>
                  <a:pt x="6187" y="4420"/>
                </a:cubicBezTo>
                <a:cubicBezTo>
                  <a:pt x="6169" y="4404"/>
                  <a:pt x="6151" y="4404"/>
                  <a:pt x="6132" y="4420"/>
                </a:cubicBezTo>
                <a:cubicBezTo>
                  <a:pt x="6105" y="4451"/>
                  <a:pt x="6077" y="4497"/>
                  <a:pt x="6068" y="4560"/>
                </a:cubicBezTo>
                <a:cubicBezTo>
                  <a:pt x="6068" y="4560"/>
                  <a:pt x="6068" y="4560"/>
                  <a:pt x="6068" y="4560"/>
                </a:cubicBezTo>
                <a:close/>
                <a:moveTo>
                  <a:pt x="2261" y="6487"/>
                </a:moveTo>
                <a:cubicBezTo>
                  <a:pt x="2252" y="6471"/>
                  <a:pt x="2233" y="6487"/>
                  <a:pt x="2233" y="6502"/>
                </a:cubicBezTo>
                <a:cubicBezTo>
                  <a:pt x="2224" y="6518"/>
                  <a:pt x="2215" y="6549"/>
                  <a:pt x="2215" y="6564"/>
                </a:cubicBezTo>
                <a:cubicBezTo>
                  <a:pt x="2215" y="6595"/>
                  <a:pt x="2215" y="6611"/>
                  <a:pt x="2224" y="6642"/>
                </a:cubicBezTo>
                <a:cubicBezTo>
                  <a:pt x="2224" y="6642"/>
                  <a:pt x="2215" y="6642"/>
                  <a:pt x="2215" y="6642"/>
                </a:cubicBezTo>
                <a:cubicBezTo>
                  <a:pt x="2224" y="6673"/>
                  <a:pt x="2224" y="6689"/>
                  <a:pt x="2224" y="6704"/>
                </a:cubicBezTo>
                <a:cubicBezTo>
                  <a:pt x="2224" y="6766"/>
                  <a:pt x="2233" y="6813"/>
                  <a:pt x="2252" y="6859"/>
                </a:cubicBezTo>
                <a:cubicBezTo>
                  <a:pt x="2252" y="6875"/>
                  <a:pt x="2252" y="6875"/>
                  <a:pt x="2261" y="6875"/>
                </a:cubicBezTo>
                <a:cubicBezTo>
                  <a:pt x="2261" y="6875"/>
                  <a:pt x="2270" y="6875"/>
                  <a:pt x="2270" y="6875"/>
                </a:cubicBezTo>
                <a:cubicBezTo>
                  <a:pt x="2270" y="6875"/>
                  <a:pt x="2270" y="6875"/>
                  <a:pt x="2270" y="6875"/>
                </a:cubicBezTo>
                <a:cubicBezTo>
                  <a:pt x="2261" y="6797"/>
                  <a:pt x="2270" y="6735"/>
                  <a:pt x="2279" y="6657"/>
                </a:cubicBezTo>
                <a:cubicBezTo>
                  <a:pt x="2288" y="6626"/>
                  <a:pt x="2297" y="6580"/>
                  <a:pt x="2306" y="6549"/>
                </a:cubicBezTo>
                <a:cubicBezTo>
                  <a:pt x="2306" y="6533"/>
                  <a:pt x="2306" y="6533"/>
                  <a:pt x="2297" y="6518"/>
                </a:cubicBezTo>
                <a:cubicBezTo>
                  <a:pt x="2288" y="6502"/>
                  <a:pt x="2270" y="6502"/>
                  <a:pt x="2261" y="6487"/>
                </a:cubicBezTo>
                <a:close/>
                <a:moveTo>
                  <a:pt x="18369" y="15531"/>
                </a:moveTo>
                <a:cubicBezTo>
                  <a:pt x="18397" y="15515"/>
                  <a:pt x="18424" y="15499"/>
                  <a:pt x="18452" y="15453"/>
                </a:cubicBezTo>
                <a:cubicBezTo>
                  <a:pt x="18470" y="15422"/>
                  <a:pt x="18497" y="15391"/>
                  <a:pt x="18534" y="15375"/>
                </a:cubicBezTo>
                <a:cubicBezTo>
                  <a:pt x="18543" y="15375"/>
                  <a:pt x="18561" y="15360"/>
                  <a:pt x="18571" y="15360"/>
                </a:cubicBezTo>
                <a:cubicBezTo>
                  <a:pt x="18580" y="15344"/>
                  <a:pt x="18589" y="15344"/>
                  <a:pt x="18589" y="15313"/>
                </a:cubicBezTo>
                <a:cubicBezTo>
                  <a:pt x="18589" y="15313"/>
                  <a:pt x="18580" y="15297"/>
                  <a:pt x="18561" y="15297"/>
                </a:cubicBezTo>
                <a:cubicBezTo>
                  <a:pt x="18525" y="15297"/>
                  <a:pt x="18479" y="15297"/>
                  <a:pt x="18442" y="15344"/>
                </a:cubicBezTo>
                <a:cubicBezTo>
                  <a:pt x="18433" y="15360"/>
                  <a:pt x="18415" y="15360"/>
                  <a:pt x="18406" y="15375"/>
                </a:cubicBezTo>
                <a:cubicBezTo>
                  <a:pt x="18397" y="15375"/>
                  <a:pt x="18387" y="15391"/>
                  <a:pt x="18378" y="15406"/>
                </a:cubicBezTo>
                <a:cubicBezTo>
                  <a:pt x="18360" y="15437"/>
                  <a:pt x="18351" y="15484"/>
                  <a:pt x="18351" y="15515"/>
                </a:cubicBezTo>
                <a:cubicBezTo>
                  <a:pt x="18360" y="15531"/>
                  <a:pt x="18369" y="15531"/>
                  <a:pt x="18369" y="15531"/>
                </a:cubicBezTo>
                <a:close/>
                <a:moveTo>
                  <a:pt x="586" y="3534"/>
                </a:moveTo>
                <a:cubicBezTo>
                  <a:pt x="595" y="3534"/>
                  <a:pt x="604" y="3534"/>
                  <a:pt x="613" y="3534"/>
                </a:cubicBezTo>
                <a:cubicBezTo>
                  <a:pt x="632" y="3550"/>
                  <a:pt x="641" y="3550"/>
                  <a:pt x="650" y="3581"/>
                </a:cubicBezTo>
                <a:cubicBezTo>
                  <a:pt x="650" y="3612"/>
                  <a:pt x="659" y="3627"/>
                  <a:pt x="659" y="3658"/>
                </a:cubicBezTo>
                <a:cubicBezTo>
                  <a:pt x="668" y="3674"/>
                  <a:pt x="677" y="3674"/>
                  <a:pt x="686" y="3674"/>
                </a:cubicBezTo>
                <a:cubicBezTo>
                  <a:pt x="696" y="3658"/>
                  <a:pt x="714" y="3658"/>
                  <a:pt x="732" y="3643"/>
                </a:cubicBezTo>
                <a:cubicBezTo>
                  <a:pt x="732" y="3643"/>
                  <a:pt x="732" y="3643"/>
                  <a:pt x="732" y="3643"/>
                </a:cubicBezTo>
                <a:cubicBezTo>
                  <a:pt x="732" y="3627"/>
                  <a:pt x="732" y="3627"/>
                  <a:pt x="732" y="3627"/>
                </a:cubicBezTo>
                <a:cubicBezTo>
                  <a:pt x="723" y="3596"/>
                  <a:pt x="714" y="3565"/>
                  <a:pt x="705" y="3534"/>
                </a:cubicBezTo>
                <a:cubicBezTo>
                  <a:pt x="696" y="3487"/>
                  <a:pt x="686" y="3472"/>
                  <a:pt x="659" y="3456"/>
                </a:cubicBezTo>
                <a:cubicBezTo>
                  <a:pt x="650" y="3456"/>
                  <a:pt x="632" y="3441"/>
                  <a:pt x="622" y="3425"/>
                </a:cubicBezTo>
                <a:cubicBezTo>
                  <a:pt x="622" y="3425"/>
                  <a:pt x="613" y="3425"/>
                  <a:pt x="613" y="3425"/>
                </a:cubicBezTo>
                <a:cubicBezTo>
                  <a:pt x="604" y="3441"/>
                  <a:pt x="586" y="3456"/>
                  <a:pt x="586" y="3487"/>
                </a:cubicBezTo>
                <a:cubicBezTo>
                  <a:pt x="577" y="3503"/>
                  <a:pt x="586" y="3518"/>
                  <a:pt x="586" y="3534"/>
                </a:cubicBezTo>
                <a:close/>
                <a:moveTo>
                  <a:pt x="5958" y="1716"/>
                </a:moveTo>
                <a:cubicBezTo>
                  <a:pt x="5977" y="1716"/>
                  <a:pt x="5986" y="1700"/>
                  <a:pt x="5995" y="1685"/>
                </a:cubicBezTo>
                <a:cubicBezTo>
                  <a:pt x="5995" y="1685"/>
                  <a:pt x="6004" y="1654"/>
                  <a:pt x="5995" y="1654"/>
                </a:cubicBezTo>
                <a:cubicBezTo>
                  <a:pt x="5967" y="1607"/>
                  <a:pt x="5931" y="1560"/>
                  <a:pt x="5885" y="1560"/>
                </a:cubicBezTo>
                <a:cubicBezTo>
                  <a:pt x="5867" y="1545"/>
                  <a:pt x="5848" y="1576"/>
                  <a:pt x="5848" y="1607"/>
                </a:cubicBezTo>
                <a:cubicBezTo>
                  <a:pt x="5839" y="1623"/>
                  <a:pt x="5848" y="1638"/>
                  <a:pt x="5848" y="1654"/>
                </a:cubicBezTo>
                <a:cubicBezTo>
                  <a:pt x="5885" y="1685"/>
                  <a:pt x="5922" y="1700"/>
                  <a:pt x="5949" y="1716"/>
                </a:cubicBezTo>
                <a:cubicBezTo>
                  <a:pt x="5958" y="1716"/>
                  <a:pt x="5958" y="1716"/>
                  <a:pt x="5958" y="1716"/>
                </a:cubicBezTo>
                <a:close/>
                <a:moveTo>
                  <a:pt x="18424" y="12811"/>
                </a:moveTo>
                <a:cubicBezTo>
                  <a:pt x="18415" y="12811"/>
                  <a:pt x="18406" y="12827"/>
                  <a:pt x="18415" y="12842"/>
                </a:cubicBezTo>
                <a:cubicBezTo>
                  <a:pt x="18415" y="12873"/>
                  <a:pt x="18424" y="12889"/>
                  <a:pt x="18433" y="12904"/>
                </a:cubicBezTo>
                <a:cubicBezTo>
                  <a:pt x="18433" y="12904"/>
                  <a:pt x="18433" y="12904"/>
                  <a:pt x="18433" y="12904"/>
                </a:cubicBezTo>
                <a:cubicBezTo>
                  <a:pt x="18433" y="12904"/>
                  <a:pt x="18433" y="12904"/>
                  <a:pt x="18433" y="12904"/>
                </a:cubicBezTo>
                <a:cubicBezTo>
                  <a:pt x="18433" y="12904"/>
                  <a:pt x="18433" y="12904"/>
                  <a:pt x="18433" y="12904"/>
                </a:cubicBezTo>
                <a:cubicBezTo>
                  <a:pt x="18433" y="12920"/>
                  <a:pt x="18433" y="12920"/>
                  <a:pt x="18442" y="12920"/>
                </a:cubicBezTo>
                <a:cubicBezTo>
                  <a:pt x="18442" y="12920"/>
                  <a:pt x="18442" y="12935"/>
                  <a:pt x="18442" y="12935"/>
                </a:cubicBezTo>
                <a:cubicBezTo>
                  <a:pt x="18433" y="12935"/>
                  <a:pt x="18433" y="12935"/>
                  <a:pt x="18433" y="12935"/>
                </a:cubicBezTo>
                <a:cubicBezTo>
                  <a:pt x="18433" y="12920"/>
                  <a:pt x="18433" y="12920"/>
                  <a:pt x="18433" y="12904"/>
                </a:cubicBezTo>
                <a:cubicBezTo>
                  <a:pt x="18433" y="12904"/>
                  <a:pt x="18433" y="12904"/>
                  <a:pt x="18433" y="12904"/>
                </a:cubicBezTo>
                <a:cubicBezTo>
                  <a:pt x="18424" y="12904"/>
                  <a:pt x="18424" y="12920"/>
                  <a:pt x="18424" y="12920"/>
                </a:cubicBezTo>
                <a:cubicBezTo>
                  <a:pt x="18415" y="12951"/>
                  <a:pt x="18406" y="12982"/>
                  <a:pt x="18424" y="13013"/>
                </a:cubicBezTo>
                <a:cubicBezTo>
                  <a:pt x="18433" y="13044"/>
                  <a:pt x="18442" y="13060"/>
                  <a:pt x="18452" y="13091"/>
                </a:cubicBezTo>
                <a:cubicBezTo>
                  <a:pt x="18452" y="13091"/>
                  <a:pt x="18461" y="13091"/>
                  <a:pt x="18461" y="13091"/>
                </a:cubicBezTo>
                <a:cubicBezTo>
                  <a:pt x="18470" y="13091"/>
                  <a:pt x="18479" y="13075"/>
                  <a:pt x="18479" y="13060"/>
                </a:cubicBezTo>
                <a:cubicBezTo>
                  <a:pt x="18470" y="13044"/>
                  <a:pt x="18470" y="13044"/>
                  <a:pt x="18470" y="13029"/>
                </a:cubicBezTo>
                <a:cubicBezTo>
                  <a:pt x="18470" y="13013"/>
                  <a:pt x="18470" y="12998"/>
                  <a:pt x="18470" y="12998"/>
                </a:cubicBezTo>
                <a:cubicBezTo>
                  <a:pt x="18497" y="12982"/>
                  <a:pt x="18497" y="12951"/>
                  <a:pt x="18497" y="12920"/>
                </a:cubicBezTo>
                <a:cubicBezTo>
                  <a:pt x="18488" y="12889"/>
                  <a:pt x="18488" y="12858"/>
                  <a:pt x="18479" y="12842"/>
                </a:cubicBezTo>
                <a:cubicBezTo>
                  <a:pt x="18470" y="12811"/>
                  <a:pt x="18452" y="12796"/>
                  <a:pt x="18424" y="12811"/>
                </a:cubicBezTo>
                <a:close/>
                <a:moveTo>
                  <a:pt x="12576" y="1203"/>
                </a:moveTo>
                <a:cubicBezTo>
                  <a:pt x="12576" y="1203"/>
                  <a:pt x="12566" y="1203"/>
                  <a:pt x="12566" y="1219"/>
                </a:cubicBezTo>
                <a:cubicBezTo>
                  <a:pt x="12566" y="1250"/>
                  <a:pt x="12566" y="1296"/>
                  <a:pt x="12576" y="1343"/>
                </a:cubicBezTo>
                <a:cubicBezTo>
                  <a:pt x="12585" y="1343"/>
                  <a:pt x="12594" y="1374"/>
                  <a:pt x="12603" y="1374"/>
                </a:cubicBezTo>
                <a:cubicBezTo>
                  <a:pt x="12621" y="1374"/>
                  <a:pt x="12649" y="1374"/>
                  <a:pt x="12667" y="1343"/>
                </a:cubicBezTo>
                <a:cubicBezTo>
                  <a:pt x="12667" y="1327"/>
                  <a:pt x="12676" y="1312"/>
                  <a:pt x="12667" y="1296"/>
                </a:cubicBezTo>
                <a:cubicBezTo>
                  <a:pt x="12667" y="1296"/>
                  <a:pt x="12667" y="1296"/>
                  <a:pt x="12667" y="1296"/>
                </a:cubicBezTo>
                <a:cubicBezTo>
                  <a:pt x="12658" y="1281"/>
                  <a:pt x="12658" y="1281"/>
                  <a:pt x="12658" y="1265"/>
                </a:cubicBezTo>
                <a:cubicBezTo>
                  <a:pt x="12649" y="1250"/>
                  <a:pt x="12649" y="1250"/>
                  <a:pt x="12658" y="1219"/>
                </a:cubicBezTo>
                <a:cubicBezTo>
                  <a:pt x="12667" y="1203"/>
                  <a:pt x="12676" y="1188"/>
                  <a:pt x="12667" y="1172"/>
                </a:cubicBezTo>
                <a:cubicBezTo>
                  <a:pt x="12658" y="1141"/>
                  <a:pt x="12640" y="1156"/>
                  <a:pt x="12631" y="1156"/>
                </a:cubicBezTo>
                <a:cubicBezTo>
                  <a:pt x="12621" y="1172"/>
                  <a:pt x="12612" y="1172"/>
                  <a:pt x="12603" y="1172"/>
                </a:cubicBezTo>
                <a:cubicBezTo>
                  <a:pt x="12603" y="1172"/>
                  <a:pt x="12603" y="1172"/>
                  <a:pt x="12603" y="1172"/>
                </a:cubicBezTo>
                <a:cubicBezTo>
                  <a:pt x="12603" y="1172"/>
                  <a:pt x="12603" y="1172"/>
                  <a:pt x="12603" y="1172"/>
                </a:cubicBezTo>
                <a:cubicBezTo>
                  <a:pt x="12603" y="1172"/>
                  <a:pt x="12603" y="1172"/>
                  <a:pt x="12603" y="1172"/>
                </a:cubicBezTo>
                <a:cubicBezTo>
                  <a:pt x="12594" y="1188"/>
                  <a:pt x="12585" y="1188"/>
                  <a:pt x="12576" y="1203"/>
                </a:cubicBezTo>
                <a:close/>
                <a:moveTo>
                  <a:pt x="11981" y="1514"/>
                </a:moveTo>
                <a:cubicBezTo>
                  <a:pt x="11999" y="1529"/>
                  <a:pt x="12026" y="1529"/>
                  <a:pt x="12045" y="1529"/>
                </a:cubicBezTo>
                <a:cubicBezTo>
                  <a:pt x="12063" y="1545"/>
                  <a:pt x="12054" y="1514"/>
                  <a:pt x="12063" y="1498"/>
                </a:cubicBezTo>
                <a:cubicBezTo>
                  <a:pt x="12054" y="1498"/>
                  <a:pt x="12054" y="1483"/>
                  <a:pt x="12054" y="1483"/>
                </a:cubicBezTo>
                <a:cubicBezTo>
                  <a:pt x="12045" y="1452"/>
                  <a:pt x="12045" y="1436"/>
                  <a:pt x="12054" y="1421"/>
                </a:cubicBezTo>
                <a:cubicBezTo>
                  <a:pt x="12063" y="1405"/>
                  <a:pt x="12072" y="1405"/>
                  <a:pt x="12091" y="1405"/>
                </a:cubicBezTo>
                <a:cubicBezTo>
                  <a:pt x="12100" y="1421"/>
                  <a:pt x="12109" y="1421"/>
                  <a:pt x="12127" y="1421"/>
                </a:cubicBezTo>
                <a:cubicBezTo>
                  <a:pt x="12127" y="1405"/>
                  <a:pt x="12127" y="1405"/>
                  <a:pt x="12118" y="1390"/>
                </a:cubicBezTo>
                <a:cubicBezTo>
                  <a:pt x="12109" y="1358"/>
                  <a:pt x="12081" y="1343"/>
                  <a:pt x="12063" y="1343"/>
                </a:cubicBezTo>
                <a:cubicBezTo>
                  <a:pt x="12054" y="1343"/>
                  <a:pt x="12036" y="1343"/>
                  <a:pt x="12026" y="1343"/>
                </a:cubicBezTo>
                <a:cubicBezTo>
                  <a:pt x="12008" y="1374"/>
                  <a:pt x="11981" y="1405"/>
                  <a:pt x="11962" y="1452"/>
                </a:cubicBezTo>
                <a:cubicBezTo>
                  <a:pt x="11953" y="1467"/>
                  <a:pt x="11962" y="1514"/>
                  <a:pt x="11981" y="1514"/>
                </a:cubicBezTo>
                <a:close/>
                <a:moveTo>
                  <a:pt x="12063" y="1498"/>
                </a:moveTo>
                <a:cubicBezTo>
                  <a:pt x="12063" y="1498"/>
                  <a:pt x="12063" y="1498"/>
                  <a:pt x="12063" y="1498"/>
                </a:cubicBezTo>
                <a:cubicBezTo>
                  <a:pt x="12063" y="1498"/>
                  <a:pt x="12063" y="1498"/>
                  <a:pt x="12063" y="1498"/>
                </a:cubicBezTo>
                <a:cubicBezTo>
                  <a:pt x="12063" y="1498"/>
                  <a:pt x="12063" y="1498"/>
                  <a:pt x="12063" y="1498"/>
                </a:cubicBezTo>
                <a:close/>
                <a:moveTo>
                  <a:pt x="12447" y="1421"/>
                </a:moveTo>
                <a:cubicBezTo>
                  <a:pt x="12447" y="1436"/>
                  <a:pt x="12438" y="1436"/>
                  <a:pt x="12438" y="1452"/>
                </a:cubicBezTo>
                <a:cubicBezTo>
                  <a:pt x="12438" y="1483"/>
                  <a:pt x="12447" y="1514"/>
                  <a:pt x="12466" y="1529"/>
                </a:cubicBezTo>
                <a:cubicBezTo>
                  <a:pt x="12466" y="1545"/>
                  <a:pt x="12484" y="1560"/>
                  <a:pt x="12493" y="1545"/>
                </a:cubicBezTo>
                <a:cubicBezTo>
                  <a:pt x="12502" y="1545"/>
                  <a:pt x="12512" y="1529"/>
                  <a:pt x="12521" y="1529"/>
                </a:cubicBezTo>
                <a:cubicBezTo>
                  <a:pt x="12539" y="1514"/>
                  <a:pt x="12539" y="1498"/>
                  <a:pt x="12548" y="1483"/>
                </a:cubicBezTo>
                <a:cubicBezTo>
                  <a:pt x="12548" y="1467"/>
                  <a:pt x="12557" y="1452"/>
                  <a:pt x="12557" y="1436"/>
                </a:cubicBezTo>
                <a:cubicBezTo>
                  <a:pt x="12566" y="1421"/>
                  <a:pt x="12566" y="1405"/>
                  <a:pt x="12557" y="1390"/>
                </a:cubicBezTo>
                <a:cubicBezTo>
                  <a:pt x="12548" y="1374"/>
                  <a:pt x="12539" y="1374"/>
                  <a:pt x="12521" y="1374"/>
                </a:cubicBezTo>
                <a:cubicBezTo>
                  <a:pt x="12521" y="1358"/>
                  <a:pt x="12512" y="1358"/>
                  <a:pt x="12512" y="1374"/>
                </a:cubicBezTo>
                <a:cubicBezTo>
                  <a:pt x="12493" y="1405"/>
                  <a:pt x="12475" y="1421"/>
                  <a:pt x="12447" y="1421"/>
                </a:cubicBezTo>
                <a:close/>
                <a:moveTo>
                  <a:pt x="12695" y="1156"/>
                </a:moveTo>
                <a:cubicBezTo>
                  <a:pt x="12704" y="1156"/>
                  <a:pt x="12713" y="1156"/>
                  <a:pt x="12713" y="1156"/>
                </a:cubicBezTo>
                <a:cubicBezTo>
                  <a:pt x="12722" y="1125"/>
                  <a:pt x="12731" y="1079"/>
                  <a:pt x="12749" y="1063"/>
                </a:cubicBezTo>
                <a:cubicBezTo>
                  <a:pt x="12749" y="1063"/>
                  <a:pt x="12749" y="1048"/>
                  <a:pt x="12749" y="1032"/>
                </a:cubicBezTo>
                <a:cubicBezTo>
                  <a:pt x="12731" y="1001"/>
                  <a:pt x="12731" y="954"/>
                  <a:pt x="12713" y="923"/>
                </a:cubicBezTo>
                <a:cubicBezTo>
                  <a:pt x="12704" y="923"/>
                  <a:pt x="12695" y="923"/>
                  <a:pt x="12685" y="923"/>
                </a:cubicBezTo>
                <a:cubicBezTo>
                  <a:pt x="12676" y="954"/>
                  <a:pt x="12667" y="970"/>
                  <a:pt x="12658" y="986"/>
                </a:cubicBezTo>
                <a:cubicBezTo>
                  <a:pt x="12658" y="1001"/>
                  <a:pt x="12658" y="1017"/>
                  <a:pt x="12658" y="1017"/>
                </a:cubicBezTo>
                <a:cubicBezTo>
                  <a:pt x="12649" y="1094"/>
                  <a:pt x="12667" y="1125"/>
                  <a:pt x="12695" y="1156"/>
                </a:cubicBezTo>
                <a:close/>
                <a:moveTo>
                  <a:pt x="18689" y="14723"/>
                </a:moveTo>
                <a:cubicBezTo>
                  <a:pt x="18735" y="14707"/>
                  <a:pt x="18790" y="14707"/>
                  <a:pt x="18836" y="14738"/>
                </a:cubicBezTo>
                <a:cubicBezTo>
                  <a:pt x="18836" y="14754"/>
                  <a:pt x="18845" y="14754"/>
                  <a:pt x="18845" y="14754"/>
                </a:cubicBezTo>
                <a:cubicBezTo>
                  <a:pt x="18854" y="14754"/>
                  <a:pt x="18863" y="14738"/>
                  <a:pt x="18863" y="14723"/>
                </a:cubicBezTo>
                <a:cubicBezTo>
                  <a:pt x="18863" y="14723"/>
                  <a:pt x="18863" y="14707"/>
                  <a:pt x="18854" y="14691"/>
                </a:cubicBezTo>
                <a:cubicBezTo>
                  <a:pt x="18854" y="14676"/>
                  <a:pt x="18845" y="14676"/>
                  <a:pt x="18836" y="14660"/>
                </a:cubicBezTo>
                <a:cubicBezTo>
                  <a:pt x="18790" y="14629"/>
                  <a:pt x="18744" y="14614"/>
                  <a:pt x="18699" y="14629"/>
                </a:cubicBezTo>
                <a:cubicBezTo>
                  <a:pt x="18680" y="14645"/>
                  <a:pt x="18671" y="14660"/>
                  <a:pt x="18671" y="14676"/>
                </a:cubicBezTo>
                <a:cubicBezTo>
                  <a:pt x="18671" y="14707"/>
                  <a:pt x="18680" y="14723"/>
                  <a:pt x="18689" y="14723"/>
                </a:cubicBezTo>
                <a:close/>
                <a:moveTo>
                  <a:pt x="21124" y="17100"/>
                </a:moveTo>
                <a:cubicBezTo>
                  <a:pt x="21124" y="17100"/>
                  <a:pt x="21133" y="17100"/>
                  <a:pt x="21142" y="17085"/>
                </a:cubicBezTo>
                <a:cubicBezTo>
                  <a:pt x="21142" y="17085"/>
                  <a:pt x="21142" y="17085"/>
                  <a:pt x="21142" y="17085"/>
                </a:cubicBezTo>
                <a:cubicBezTo>
                  <a:pt x="21142" y="17069"/>
                  <a:pt x="21142" y="17069"/>
                  <a:pt x="21142" y="17053"/>
                </a:cubicBezTo>
                <a:cubicBezTo>
                  <a:pt x="21115" y="16991"/>
                  <a:pt x="21078" y="16945"/>
                  <a:pt x="21051" y="16883"/>
                </a:cubicBezTo>
                <a:cubicBezTo>
                  <a:pt x="21042" y="16867"/>
                  <a:pt x="21033" y="16851"/>
                  <a:pt x="21014" y="16820"/>
                </a:cubicBezTo>
                <a:cubicBezTo>
                  <a:pt x="21014" y="16820"/>
                  <a:pt x="21005" y="16820"/>
                  <a:pt x="21005" y="16820"/>
                </a:cubicBezTo>
                <a:cubicBezTo>
                  <a:pt x="20996" y="16805"/>
                  <a:pt x="20996" y="16805"/>
                  <a:pt x="20987" y="16820"/>
                </a:cubicBezTo>
                <a:cubicBezTo>
                  <a:pt x="20987" y="16820"/>
                  <a:pt x="20987" y="16836"/>
                  <a:pt x="20987" y="16836"/>
                </a:cubicBezTo>
                <a:cubicBezTo>
                  <a:pt x="20996" y="16898"/>
                  <a:pt x="21014" y="16945"/>
                  <a:pt x="21042" y="16976"/>
                </a:cubicBezTo>
                <a:cubicBezTo>
                  <a:pt x="21069" y="17022"/>
                  <a:pt x="21087" y="17069"/>
                  <a:pt x="21124" y="17100"/>
                </a:cubicBezTo>
                <a:close/>
                <a:moveTo>
                  <a:pt x="17866" y="15329"/>
                </a:moveTo>
                <a:cubicBezTo>
                  <a:pt x="17884" y="15344"/>
                  <a:pt x="17893" y="15344"/>
                  <a:pt x="17912" y="15360"/>
                </a:cubicBezTo>
                <a:cubicBezTo>
                  <a:pt x="17921" y="15360"/>
                  <a:pt x="17930" y="15360"/>
                  <a:pt x="17939" y="15375"/>
                </a:cubicBezTo>
                <a:cubicBezTo>
                  <a:pt x="17985" y="15360"/>
                  <a:pt x="18031" y="15344"/>
                  <a:pt x="18067" y="15329"/>
                </a:cubicBezTo>
                <a:cubicBezTo>
                  <a:pt x="18076" y="15329"/>
                  <a:pt x="18076" y="15313"/>
                  <a:pt x="18067" y="15297"/>
                </a:cubicBezTo>
                <a:cubicBezTo>
                  <a:pt x="18049" y="15266"/>
                  <a:pt x="18021" y="15251"/>
                  <a:pt x="17994" y="15251"/>
                </a:cubicBezTo>
                <a:cubicBezTo>
                  <a:pt x="17985" y="15251"/>
                  <a:pt x="17985" y="15266"/>
                  <a:pt x="17985" y="15266"/>
                </a:cubicBezTo>
                <a:cubicBezTo>
                  <a:pt x="17976" y="15282"/>
                  <a:pt x="17976" y="15282"/>
                  <a:pt x="17976" y="15297"/>
                </a:cubicBezTo>
                <a:cubicBezTo>
                  <a:pt x="17948" y="15266"/>
                  <a:pt x="17921" y="15297"/>
                  <a:pt x="17893" y="15282"/>
                </a:cubicBezTo>
                <a:cubicBezTo>
                  <a:pt x="17875" y="15266"/>
                  <a:pt x="17866" y="15282"/>
                  <a:pt x="17866" y="15297"/>
                </a:cubicBezTo>
                <a:cubicBezTo>
                  <a:pt x="17857" y="15313"/>
                  <a:pt x="17857" y="15329"/>
                  <a:pt x="17866" y="15329"/>
                </a:cubicBezTo>
                <a:close/>
                <a:moveTo>
                  <a:pt x="18296" y="15329"/>
                </a:moveTo>
                <a:cubicBezTo>
                  <a:pt x="18305" y="15329"/>
                  <a:pt x="18314" y="15313"/>
                  <a:pt x="18314" y="15297"/>
                </a:cubicBezTo>
                <a:cubicBezTo>
                  <a:pt x="18323" y="15297"/>
                  <a:pt x="18323" y="15297"/>
                  <a:pt x="18323" y="15282"/>
                </a:cubicBezTo>
                <a:cubicBezTo>
                  <a:pt x="18333" y="15282"/>
                  <a:pt x="18333" y="15266"/>
                  <a:pt x="18323" y="15266"/>
                </a:cubicBezTo>
                <a:cubicBezTo>
                  <a:pt x="18323" y="15266"/>
                  <a:pt x="18314" y="15251"/>
                  <a:pt x="18314" y="15251"/>
                </a:cubicBezTo>
                <a:cubicBezTo>
                  <a:pt x="18296" y="15266"/>
                  <a:pt x="18268" y="15282"/>
                  <a:pt x="18250" y="15282"/>
                </a:cubicBezTo>
                <a:cubicBezTo>
                  <a:pt x="18223" y="15266"/>
                  <a:pt x="18204" y="15266"/>
                  <a:pt x="18177" y="15266"/>
                </a:cubicBezTo>
                <a:cubicBezTo>
                  <a:pt x="18177" y="15266"/>
                  <a:pt x="18168" y="15251"/>
                  <a:pt x="18168" y="15251"/>
                </a:cubicBezTo>
                <a:cubicBezTo>
                  <a:pt x="18149" y="15251"/>
                  <a:pt x="18131" y="15266"/>
                  <a:pt x="18122" y="15282"/>
                </a:cubicBezTo>
                <a:cubicBezTo>
                  <a:pt x="18113" y="15297"/>
                  <a:pt x="18113" y="15297"/>
                  <a:pt x="18113" y="15313"/>
                </a:cubicBezTo>
                <a:cubicBezTo>
                  <a:pt x="18113" y="15313"/>
                  <a:pt x="18122" y="15329"/>
                  <a:pt x="18122" y="15329"/>
                </a:cubicBezTo>
                <a:cubicBezTo>
                  <a:pt x="18140" y="15344"/>
                  <a:pt x="18168" y="15344"/>
                  <a:pt x="18186" y="15344"/>
                </a:cubicBezTo>
                <a:cubicBezTo>
                  <a:pt x="18223" y="15344"/>
                  <a:pt x="18259" y="15329"/>
                  <a:pt x="18296" y="15329"/>
                </a:cubicBezTo>
                <a:close/>
                <a:moveTo>
                  <a:pt x="12658" y="4529"/>
                </a:moveTo>
                <a:cubicBezTo>
                  <a:pt x="12649" y="4544"/>
                  <a:pt x="12649" y="4560"/>
                  <a:pt x="12649" y="4575"/>
                </a:cubicBezTo>
                <a:cubicBezTo>
                  <a:pt x="12649" y="4591"/>
                  <a:pt x="12658" y="4622"/>
                  <a:pt x="12658" y="4637"/>
                </a:cubicBezTo>
                <a:cubicBezTo>
                  <a:pt x="12667" y="4668"/>
                  <a:pt x="12685" y="4668"/>
                  <a:pt x="12695" y="4668"/>
                </a:cubicBezTo>
                <a:cubicBezTo>
                  <a:pt x="12731" y="4653"/>
                  <a:pt x="12740" y="4606"/>
                  <a:pt x="12749" y="4560"/>
                </a:cubicBezTo>
                <a:cubicBezTo>
                  <a:pt x="12749" y="4544"/>
                  <a:pt x="12749" y="4544"/>
                  <a:pt x="12749" y="4529"/>
                </a:cubicBezTo>
                <a:cubicBezTo>
                  <a:pt x="12731" y="4497"/>
                  <a:pt x="12704" y="4482"/>
                  <a:pt x="12685" y="4497"/>
                </a:cubicBezTo>
                <a:cubicBezTo>
                  <a:pt x="12667" y="4497"/>
                  <a:pt x="12658" y="4513"/>
                  <a:pt x="12658" y="4529"/>
                </a:cubicBezTo>
                <a:close/>
                <a:moveTo>
                  <a:pt x="5601" y="5523"/>
                </a:moveTo>
                <a:cubicBezTo>
                  <a:pt x="5601" y="5523"/>
                  <a:pt x="5601" y="5508"/>
                  <a:pt x="5601" y="5492"/>
                </a:cubicBezTo>
                <a:cubicBezTo>
                  <a:pt x="5601" y="5492"/>
                  <a:pt x="5592" y="5476"/>
                  <a:pt x="5592" y="5476"/>
                </a:cubicBezTo>
                <a:cubicBezTo>
                  <a:pt x="5583" y="5476"/>
                  <a:pt x="5574" y="5476"/>
                  <a:pt x="5574" y="5476"/>
                </a:cubicBezTo>
                <a:cubicBezTo>
                  <a:pt x="5556" y="5476"/>
                  <a:pt x="5546" y="5476"/>
                  <a:pt x="5537" y="5476"/>
                </a:cubicBezTo>
                <a:cubicBezTo>
                  <a:pt x="5528" y="5476"/>
                  <a:pt x="5519" y="5492"/>
                  <a:pt x="5519" y="5492"/>
                </a:cubicBezTo>
                <a:cubicBezTo>
                  <a:pt x="5501" y="5508"/>
                  <a:pt x="5492" y="5523"/>
                  <a:pt x="5482" y="5554"/>
                </a:cubicBezTo>
                <a:cubicBezTo>
                  <a:pt x="5473" y="5554"/>
                  <a:pt x="5473" y="5570"/>
                  <a:pt x="5482" y="5585"/>
                </a:cubicBezTo>
                <a:cubicBezTo>
                  <a:pt x="5482" y="5601"/>
                  <a:pt x="5482" y="5616"/>
                  <a:pt x="5492" y="5616"/>
                </a:cubicBezTo>
                <a:cubicBezTo>
                  <a:pt x="5501" y="5616"/>
                  <a:pt x="5519" y="5616"/>
                  <a:pt x="5528" y="5616"/>
                </a:cubicBezTo>
                <a:cubicBezTo>
                  <a:pt x="5556" y="5601"/>
                  <a:pt x="5583" y="5570"/>
                  <a:pt x="5601" y="5523"/>
                </a:cubicBezTo>
                <a:close/>
                <a:moveTo>
                  <a:pt x="15504" y="2198"/>
                </a:moveTo>
                <a:cubicBezTo>
                  <a:pt x="15504" y="2229"/>
                  <a:pt x="15514" y="2244"/>
                  <a:pt x="15532" y="2260"/>
                </a:cubicBezTo>
                <a:cubicBezTo>
                  <a:pt x="15532" y="2260"/>
                  <a:pt x="15541" y="2260"/>
                  <a:pt x="15550" y="2260"/>
                </a:cubicBezTo>
                <a:cubicBezTo>
                  <a:pt x="15550" y="2260"/>
                  <a:pt x="15559" y="2260"/>
                  <a:pt x="15559" y="2260"/>
                </a:cubicBezTo>
                <a:cubicBezTo>
                  <a:pt x="15578" y="2260"/>
                  <a:pt x="15596" y="2244"/>
                  <a:pt x="15596" y="2213"/>
                </a:cubicBezTo>
                <a:cubicBezTo>
                  <a:pt x="15587" y="2182"/>
                  <a:pt x="15587" y="2151"/>
                  <a:pt x="15578" y="2135"/>
                </a:cubicBezTo>
                <a:cubicBezTo>
                  <a:pt x="15568" y="2120"/>
                  <a:pt x="15559" y="2104"/>
                  <a:pt x="15550" y="2120"/>
                </a:cubicBezTo>
                <a:cubicBezTo>
                  <a:pt x="15532" y="2120"/>
                  <a:pt x="15523" y="2135"/>
                  <a:pt x="15514" y="2135"/>
                </a:cubicBezTo>
                <a:cubicBezTo>
                  <a:pt x="15504" y="2151"/>
                  <a:pt x="15495" y="2167"/>
                  <a:pt x="15504" y="2182"/>
                </a:cubicBezTo>
                <a:cubicBezTo>
                  <a:pt x="15504" y="2198"/>
                  <a:pt x="15504" y="2198"/>
                  <a:pt x="15504" y="2198"/>
                </a:cubicBezTo>
                <a:close/>
                <a:moveTo>
                  <a:pt x="6315" y="7932"/>
                </a:moveTo>
                <a:cubicBezTo>
                  <a:pt x="6306" y="7932"/>
                  <a:pt x="6306" y="7932"/>
                  <a:pt x="6297" y="7947"/>
                </a:cubicBezTo>
                <a:cubicBezTo>
                  <a:pt x="6297" y="7947"/>
                  <a:pt x="6297" y="7963"/>
                  <a:pt x="6297" y="7978"/>
                </a:cubicBezTo>
                <a:cubicBezTo>
                  <a:pt x="6306" y="7978"/>
                  <a:pt x="6306" y="7994"/>
                  <a:pt x="6315" y="7994"/>
                </a:cubicBezTo>
                <a:cubicBezTo>
                  <a:pt x="6324" y="8025"/>
                  <a:pt x="6343" y="8040"/>
                  <a:pt x="6361" y="8056"/>
                </a:cubicBezTo>
                <a:cubicBezTo>
                  <a:pt x="6379" y="8072"/>
                  <a:pt x="6398" y="8087"/>
                  <a:pt x="6425" y="8087"/>
                </a:cubicBezTo>
                <a:cubicBezTo>
                  <a:pt x="6425" y="8087"/>
                  <a:pt x="6425" y="8087"/>
                  <a:pt x="6425" y="8087"/>
                </a:cubicBezTo>
                <a:cubicBezTo>
                  <a:pt x="6434" y="8087"/>
                  <a:pt x="6434" y="8072"/>
                  <a:pt x="6443" y="8072"/>
                </a:cubicBezTo>
                <a:cubicBezTo>
                  <a:pt x="6443" y="8072"/>
                  <a:pt x="6443" y="8056"/>
                  <a:pt x="6434" y="8056"/>
                </a:cubicBezTo>
                <a:cubicBezTo>
                  <a:pt x="6407" y="7978"/>
                  <a:pt x="6361" y="7947"/>
                  <a:pt x="6315" y="7932"/>
                </a:cubicBezTo>
                <a:close/>
                <a:moveTo>
                  <a:pt x="12274" y="10216"/>
                </a:moveTo>
                <a:cubicBezTo>
                  <a:pt x="12292" y="10200"/>
                  <a:pt x="12301" y="10200"/>
                  <a:pt x="12319" y="10185"/>
                </a:cubicBezTo>
                <a:cubicBezTo>
                  <a:pt x="12338" y="10169"/>
                  <a:pt x="12347" y="10123"/>
                  <a:pt x="12356" y="10092"/>
                </a:cubicBezTo>
                <a:cubicBezTo>
                  <a:pt x="12347" y="10092"/>
                  <a:pt x="12347" y="10092"/>
                  <a:pt x="12347" y="10092"/>
                </a:cubicBezTo>
                <a:cubicBezTo>
                  <a:pt x="12328" y="10092"/>
                  <a:pt x="12301" y="10092"/>
                  <a:pt x="12283" y="10107"/>
                </a:cubicBezTo>
                <a:cubicBezTo>
                  <a:pt x="12264" y="10107"/>
                  <a:pt x="12246" y="10123"/>
                  <a:pt x="12237" y="10138"/>
                </a:cubicBezTo>
                <a:cubicBezTo>
                  <a:pt x="12228" y="10154"/>
                  <a:pt x="12228" y="10169"/>
                  <a:pt x="12228" y="10185"/>
                </a:cubicBezTo>
                <a:cubicBezTo>
                  <a:pt x="12237" y="10216"/>
                  <a:pt x="12255" y="10216"/>
                  <a:pt x="12274" y="10216"/>
                </a:cubicBezTo>
                <a:close/>
                <a:moveTo>
                  <a:pt x="4704" y="1545"/>
                </a:moveTo>
                <a:cubicBezTo>
                  <a:pt x="4704" y="1545"/>
                  <a:pt x="4704" y="1529"/>
                  <a:pt x="4704" y="1529"/>
                </a:cubicBezTo>
                <a:cubicBezTo>
                  <a:pt x="4695" y="1529"/>
                  <a:pt x="4695" y="1529"/>
                  <a:pt x="4686" y="1529"/>
                </a:cubicBezTo>
                <a:cubicBezTo>
                  <a:pt x="4649" y="1545"/>
                  <a:pt x="4613" y="1576"/>
                  <a:pt x="4576" y="1623"/>
                </a:cubicBezTo>
                <a:cubicBezTo>
                  <a:pt x="4567" y="1638"/>
                  <a:pt x="4567" y="1654"/>
                  <a:pt x="4585" y="1669"/>
                </a:cubicBezTo>
                <a:cubicBezTo>
                  <a:pt x="4595" y="1685"/>
                  <a:pt x="4604" y="1685"/>
                  <a:pt x="4613" y="1685"/>
                </a:cubicBezTo>
                <a:cubicBezTo>
                  <a:pt x="4640" y="1638"/>
                  <a:pt x="4668" y="1592"/>
                  <a:pt x="4704" y="1560"/>
                </a:cubicBezTo>
                <a:cubicBezTo>
                  <a:pt x="4704" y="1560"/>
                  <a:pt x="4704" y="1545"/>
                  <a:pt x="4704" y="1545"/>
                </a:cubicBezTo>
                <a:close/>
                <a:moveTo>
                  <a:pt x="10736" y="9299"/>
                </a:moveTo>
                <a:cubicBezTo>
                  <a:pt x="10736" y="9284"/>
                  <a:pt x="10745" y="9284"/>
                  <a:pt x="10745" y="9268"/>
                </a:cubicBezTo>
                <a:cubicBezTo>
                  <a:pt x="10745" y="9237"/>
                  <a:pt x="10745" y="9206"/>
                  <a:pt x="10754" y="9190"/>
                </a:cubicBezTo>
                <a:cubicBezTo>
                  <a:pt x="10745" y="9175"/>
                  <a:pt x="10745" y="9159"/>
                  <a:pt x="10745" y="9159"/>
                </a:cubicBezTo>
                <a:cubicBezTo>
                  <a:pt x="10745" y="9159"/>
                  <a:pt x="10745" y="9144"/>
                  <a:pt x="10745" y="9144"/>
                </a:cubicBezTo>
                <a:cubicBezTo>
                  <a:pt x="10745" y="9128"/>
                  <a:pt x="10736" y="9113"/>
                  <a:pt x="10727" y="9113"/>
                </a:cubicBezTo>
                <a:cubicBezTo>
                  <a:pt x="10718" y="9128"/>
                  <a:pt x="10708" y="9128"/>
                  <a:pt x="10699" y="9144"/>
                </a:cubicBezTo>
                <a:cubicBezTo>
                  <a:pt x="10681" y="9159"/>
                  <a:pt x="10681" y="9175"/>
                  <a:pt x="10681" y="9206"/>
                </a:cubicBezTo>
                <a:cubicBezTo>
                  <a:pt x="10681" y="9237"/>
                  <a:pt x="10690" y="9268"/>
                  <a:pt x="10708" y="9299"/>
                </a:cubicBezTo>
                <a:cubicBezTo>
                  <a:pt x="10708" y="9315"/>
                  <a:pt x="10727" y="9315"/>
                  <a:pt x="10736" y="9299"/>
                </a:cubicBezTo>
                <a:close/>
                <a:moveTo>
                  <a:pt x="17957" y="13262"/>
                </a:moveTo>
                <a:cubicBezTo>
                  <a:pt x="17957" y="13262"/>
                  <a:pt x="17957" y="13277"/>
                  <a:pt x="17957" y="13277"/>
                </a:cubicBezTo>
                <a:cubicBezTo>
                  <a:pt x="17957" y="13277"/>
                  <a:pt x="17966" y="13277"/>
                  <a:pt x="17966" y="13277"/>
                </a:cubicBezTo>
                <a:cubicBezTo>
                  <a:pt x="17966" y="13277"/>
                  <a:pt x="17966" y="13277"/>
                  <a:pt x="17976" y="13277"/>
                </a:cubicBezTo>
                <a:cubicBezTo>
                  <a:pt x="17994" y="13262"/>
                  <a:pt x="18021" y="13231"/>
                  <a:pt x="18040" y="13184"/>
                </a:cubicBezTo>
                <a:cubicBezTo>
                  <a:pt x="18058" y="13137"/>
                  <a:pt x="18076" y="13091"/>
                  <a:pt x="18104" y="13075"/>
                </a:cubicBezTo>
                <a:cubicBezTo>
                  <a:pt x="18113" y="13060"/>
                  <a:pt x="18113" y="13060"/>
                  <a:pt x="18104" y="13044"/>
                </a:cubicBezTo>
                <a:cubicBezTo>
                  <a:pt x="18085" y="12998"/>
                  <a:pt x="18076" y="13013"/>
                  <a:pt x="18067" y="13029"/>
                </a:cubicBezTo>
                <a:cubicBezTo>
                  <a:pt x="18031" y="13106"/>
                  <a:pt x="18003" y="13184"/>
                  <a:pt x="17966" y="13246"/>
                </a:cubicBezTo>
                <a:cubicBezTo>
                  <a:pt x="17957" y="13246"/>
                  <a:pt x="17957" y="13262"/>
                  <a:pt x="17957" y="13262"/>
                </a:cubicBezTo>
                <a:close/>
                <a:moveTo>
                  <a:pt x="18360" y="13044"/>
                </a:moveTo>
                <a:cubicBezTo>
                  <a:pt x="18360" y="13013"/>
                  <a:pt x="18342" y="13013"/>
                  <a:pt x="18333" y="12998"/>
                </a:cubicBezTo>
                <a:cubicBezTo>
                  <a:pt x="18333" y="12982"/>
                  <a:pt x="18333" y="12982"/>
                  <a:pt x="18333" y="12982"/>
                </a:cubicBezTo>
                <a:cubicBezTo>
                  <a:pt x="18333" y="12982"/>
                  <a:pt x="18333" y="12998"/>
                  <a:pt x="18333" y="12998"/>
                </a:cubicBezTo>
                <a:cubicBezTo>
                  <a:pt x="18333" y="12998"/>
                  <a:pt x="18333" y="12998"/>
                  <a:pt x="18333" y="12998"/>
                </a:cubicBezTo>
                <a:cubicBezTo>
                  <a:pt x="18323" y="12998"/>
                  <a:pt x="18323" y="13013"/>
                  <a:pt x="18314" y="13013"/>
                </a:cubicBezTo>
                <a:cubicBezTo>
                  <a:pt x="18314" y="13044"/>
                  <a:pt x="18314" y="13091"/>
                  <a:pt x="18296" y="13122"/>
                </a:cubicBezTo>
                <a:cubicBezTo>
                  <a:pt x="18287" y="13153"/>
                  <a:pt x="18287" y="13169"/>
                  <a:pt x="18305" y="13184"/>
                </a:cubicBezTo>
                <a:cubicBezTo>
                  <a:pt x="18314" y="13200"/>
                  <a:pt x="18323" y="13200"/>
                  <a:pt x="18333" y="13215"/>
                </a:cubicBezTo>
                <a:cubicBezTo>
                  <a:pt x="18342" y="13215"/>
                  <a:pt x="18351" y="13215"/>
                  <a:pt x="18351" y="13200"/>
                </a:cubicBezTo>
                <a:cubicBezTo>
                  <a:pt x="18360" y="13184"/>
                  <a:pt x="18369" y="13153"/>
                  <a:pt x="18360" y="13122"/>
                </a:cubicBezTo>
                <a:cubicBezTo>
                  <a:pt x="18369" y="13122"/>
                  <a:pt x="18369" y="13122"/>
                  <a:pt x="18369" y="13122"/>
                </a:cubicBezTo>
                <a:cubicBezTo>
                  <a:pt x="18369" y="13122"/>
                  <a:pt x="18369" y="13122"/>
                  <a:pt x="18369" y="13122"/>
                </a:cubicBezTo>
                <a:cubicBezTo>
                  <a:pt x="18369" y="13122"/>
                  <a:pt x="18360" y="13122"/>
                  <a:pt x="18360" y="13122"/>
                </a:cubicBezTo>
                <a:cubicBezTo>
                  <a:pt x="18351" y="13106"/>
                  <a:pt x="18351" y="13075"/>
                  <a:pt x="18360" y="13044"/>
                </a:cubicBezTo>
                <a:close/>
                <a:moveTo>
                  <a:pt x="5135" y="12127"/>
                </a:moveTo>
                <a:cubicBezTo>
                  <a:pt x="5116" y="12143"/>
                  <a:pt x="5107" y="12143"/>
                  <a:pt x="5089" y="12143"/>
                </a:cubicBezTo>
                <a:cubicBezTo>
                  <a:pt x="5080" y="12143"/>
                  <a:pt x="5080" y="12158"/>
                  <a:pt x="5089" y="12174"/>
                </a:cubicBezTo>
                <a:cubicBezTo>
                  <a:pt x="5107" y="12221"/>
                  <a:pt x="5135" y="12252"/>
                  <a:pt x="5180" y="12236"/>
                </a:cubicBezTo>
                <a:cubicBezTo>
                  <a:pt x="5189" y="12221"/>
                  <a:pt x="5199" y="12221"/>
                  <a:pt x="5199" y="12221"/>
                </a:cubicBezTo>
                <a:cubicBezTo>
                  <a:pt x="5208" y="12205"/>
                  <a:pt x="5208" y="12190"/>
                  <a:pt x="5208" y="12174"/>
                </a:cubicBezTo>
                <a:cubicBezTo>
                  <a:pt x="5189" y="12143"/>
                  <a:pt x="5162" y="12127"/>
                  <a:pt x="5135" y="12127"/>
                </a:cubicBezTo>
                <a:close/>
                <a:moveTo>
                  <a:pt x="18333" y="12998"/>
                </a:moveTo>
                <a:cubicBezTo>
                  <a:pt x="18333" y="12982"/>
                  <a:pt x="18333" y="12967"/>
                  <a:pt x="18333" y="12967"/>
                </a:cubicBezTo>
                <a:cubicBezTo>
                  <a:pt x="18333" y="12951"/>
                  <a:pt x="18333" y="12951"/>
                  <a:pt x="18323" y="12935"/>
                </a:cubicBezTo>
                <a:cubicBezTo>
                  <a:pt x="18305" y="12920"/>
                  <a:pt x="18278" y="12904"/>
                  <a:pt x="18259" y="12889"/>
                </a:cubicBezTo>
                <a:cubicBezTo>
                  <a:pt x="18259" y="12889"/>
                  <a:pt x="18250" y="12889"/>
                  <a:pt x="18250" y="12904"/>
                </a:cubicBezTo>
                <a:cubicBezTo>
                  <a:pt x="18250" y="12935"/>
                  <a:pt x="18250" y="12982"/>
                  <a:pt x="18259" y="13029"/>
                </a:cubicBezTo>
                <a:cubicBezTo>
                  <a:pt x="18259" y="13044"/>
                  <a:pt x="18268" y="13044"/>
                  <a:pt x="18278" y="13044"/>
                </a:cubicBezTo>
                <a:cubicBezTo>
                  <a:pt x="18287" y="13060"/>
                  <a:pt x="18296" y="13060"/>
                  <a:pt x="18305" y="13044"/>
                </a:cubicBezTo>
                <a:cubicBezTo>
                  <a:pt x="18305" y="13029"/>
                  <a:pt x="18314" y="13029"/>
                  <a:pt x="18314" y="13013"/>
                </a:cubicBezTo>
                <a:cubicBezTo>
                  <a:pt x="18314" y="13013"/>
                  <a:pt x="18314" y="13013"/>
                  <a:pt x="18314" y="13013"/>
                </a:cubicBezTo>
                <a:cubicBezTo>
                  <a:pt x="18314" y="13013"/>
                  <a:pt x="18314" y="13013"/>
                  <a:pt x="18314" y="13013"/>
                </a:cubicBezTo>
                <a:cubicBezTo>
                  <a:pt x="18314" y="13013"/>
                  <a:pt x="18314" y="13013"/>
                  <a:pt x="18314" y="13013"/>
                </a:cubicBezTo>
                <a:cubicBezTo>
                  <a:pt x="18323" y="13013"/>
                  <a:pt x="18323" y="12998"/>
                  <a:pt x="18333" y="12998"/>
                </a:cubicBezTo>
                <a:close/>
                <a:moveTo>
                  <a:pt x="650" y="4529"/>
                </a:moveTo>
                <a:cubicBezTo>
                  <a:pt x="659" y="4529"/>
                  <a:pt x="677" y="4482"/>
                  <a:pt x="668" y="4466"/>
                </a:cubicBezTo>
                <a:cubicBezTo>
                  <a:pt x="668" y="4451"/>
                  <a:pt x="659" y="4420"/>
                  <a:pt x="641" y="4420"/>
                </a:cubicBezTo>
                <a:cubicBezTo>
                  <a:pt x="622" y="4435"/>
                  <a:pt x="604" y="4435"/>
                  <a:pt x="577" y="4451"/>
                </a:cubicBezTo>
                <a:cubicBezTo>
                  <a:pt x="577" y="4451"/>
                  <a:pt x="577" y="4466"/>
                  <a:pt x="577" y="4466"/>
                </a:cubicBezTo>
                <a:cubicBezTo>
                  <a:pt x="577" y="4482"/>
                  <a:pt x="577" y="4497"/>
                  <a:pt x="586" y="4513"/>
                </a:cubicBezTo>
                <a:cubicBezTo>
                  <a:pt x="604" y="4544"/>
                  <a:pt x="622" y="4544"/>
                  <a:pt x="650" y="4529"/>
                </a:cubicBezTo>
                <a:close/>
                <a:moveTo>
                  <a:pt x="13582" y="3379"/>
                </a:moveTo>
                <a:cubicBezTo>
                  <a:pt x="13601" y="3394"/>
                  <a:pt x="13637" y="3379"/>
                  <a:pt x="13646" y="3332"/>
                </a:cubicBezTo>
                <a:cubicBezTo>
                  <a:pt x="13646" y="3332"/>
                  <a:pt x="13646" y="3332"/>
                  <a:pt x="13646" y="3316"/>
                </a:cubicBezTo>
                <a:cubicBezTo>
                  <a:pt x="13637" y="3285"/>
                  <a:pt x="13628" y="3270"/>
                  <a:pt x="13610" y="3254"/>
                </a:cubicBezTo>
                <a:cubicBezTo>
                  <a:pt x="13610" y="3239"/>
                  <a:pt x="13601" y="3239"/>
                  <a:pt x="13601" y="3239"/>
                </a:cubicBezTo>
                <a:cubicBezTo>
                  <a:pt x="13564" y="3254"/>
                  <a:pt x="13555" y="3285"/>
                  <a:pt x="13564" y="3348"/>
                </a:cubicBezTo>
                <a:cubicBezTo>
                  <a:pt x="13564" y="3363"/>
                  <a:pt x="13573" y="3363"/>
                  <a:pt x="13582" y="3379"/>
                </a:cubicBezTo>
                <a:close/>
                <a:moveTo>
                  <a:pt x="11688" y="10092"/>
                </a:moveTo>
                <a:cubicBezTo>
                  <a:pt x="11688" y="10092"/>
                  <a:pt x="11679" y="10092"/>
                  <a:pt x="11669" y="10107"/>
                </a:cubicBezTo>
                <a:cubicBezTo>
                  <a:pt x="11669" y="10107"/>
                  <a:pt x="11669" y="10107"/>
                  <a:pt x="11669" y="10123"/>
                </a:cubicBezTo>
                <a:cubicBezTo>
                  <a:pt x="11660" y="10123"/>
                  <a:pt x="11669" y="10138"/>
                  <a:pt x="11669" y="10138"/>
                </a:cubicBezTo>
                <a:cubicBezTo>
                  <a:pt x="11697" y="10154"/>
                  <a:pt x="11724" y="10169"/>
                  <a:pt x="11743" y="10169"/>
                </a:cubicBezTo>
                <a:cubicBezTo>
                  <a:pt x="11752" y="10169"/>
                  <a:pt x="11752" y="10169"/>
                  <a:pt x="11752" y="10169"/>
                </a:cubicBezTo>
                <a:cubicBezTo>
                  <a:pt x="11779" y="10169"/>
                  <a:pt x="11798" y="10169"/>
                  <a:pt x="11816" y="10154"/>
                </a:cubicBezTo>
                <a:cubicBezTo>
                  <a:pt x="11816" y="10154"/>
                  <a:pt x="11825" y="10154"/>
                  <a:pt x="11825" y="10154"/>
                </a:cubicBezTo>
                <a:cubicBezTo>
                  <a:pt x="11825" y="10138"/>
                  <a:pt x="11825" y="10138"/>
                  <a:pt x="11816" y="10123"/>
                </a:cubicBezTo>
                <a:cubicBezTo>
                  <a:pt x="11798" y="10107"/>
                  <a:pt x="11779" y="10092"/>
                  <a:pt x="11761" y="10092"/>
                </a:cubicBezTo>
                <a:cubicBezTo>
                  <a:pt x="11734" y="10107"/>
                  <a:pt x="11715" y="10107"/>
                  <a:pt x="11688" y="10092"/>
                </a:cubicBezTo>
                <a:close/>
                <a:moveTo>
                  <a:pt x="5903" y="12143"/>
                </a:moveTo>
                <a:cubicBezTo>
                  <a:pt x="5894" y="12143"/>
                  <a:pt x="5876" y="12143"/>
                  <a:pt x="5867" y="12143"/>
                </a:cubicBezTo>
                <a:cubicBezTo>
                  <a:pt x="5848" y="12143"/>
                  <a:pt x="5839" y="12143"/>
                  <a:pt x="5821" y="12143"/>
                </a:cubicBezTo>
                <a:cubicBezTo>
                  <a:pt x="5821" y="12158"/>
                  <a:pt x="5812" y="12174"/>
                  <a:pt x="5812" y="12174"/>
                </a:cubicBezTo>
                <a:cubicBezTo>
                  <a:pt x="5803" y="12190"/>
                  <a:pt x="5812" y="12205"/>
                  <a:pt x="5821" y="12205"/>
                </a:cubicBezTo>
                <a:cubicBezTo>
                  <a:pt x="5821" y="12221"/>
                  <a:pt x="5830" y="12221"/>
                  <a:pt x="5830" y="12221"/>
                </a:cubicBezTo>
                <a:cubicBezTo>
                  <a:pt x="5867" y="12236"/>
                  <a:pt x="5894" y="12221"/>
                  <a:pt x="5913" y="12190"/>
                </a:cubicBezTo>
                <a:cubicBezTo>
                  <a:pt x="5922" y="12190"/>
                  <a:pt x="5922" y="12174"/>
                  <a:pt x="5913" y="12174"/>
                </a:cubicBezTo>
                <a:cubicBezTo>
                  <a:pt x="5913" y="12158"/>
                  <a:pt x="5903" y="12143"/>
                  <a:pt x="5903" y="12143"/>
                </a:cubicBezTo>
                <a:close/>
                <a:moveTo>
                  <a:pt x="18149" y="12702"/>
                </a:moveTo>
                <a:cubicBezTo>
                  <a:pt x="18149" y="12702"/>
                  <a:pt x="18140" y="12718"/>
                  <a:pt x="18140" y="12718"/>
                </a:cubicBezTo>
                <a:cubicBezTo>
                  <a:pt x="18149" y="12765"/>
                  <a:pt x="18159" y="12796"/>
                  <a:pt x="18177" y="12842"/>
                </a:cubicBezTo>
                <a:cubicBezTo>
                  <a:pt x="18186" y="12858"/>
                  <a:pt x="18204" y="12858"/>
                  <a:pt x="18214" y="12827"/>
                </a:cubicBezTo>
                <a:cubicBezTo>
                  <a:pt x="18223" y="12796"/>
                  <a:pt x="18223" y="12765"/>
                  <a:pt x="18214" y="12749"/>
                </a:cubicBezTo>
                <a:cubicBezTo>
                  <a:pt x="18204" y="12718"/>
                  <a:pt x="18195" y="12702"/>
                  <a:pt x="18186" y="12687"/>
                </a:cubicBezTo>
                <a:cubicBezTo>
                  <a:pt x="18177" y="12687"/>
                  <a:pt x="18159" y="12687"/>
                  <a:pt x="18149" y="12702"/>
                </a:cubicBezTo>
                <a:close/>
                <a:moveTo>
                  <a:pt x="18067" y="15437"/>
                </a:moveTo>
                <a:cubicBezTo>
                  <a:pt x="18085" y="15453"/>
                  <a:pt x="18113" y="15484"/>
                  <a:pt x="18131" y="15499"/>
                </a:cubicBezTo>
                <a:cubicBezTo>
                  <a:pt x="18140" y="15499"/>
                  <a:pt x="18149" y="15499"/>
                  <a:pt x="18159" y="15499"/>
                </a:cubicBezTo>
                <a:cubicBezTo>
                  <a:pt x="18168" y="15499"/>
                  <a:pt x="18177" y="15468"/>
                  <a:pt x="18168" y="15453"/>
                </a:cubicBezTo>
                <a:cubicBezTo>
                  <a:pt x="18168" y="15453"/>
                  <a:pt x="18168" y="15437"/>
                  <a:pt x="18159" y="15437"/>
                </a:cubicBezTo>
                <a:cubicBezTo>
                  <a:pt x="18140" y="15391"/>
                  <a:pt x="18113" y="15391"/>
                  <a:pt x="18085" y="15391"/>
                </a:cubicBezTo>
                <a:cubicBezTo>
                  <a:pt x="18085" y="15391"/>
                  <a:pt x="18076" y="15391"/>
                  <a:pt x="18067" y="15391"/>
                </a:cubicBezTo>
                <a:cubicBezTo>
                  <a:pt x="18058" y="15391"/>
                  <a:pt x="18058" y="15406"/>
                  <a:pt x="18058" y="15422"/>
                </a:cubicBezTo>
                <a:cubicBezTo>
                  <a:pt x="18058" y="15422"/>
                  <a:pt x="18058" y="15437"/>
                  <a:pt x="18067" y="15437"/>
                </a:cubicBezTo>
                <a:close/>
                <a:moveTo>
                  <a:pt x="5437" y="1529"/>
                </a:moveTo>
                <a:cubicBezTo>
                  <a:pt x="5437" y="1545"/>
                  <a:pt x="5455" y="1529"/>
                  <a:pt x="5455" y="1529"/>
                </a:cubicBezTo>
                <a:cubicBezTo>
                  <a:pt x="5473" y="1483"/>
                  <a:pt x="5473" y="1436"/>
                  <a:pt x="5473" y="1374"/>
                </a:cubicBezTo>
                <a:cubicBezTo>
                  <a:pt x="5473" y="1374"/>
                  <a:pt x="5473" y="1358"/>
                  <a:pt x="5473" y="1343"/>
                </a:cubicBezTo>
                <a:cubicBezTo>
                  <a:pt x="5473" y="1343"/>
                  <a:pt x="5464" y="1327"/>
                  <a:pt x="5464" y="1327"/>
                </a:cubicBezTo>
                <a:cubicBezTo>
                  <a:pt x="5455" y="1327"/>
                  <a:pt x="5455" y="1327"/>
                  <a:pt x="5446" y="1343"/>
                </a:cubicBezTo>
                <a:cubicBezTo>
                  <a:pt x="5437" y="1374"/>
                  <a:pt x="5427" y="1405"/>
                  <a:pt x="5418" y="1452"/>
                </a:cubicBezTo>
                <a:cubicBezTo>
                  <a:pt x="5418" y="1467"/>
                  <a:pt x="5418" y="1483"/>
                  <a:pt x="5418" y="1498"/>
                </a:cubicBezTo>
                <a:cubicBezTo>
                  <a:pt x="5418" y="1514"/>
                  <a:pt x="5427" y="1529"/>
                  <a:pt x="5437" y="1529"/>
                </a:cubicBezTo>
                <a:close/>
                <a:moveTo>
                  <a:pt x="20465" y="14940"/>
                </a:moveTo>
                <a:cubicBezTo>
                  <a:pt x="20465" y="14940"/>
                  <a:pt x="20456" y="14940"/>
                  <a:pt x="20456" y="14940"/>
                </a:cubicBezTo>
                <a:cubicBezTo>
                  <a:pt x="20456" y="14956"/>
                  <a:pt x="20447" y="14956"/>
                  <a:pt x="20447" y="14971"/>
                </a:cubicBezTo>
                <a:cubicBezTo>
                  <a:pt x="20456" y="15018"/>
                  <a:pt x="20465" y="15049"/>
                  <a:pt x="20483" y="15080"/>
                </a:cubicBezTo>
                <a:cubicBezTo>
                  <a:pt x="20483" y="15095"/>
                  <a:pt x="20511" y="15095"/>
                  <a:pt x="20520" y="15080"/>
                </a:cubicBezTo>
                <a:cubicBezTo>
                  <a:pt x="20529" y="15064"/>
                  <a:pt x="20529" y="15033"/>
                  <a:pt x="20520" y="15018"/>
                </a:cubicBezTo>
                <a:cubicBezTo>
                  <a:pt x="20511" y="14987"/>
                  <a:pt x="20483" y="14956"/>
                  <a:pt x="20465" y="14940"/>
                </a:cubicBezTo>
                <a:close/>
                <a:moveTo>
                  <a:pt x="5693" y="5601"/>
                </a:moveTo>
                <a:cubicBezTo>
                  <a:pt x="5665" y="5632"/>
                  <a:pt x="5656" y="5678"/>
                  <a:pt x="5665" y="5725"/>
                </a:cubicBezTo>
                <a:cubicBezTo>
                  <a:pt x="5665" y="5741"/>
                  <a:pt x="5675" y="5756"/>
                  <a:pt x="5675" y="5756"/>
                </a:cubicBezTo>
                <a:cubicBezTo>
                  <a:pt x="5684" y="5756"/>
                  <a:pt x="5693" y="5756"/>
                  <a:pt x="5693" y="5741"/>
                </a:cubicBezTo>
                <a:cubicBezTo>
                  <a:pt x="5702" y="5725"/>
                  <a:pt x="5711" y="5710"/>
                  <a:pt x="5720" y="5678"/>
                </a:cubicBezTo>
                <a:cubicBezTo>
                  <a:pt x="5720" y="5678"/>
                  <a:pt x="5729" y="5663"/>
                  <a:pt x="5729" y="5663"/>
                </a:cubicBezTo>
                <a:cubicBezTo>
                  <a:pt x="5729" y="5647"/>
                  <a:pt x="5729" y="5616"/>
                  <a:pt x="5720" y="5616"/>
                </a:cubicBezTo>
                <a:cubicBezTo>
                  <a:pt x="5711" y="5601"/>
                  <a:pt x="5702" y="5601"/>
                  <a:pt x="5693" y="5601"/>
                </a:cubicBezTo>
                <a:close/>
                <a:moveTo>
                  <a:pt x="19678" y="4746"/>
                </a:moveTo>
                <a:cubicBezTo>
                  <a:pt x="19678" y="4762"/>
                  <a:pt x="19669" y="4762"/>
                  <a:pt x="19660" y="4777"/>
                </a:cubicBezTo>
                <a:cubicBezTo>
                  <a:pt x="19651" y="4793"/>
                  <a:pt x="19651" y="4808"/>
                  <a:pt x="19651" y="4839"/>
                </a:cubicBezTo>
                <a:cubicBezTo>
                  <a:pt x="19660" y="4870"/>
                  <a:pt x="19660" y="4902"/>
                  <a:pt x="19669" y="4917"/>
                </a:cubicBezTo>
                <a:cubicBezTo>
                  <a:pt x="19669" y="4933"/>
                  <a:pt x="19669" y="4933"/>
                  <a:pt x="19678" y="4933"/>
                </a:cubicBezTo>
                <a:cubicBezTo>
                  <a:pt x="19678" y="4933"/>
                  <a:pt x="19678" y="4917"/>
                  <a:pt x="19678" y="4917"/>
                </a:cubicBezTo>
                <a:cubicBezTo>
                  <a:pt x="19687" y="4886"/>
                  <a:pt x="19696" y="4855"/>
                  <a:pt x="19715" y="4824"/>
                </a:cubicBezTo>
                <a:cubicBezTo>
                  <a:pt x="19715" y="4808"/>
                  <a:pt x="19715" y="4777"/>
                  <a:pt x="19705" y="4762"/>
                </a:cubicBezTo>
                <a:cubicBezTo>
                  <a:pt x="19696" y="4746"/>
                  <a:pt x="19687" y="4746"/>
                  <a:pt x="19678" y="4746"/>
                </a:cubicBezTo>
                <a:close/>
                <a:moveTo>
                  <a:pt x="6269" y="8491"/>
                </a:moveTo>
                <a:cubicBezTo>
                  <a:pt x="6269" y="8491"/>
                  <a:pt x="6269" y="8491"/>
                  <a:pt x="6269" y="8491"/>
                </a:cubicBezTo>
                <a:cubicBezTo>
                  <a:pt x="6269" y="8491"/>
                  <a:pt x="6269" y="8491"/>
                  <a:pt x="6269" y="8491"/>
                </a:cubicBezTo>
                <a:cubicBezTo>
                  <a:pt x="6269" y="8491"/>
                  <a:pt x="6269" y="8507"/>
                  <a:pt x="6279" y="8507"/>
                </a:cubicBezTo>
                <a:cubicBezTo>
                  <a:pt x="6269" y="8491"/>
                  <a:pt x="6269" y="8491"/>
                  <a:pt x="6269" y="8491"/>
                </a:cubicBezTo>
                <a:close/>
                <a:moveTo>
                  <a:pt x="6324" y="8553"/>
                </a:moveTo>
                <a:cubicBezTo>
                  <a:pt x="6334" y="8553"/>
                  <a:pt x="6343" y="8553"/>
                  <a:pt x="6352" y="8553"/>
                </a:cubicBezTo>
                <a:cubicBezTo>
                  <a:pt x="6352" y="8476"/>
                  <a:pt x="6361" y="8491"/>
                  <a:pt x="6324" y="8460"/>
                </a:cubicBezTo>
                <a:cubicBezTo>
                  <a:pt x="6297" y="8445"/>
                  <a:pt x="6279" y="8429"/>
                  <a:pt x="6260" y="8398"/>
                </a:cubicBezTo>
                <a:cubicBezTo>
                  <a:pt x="6260" y="8398"/>
                  <a:pt x="6251" y="8398"/>
                  <a:pt x="6251" y="8413"/>
                </a:cubicBezTo>
                <a:cubicBezTo>
                  <a:pt x="6242" y="8413"/>
                  <a:pt x="6242" y="8413"/>
                  <a:pt x="6251" y="8413"/>
                </a:cubicBezTo>
                <a:cubicBezTo>
                  <a:pt x="6251" y="8445"/>
                  <a:pt x="6260" y="8476"/>
                  <a:pt x="6269" y="8491"/>
                </a:cubicBezTo>
                <a:cubicBezTo>
                  <a:pt x="6279" y="8507"/>
                  <a:pt x="6288" y="8507"/>
                  <a:pt x="6297" y="8507"/>
                </a:cubicBezTo>
                <a:cubicBezTo>
                  <a:pt x="6306" y="8522"/>
                  <a:pt x="6315" y="8538"/>
                  <a:pt x="6324" y="8553"/>
                </a:cubicBezTo>
                <a:close/>
                <a:moveTo>
                  <a:pt x="6324" y="8553"/>
                </a:moveTo>
                <a:cubicBezTo>
                  <a:pt x="6324" y="8553"/>
                  <a:pt x="6315" y="8553"/>
                  <a:pt x="6315" y="8553"/>
                </a:cubicBezTo>
                <a:cubicBezTo>
                  <a:pt x="6315" y="8553"/>
                  <a:pt x="6324" y="8553"/>
                  <a:pt x="6324" y="8553"/>
                </a:cubicBezTo>
                <a:cubicBezTo>
                  <a:pt x="6324" y="8553"/>
                  <a:pt x="6324" y="8553"/>
                  <a:pt x="6324" y="8553"/>
                </a:cubicBezTo>
                <a:cubicBezTo>
                  <a:pt x="6324" y="8553"/>
                  <a:pt x="6324" y="8553"/>
                  <a:pt x="6324" y="8553"/>
                </a:cubicBezTo>
                <a:close/>
                <a:moveTo>
                  <a:pt x="19358" y="8040"/>
                </a:moveTo>
                <a:cubicBezTo>
                  <a:pt x="19385" y="7978"/>
                  <a:pt x="19413" y="7932"/>
                  <a:pt x="19440" y="7885"/>
                </a:cubicBezTo>
                <a:cubicBezTo>
                  <a:pt x="19440" y="7885"/>
                  <a:pt x="19440" y="7870"/>
                  <a:pt x="19440" y="7870"/>
                </a:cubicBezTo>
                <a:cubicBezTo>
                  <a:pt x="19431" y="7854"/>
                  <a:pt x="19431" y="7854"/>
                  <a:pt x="19431" y="7854"/>
                </a:cubicBezTo>
                <a:cubicBezTo>
                  <a:pt x="19422" y="7854"/>
                  <a:pt x="19413" y="7870"/>
                  <a:pt x="19403" y="7870"/>
                </a:cubicBezTo>
                <a:cubicBezTo>
                  <a:pt x="19385" y="7885"/>
                  <a:pt x="19376" y="7901"/>
                  <a:pt x="19367" y="7932"/>
                </a:cubicBezTo>
                <a:cubicBezTo>
                  <a:pt x="19367" y="7947"/>
                  <a:pt x="19358" y="7978"/>
                  <a:pt x="19348" y="7994"/>
                </a:cubicBezTo>
                <a:cubicBezTo>
                  <a:pt x="19348" y="8009"/>
                  <a:pt x="19348" y="8009"/>
                  <a:pt x="19348" y="8025"/>
                </a:cubicBezTo>
                <a:cubicBezTo>
                  <a:pt x="19348" y="8025"/>
                  <a:pt x="19348" y="8040"/>
                  <a:pt x="19358" y="8040"/>
                </a:cubicBezTo>
                <a:cubicBezTo>
                  <a:pt x="19358" y="8040"/>
                  <a:pt x="19358" y="8040"/>
                  <a:pt x="19358" y="8040"/>
                </a:cubicBezTo>
                <a:close/>
                <a:moveTo>
                  <a:pt x="18616" y="14738"/>
                </a:moveTo>
                <a:cubicBezTo>
                  <a:pt x="18616" y="14723"/>
                  <a:pt x="18616" y="14723"/>
                  <a:pt x="18616" y="14707"/>
                </a:cubicBezTo>
                <a:cubicBezTo>
                  <a:pt x="18616" y="14707"/>
                  <a:pt x="18616" y="14691"/>
                  <a:pt x="18616" y="14691"/>
                </a:cubicBezTo>
                <a:cubicBezTo>
                  <a:pt x="18598" y="14645"/>
                  <a:pt x="18561" y="14645"/>
                  <a:pt x="18543" y="14691"/>
                </a:cubicBezTo>
                <a:cubicBezTo>
                  <a:pt x="18534" y="14691"/>
                  <a:pt x="18534" y="14723"/>
                  <a:pt x="18543" y="14723"/>
                </a:cubicBezTo>
                <a:cubicBezTo>
                  <a:pt x="18552" y="14754"/>
                  <a:pt x="18571" y="14769"/>
                  <a:pt x="18598" y="14754"/>
                </a:cubicBezTo>
                <a:cubicBezTo>
                  <a:pt x="18598" y="14754"/>
                  <a:pt x="18607" y="14738"/>
                  <a:pt x="18616" y="14738"/>
                </a:cubicBezTo>
                <a:close/>
                <a:moveTo>
                  <a:pt x="9272" y="3239"/>
                </a:moveTo>
                <a:cubicBezTo>
                  <a:pt x="9272" y="3254"/>
                  <a:pt x="9272" y="3270"/>
                  <a:pt x="9272" y="3285"/>
                </a:cubicBezTo>
                <a:cubicBezTo>
                  <a:pt x="9262" y="3301"/>
                  <a:pt x="9272" y="3332"/>
                  <a:pt x="9281" y="3332"/>
                </a:cubicBezTo>
                <a:cubicBezTo>
                  <a:pt x="9299" y="3348"/>
                  <a:pt x="9308" y="3348"/>
                  <a:pt x="9326" y="3332"/>
                </a:cubicBezTo>
                <a:cubicBezTo>
                  <a:pt x="9326" y="3332"/>
                  <a:pt x="9326" y="3332"/>
                  <a:pt x="9336" y="3332"/>
                </a:cubicBezTo>
                <a:cubicBezTo>
                  <a:pt x="9336" y="3316"/>
                  <a:pt x="9336" y="3316"/>
                  <a:pt x="9336" y="3316"/>
                </a:cubicBezTo>
                <a:cubicBezTo>
                  <a:pt x="9326" y="3285"/>
                  <a:pt x="9317" y="3270"/>
                  <a:pt x="9317" y="3239"/>
                </a:cubicBezTo>
                <a:cubicBezTo>
                  <a:pt x="9308" y="3223"/>
                  <a:pt x="9281" y="3223"/>
                  <a:pt x="9272" y="3239"/>
                </a:cubicBezTo>
                <a:close/>
                <a:moveTo>
                  <a:pt x="201" y="5896"/>
                </a:moveTo>
                <a:cubicBezTo>
                  <a:pt x="192" y="5896"/>
                  <a:pt x="183" y="5896"/>
                  <a:pt x="183" y="5896"/>
                </a:cubicBezTo>
                <a:cubicBezTo>
                  <a:pt x="165" y="5927"/>
                  <a:pt x="146" y="5974"/>
                  <a:pt x="128" y="6005"/>
                </a:cubicBezTo>
                <a:cubicBezTo>
                  <a:pt x="128" y="6005"/>
                  <a:pt x="128" y="6005"/>
                  <a:pt x="128" y="6020"/>
                </a:cubicBezTo>
                <a:cubicBezTo>
                  <a:pt x="128" y="6020"/>
                  <a:pt x="128" y="6020"/>
                  <a:pt x="137" y="6020"/>
                </a:cubicBezTo>
                <a:cubicBezTo>
                  <a:pt x="165" y="6020"/>
                  <a:pt x="192" y="5989"/>
                  <a:pt x="211" y="5958"/>
                </a:cubicBezTo>
                <a:cubicBezTo>
                  <a:pt x="220" y="5958"/>
                  <a:pt x="220" y="5943"/>
                  <a:pt x="220" y="5927"/>
                </a:cubicBezTo>
                <a:cubicBezTo>
                  <a:pt x="220" y="5912"/>
                  <a:pt x="211" y="5896"/>
                  <a:pt x="201" y="5896"/>
                </a:cubicBezTo>
                <a:close/>
                <a:moveTo>
                  <a:pt x="6022" y="799"/>
                </a:moveTo>
                <a:cubicBezTo>
                  <a:pt x="6022" y="815"/>
                  <a:pt x="6041" y="815"/>
                  <a:pt x="6041" y="815"/>
                </a:cubicBezTo>
                <a:cubicBezTo>
                  <a:pt x="6050" y="784"/>
                  <a:pt x="6068" y="768"/>
                  <a:pt x="6068" y="721"/>
                </a:cubicBezTo>
                <a:cubicBezTo>
                  <a:pt x="6068" y="721"/>
                  <a:pt x="6068" y="706"/>
                  <a:pt x="6068" y="706"/>
                </a:cubicBezTo>
                <a:cubicBezTo>
                  <a:pt x="6059" y="690"/>
                  <a:pt x="6050" y="690"/>
                  <a:pt x="6041" y="675"/>
                </a:cubicBezTo>
                <a:cubicBezTo>
                  <a:pt x="6013" y="690"/>
                  <a:pt x="5995" y="721"/>
                  <a:pt x="6013" y="768"/>
                </a:cubicBezTo>
                <a:cubicBezTo>
                  <a:pt x="6013" y="784"/>
                  <a:pt x="6013" y="799"/>
                  <a:pt x="6022" y="799"/>
                </a:cubicBezTo>
                <a:close/>
                <a:moveTo>
                  <a:pt x="6050" y="1840"/>
                </a:moveTo>
                <a:cubicBezTo>
                  <a:pt x="6050" y="1840"/>
                  <a:pt x="6050" y="1840"/>
                  <a:pt x="6050" y="1840"/>
                </a:cubicBezTo>
                <a:cubicBezTo>
                  <a:pt x="6059" y="1856"/>
                  <a:pt x="6077" y="1856"/>
                  <a:pt x="6086" y="1840"/>
                </a:cubicBezTo>
                <a:cubicBezTo>
                  <a:pt x="6105" y="1840"/>
                  <a:pt x="6105" y="1825"/>
                  <a:pt x="6114" y="1794"/>
                </a:cubicBezTo>
                <a:cubicBezTo>
                  <a:pt x="6114" y="1763"/>
                  <a:pt x="6096" y="1731"/>
                  <a:pt x="6077" y="1731"/>
                </a:cubicBezTo>
                <a:cubicBezTo>
                  <a:pt x="6068" y="1731"/>
                  <a:pt x="6068" y="1747"/>
                  <a:pt x="6059" y="1747"/>
                </a:cubicBezTo>
                <a:cubicBezTo>
                  <a:pt x="6050" y="1778"/>
                  <a:pt x="6050" y="1794"/>
                  <a:pt x="6050" y="1840"/>
                </a:cubicBezTo>
                <a:close/>
                <a:moveTo>
                  <a:pt x="82" y="5974"/>
                </a:moveTo>
                <a:cubicBezTo>
                  <a:pt x="73" y="5974"/>
                  <a:pt x="64" y="5974"/>
                  <a:pt x="64" y="5974"/>
                </a:cubicBezTo>
                <a:cubicBezTo>
                  <a:pt x="37" y="6005"/>
                  <a:pt x="18" y="6036"/>
                  <a:pt x="0" y="6067"/>
                </a:cubicBezTo>
                <a:cubicBezTo>
                  <a:pt x="0" y="6083"/>
                  <a:pt x="0" y="6083"/>
                  <a:pt x="9" y="6098"/>
                </a:cubicBezTo>
                <a:cubicBezTo>
                  <a:pt x="9" y="6098"/>
                  <a:pt x="9" y="6098"/>
                  <a:pt x="9" y="6098"/>
                </a:cubicBezTo>
                <a:cubicBezTo>
                  <a:pt x="46" y="6067"/>
                  <a:pt x="73" y="6051"/>
                  <a:pt x="92" y="6005"/>
                </a:cubicBezTo>
                <a:cubicBezTo>
                  <a:pt x="92" y="6005"/>
                  <a:pt x="92" y="5989"/>
                  <a:pt x="92" y="5989"/>
                </a:cubicBezTo>
                <a:cubicBezTo>
                  <a:pt x="92" y="5989"/>
                  <a:pt x="82" y="5974"/>
                  <a:pt x="82" y="5974"/>
                </a:cubicBezTo>
                <a:close/>
                <a:moveTo>
                  <a:pt x="16877" y="1452"/>
                </a:moveTo>
                <a:cubicBezTo>
                  <a:pt x="16877" y="1436"/>
                  <a:pt x="16868" y="1452"/>
                  <a:pt x="16859" y="1452"/>
                </a:cubicBezTo>
                <a:cubicBezTo>
                  <a:pt x="16850" y="1452"/>
                  <a:pt x="16850" y="1467"/>
                  <a:pt x="16850" y="1483"/>
                </a:cubicBezTo>
                <a:cubicBezTo>
                  <a:pt x="16850" y="1529"/>
                  <a:pt x="16868" y="1545"/>
                  <a:pt x="16886" y="1560"/>
                </a:cubicBezTo>
                <a:cubicBezTo>
                  <a:pt x="16896" y="1576"/>
                  <a:pt x="16905" y="1560"/>
                  <a:pt x="16905" y="1560"/>
                </a:cubicBezTo>
                <a:cubicBezTo>
                  <a:pt x="16905" y="1545"/>
                  <a:pt x="16914" y="1529"/>
                  <a:pt x="16914" y="1514"/>
                </a:cubicBezTo>
                <a:cubicBezTo>
                  <a:pt x="16914" y="1483"/>
                  <a:pt x="16896" y="1452"/>
                  <a:pt x="16877" y="1452"/>
                </a:cubicBezTo>
                <a:close/>
                <a:moveTo>
                  <a:pt x="5601" y="1390"/>
                </a:moveTo>
                <a:cubicBezTo>
                  <a:pt x="5611" y="1421"/>
                  <a:pt x="5620" y="1436"/>
                  <a:pt x="5638" y="1452"/>
                </a:cubicBezTo>
                <a:cubicBezTo>
                  <a:pt x="5656" y="1452"/>
                  <a:pt x="5665" y="1421"/>
                  <a:pt x="5665" y="1405"/>
                </a:cubicBezTo>
                <a:cubicBezTo>
                  <a:pt x="5665" y="1358"/>
                  <a:pt x="5647" y="1343"/>
                  <a:pt x="5620" y="1343"/>
                </a:cubicBezTo>
                <a:cubicBezTo>
                  <a:pt x="5611" y="1343"/>
                  <a:pt x="5592" y="1374"/>
                  <a:pt x="5601" y="1390"/>
                </a:cubicBezTo>
                <a:close/>
                <a:moveTo>
                  <a:pt x="5098" y="1125"/>
                </a:moveTo>
                <a:cubicBezTo>
                  <a:pt x="5098" y="1125"/>
                  <a:pt x="5098" y="1125"/>
                  <a:pt x="5098" y="1125"/>
                </a:cubicBezTo>
                <a:cubicBezTo>
                  <a:pt x="5098" y="1125"/>
                  <a:pt x="5098" y="1125"/>
                  <a:pt x="5098" y="1125"/>
                </a:cubicBezTo>
                <a:cubicBezTo>
                  <a:pt x="5098" y="1141"/>
                  <a:pt x="5098" y="1156"/>
                  <a:pt x="5089" y="1172"/>
                </a:cubicBezTo>
                <a:cubicBezTo>
                  <a:pt x="5089" y="1188"/>
                  <a:pt x="5089" y="1219"/>
                  <a:pt x="5098" y="1234"/>
                </a:cubicBezTo>
                <a:cubicBezTo>
                  <a:pt x="5107" y="1250"/>
                  <a:pt x="5116" y="1265"/>
                  <a:pt x="5116" y="1281"/>
                </a:cubicBezTo>
                <a:cubicBezTo>
                  <a:pt x="5125" y="1296"/>
                  <a:pt x="5135" y="1312"/>
                  <a:pt x="5144" y="1312"/>
                </a:cubicBezTo>
                <a:cubicBezTo>
                  <a:pt x="5162" y="1312"/>
                  <a:pt x="5171" y="1312"/>
                  <a:pt x="5180" y="1312"/>
                </a:cubicBezTo>
                <a:cubicBezTo>
                  <a:pt x="5199" y="1312"/>
                  <a:pt x="5217" y="1312"/>
                  <a:pt x="5226" y="1281"/>
                </a:cubicBezTo>
                <a:cubicBezTo>
                  <a:pt x="5235" y="1265"/>
                  <a:pt x="5244" y="1234"/>
                  <a:pt x="5254" y="1219"/>
                </a:cubicBezTo>
                <a:cubicBezTo>
                  <a:pt x="5254" y="1188"/>
                  <a:pt x="5263" y="1188"/>
                  <a:pt x="5272" y="1172"/>
                </a:cubicBezTo>
                <a:cubicBezTo>
                  <a:pt x="5281" y="1156"/>
                  <a:pt x="5290" y="1156"/>
                  <a:pt x="5299" y="1141"/>
                </a:cubicBezTo>
                <a:cubicBezTo>
                  <a:pt x="5308" y="1141"/>
                  <a:pt x="5308" y="1125"/>
                  <a:pt x="5308" y="1110"/>
                </a:cubicBezTo>
                <a:cubicBezTo>
                  <a:pt x="5299" y="1110"/>
                  <a:pt x="5299" y="1094"/>
                  <a:pt x="5290" y="1094"/>
                </a:cubicBezTo>
                <a:cubicBezTo>
                  <a:pt x="5263" y="1079"/>
                  <a:pt x="5226" y="1063"/>
                  <a:pt x="5189" y="1063"/>
                </a:cubicBezTo>
                <a:cubicBezTo>
                  <a:pt x="5162" y="1063"/>
                  <a:pt x="5144" y="1063"/>
                  <a:pt x="5116" y="1094"/>
                </a:cubicBezTo>
                <a:cubicBezTo>
                  <a:pt x="5116" y="1094"/>
                  <a:pt x="5116" y="1094"/>
                  <a:pt x="5116" y="1094"/>
                </a:cubicBezTo>
                <a:cubicBezTo>
                  <a:pt x="5116" y="1094"/>
                  <a:pt x="5116" y="1094"/>
                  <a:pt x="5116" y="1094"/>
                </a:cubicBezTo>
                <a:cubicBezTo>
                  <a:pt x="5116" y="1094"/>
                  <a:pt x="5116" y="1094"/>
                  <a:pt x="5116" y="1094"/>
                </a:cubicBezTo>
                <a:cubicBezTo>
                  <a:pt x="5116" y="1094"/>
                  <a:pt x="5116" y="1094"/>
                  <a:pt x="5107" y="1110"/>
                </a:cubicBezTo>
                <a:cubicBezTo>
                  <a:pt x="5116" y="1094"/>
                  <a:pt x="5116" y="1094"/>
                  <a:pt x="5116" y="1094"/>
                </a:cubicBezTo>
                <a:cubicBezTo>
                  <a:pt x="5116" y="1063"/>
                  <a:pt x="5116" y="1048"/>
                  <a:pt x="5116" y="1017"/>
                </a:cubicBezTo>
                <a:cubicBezTo>
                  <a:pt x="5116" y="1001"/>
                  <a:pt x="5098" y="986"/>
                  <a:pt x="5089" y="986"/>
                </a:cubicBezTo>
                <a:cubicBezTo>
                  <a:pt x="5080" y="1001"/>
                  <a:pt x="5071" y="1017"/>
                  <a:pt x="5071" y="1032"/>
                </a:cubicBezTo>
                <a:cubicBezTo>
                  <a:pt x="5061" y="1048"/>
                  <a:pt x="5061" y="1063"/>
                  <a:pt x="5071" y="1094"/>
                </a:cubicBezTo>
                <a:cubicBezTo>
                  <a:pt x="5080" y="1110"/>
                  <a:pt x="5089" y="1110"/>
                  <a:pt x="5098" y="1125"/>
                </a:cubicBezTo>
                <a:close/>
                <a:moveTo>
                  <a:pt x="19669" y="6906"/>
                </a:moveTo>
                <a:cubicBezTo>
                  <a:pt x="19687" y="6859"/>
                  <a:pt x="19696" y="6813"/>
                  <a:pt x="19696" y="6766"/>
                </a:cubicBezTo>
                <a:cubicBezTo>
                  <a:pt x="19696" y="6766"/>
                  <a:pt x="19687" y="6751"/>
                  <a:pt x="19687" y="6751"/>
                </a:cubicBezTo>
                <a:cubicBezTo>
                  <a:pt x="19687" y="6751"/>
                  <a:pt x="19678" y="6751"/>
                  <a:pt x="19678" y="6751"/>
                </a:cubicBezTo>
                <a:cubicBezTo>
                  <a:pt x="19678" y="6766"/>
                  <a:pt x="19669" y="6766"/>
                  <a:pt x="19669" y="6766"/>
                </a:cubicBezTo>
                <a:cubicBezTo>
                  <a:pt x="19660" y="6797"/>
                  <a:pt x="19651" y="6844"/>
                  <a:pt x="19641" y="6875"/>
                </a:cubicBezTo>
                <a:cubicBezTo>
                  <a:pt x="19641" y="6891"/>
                  <a:pt x="19651" y="6891"/>
                  <a:pt x="19651" y="6906"/>
                </a:cubicBezTo>
                <a:cubicBezTo>
                  <a:pt x="19651" y="6906"/>
                  <a:pt x="19651" y="6906"/>
                  <a:pt x="19660" y="6906"/>
                </a:cubicBezTo>
                <a:cubicBezTo>
                  <a:pt x="19660" y="6906"/>
                  <a:pt x="19669" y="6906"/>
                  <a:pt x="19669" y="6906"/>
                </a:cubicBezTo>
                <a:close/>
                <a:moveTo>
                  <a:pt x="5519" y="6844"/>
                </a:moveTo>
                <a:cubicBezTo>
                  <a:pt x="5537" y="6828"/>
                  <a:pt x="5546" y="6813"/>
                  <a:pt x="5565" y="6782"/>
                </a:cubicBezTo>
                <a:cubicBezTo>
                  <a:pt x="5565" y="6782"/>
                  <a:pt x="5565" y="6766"/>
                  <a:pt x="5556" y="6766"/>
                </a:cubicBezTo>
                <a:cubicBezTo>
                  <a:pt x="5556" y="6735"/>
                  <a:pt x="5546" y="6735"/>
                  <a:pt x="5537" y="6735"/>
                </a:cubicBezTo>
                <a:cubicBezTo>
                  <a:pt x="5528" y="6751"/>
                  <a:pt x="5519" y="6751"/>
                  <a:pt x="5501" y="6751"/>
                </a:cubicBezTo>
                <a:cubicBezTo>
                  <a:pt x="5492" y="6766"/>
                  <a:pt x="5492" y="6782"/>
                  <a:pt x="5492" y="6797"/>
                </a:cubicBezTo>
                <a:cubicBezTo>
                  <a:pt x="5492" y="6797"/>
                  <a:pt x="5492" y="6813"/>
                  <a:pt x="5492" y="6813"/>
                </a:cubicBezTo>
                <a:cubicBezTo>
                  <a:pt x="5492" y="6828"/>
                  <a:pt x="5510" y="6844"/>
                  <a:pt x="5519" y="6844"/>
                </a:cubicBezTo>
                <a:close/>
                <a:moveTo>
                  <a:pt x="16456" y="1265"/>
                </a:moveTo>
                <a:cubicBezTo>
                  <a:pt x="16456" y="1265"/>
                  <a:pt x="16465" y="1265"/>
                  <a:pt x="16465" y="1265"/>
                </a:cubicBezTo>
                <a:cubicBezTo>
                  <a:pt x="16465" y="1265"/>
                  <a:pt x="16465" y="1250"/>
                  <a:pt x="16475" y="1250"/>
                </a:cubicBezTo>
                <a:cubicBezTo>
                  <a:pt x="16475" y="1234"/>
                  <a:pt x="16465" y="1219"/>
                  <a:pt x="16465" y="1203"/>
                </a:cubicBezTo>
                <a:cubicBezTo>
                  <a:pt x="16456" y="1172"/>
                  <a:pt x="16447" y="1141"/>
                  <a:pt x="16429" y="1141"/>
                </a:cubicBezTo>
                <a:cubicBezTo>
                  <a:pt x="16420" y="1125"/>
                  <a:pt x="16420" y="1125"/>
                  <a:pt x="16411" y="1125"/>
                </a:cubicBezTo>
                <a:cubicBezTo>
                  <a:pt x="16411" y="1110"/>
                  <a:pt x="16401" y="1110"/>
                  <a:pt x="16401" y="1125"/>
                </a:cubicBezTo>
                <a:cubicBezTo>
                  <a:pt x="16401" y="1125"/>
                  <a:pt x="16401" y="1141"/>
                  <a:pt x="16401" y="1141"/>
                </a:cubicBezTo>
                <a:cubicBezTo>
                  <a:pt x="16420" y="1188"/>
                  <a:pt x="16438" y="1219"/>
                  <a:pt x="16456" y="1265"/>
                </a:cubicBezTo>
                <a:close/>
                <a:moveTo>
                  <a:pt x="5409" y="2617"/>
                </a:moveTo>
                <a:cubicBezTo>
                  <a:pt x="5418" y="2617"/>
                  <a:pt x="5427" y="2602"/>
                  <a:pt x="5437" y="2602"/>
                </a:cubicBezTo>
                <a:cubicBezTo>
                  <a:pt x="5437" y="2602"/>
                  <a:pt x="5437" y="2586"/>
                  <a:pt x="5446" y="2571"/>
                </a:cubicBezTo>
                <a:cubicBezTo>
                  <a:pt x="5446" y="2571"/>
                  <a:pt x="5437" y="2571"/>
                  <a:pt x="5437" y="2571"/>
                </a:cubicBezTo>
                <a:cubicBezTo>
                  <a:pt x="5418" y="2555"/>
                  <a:pt x="5391" y="2555"/>
                  <a:pt x="5373" y="2571"/>
                </a:cubicBezTo>
                <a:cubicBezTo>
                  <a:pt x="5354" y="2571"/>
                  <a:pt x="5345" y="2586"/>
                  <a:pt x="5345" y="2617"/>
                </a:cubicBezTo>
                <a:cubicBezTo>
                  <a:pt x="5363" y="2617"/>
                  <a:pt x="5391" y="2633"/>
                  <a:pt x="5409" y="2617"/>
                </a:cubicBezTo>
                <a:close/>
                <a:moveTo>
                  <a:pt x="5226" y="2151"/>
                </a:moveTo>
                <a:cubicBezTo>
                  <a:pt x="5235" y="2151"/>
                  <a:pt x="5254" y="2151"/>
                  <a:pt x="5263" y="2120"/>
                </a:cubicBezTo>
                <a:cubicBezTo>
                  <a:pt x="5263" y="2104"/>
                  <a:pt x="5263" y="2089"/>
                  <a:pt x="5263" y="2058"/>
                </a:cubicBezTo>
                <a:cubicBezTo>
                  <a:pt x="5254" y="2058"/>
                  <a:pt x="5254" y="2058"/>
                  <a:pt x="5244" y="2058"/>
                </a:cubicBezTo>
                <a:cubicBezTo>
                  <a:pt x="5226" y="2058"/>
                  <a:pt x="5217" y="2089"/>
                  <a:pt x="5208" y="2104"/>
                </a:cubicBezTo>
                <a:cubicBezTo>
                  <a:pt x="5208" y="2120"/>
                  <a:pt x="5217" y="2151"/>
                  <a:pt x="5226" y="2151"/>
                </a:cubicBezTo>
                <a:close/>
                <a:moveTo>
                  <a:pt x="10608" y="2275"/>
                </a:moveTo>
                <a:cubicBezTo>
                  <a:pt x="10608" y="2275"/>
                  <a:pt x="10608" y="2291"/>
                  <a:pt x="10608" y="2291"/>
                </a:cubicBezTo>
                <a:cubicBezTo>
                  <a:pt x="10608" y="2353"/>
                  <a:pt x="10626" y="2400"/>
                  <a:pt x="10654" y="2431"/>
                </a:cubicBezTo>
                <a:cubicBezTo>
                  <a:pt x="10663" y="2431"/>
                  <a:pt x="10663" y="2431"/>
                  <a:pt x="10663" y="2431"/>
                </a:cubicBezTo>
                <a:cubicBezTo>
                  <a:pt x="10663" y="2431"/>
                  <a:pt x="10663" y="2415"/>
                  <a:pt x="10663" y="2415"/>
                </a:cubicBezTo>
                <a:cubicBezTo>
                  <a:pt x="10654" y="2369"/>
                  <a:pt x="10635" y="2322"/>
                  <a:pt x="10617" y="2275"/>
                </a:cubicBezTo>
                <a:cubicBezTo>
                  <a:pt x="10617" y="2275"/>
                  <a:pt x="10617" y="2275"/>
                  <a:pt x="10608" y="2275"/>
                </a:cubicBezTo>
                <a:close/>
                <a:moveTo>
                  <a:pt x="5821" y="5414"/>
                </a:moveTo>
                <a:cubicBezTo>
                  <a:pt x="5812" y="5430"/>
                  <a:pt x="5812" y="5445"/>
                  <a:pt x="5821" y="5476"/>
                </a:cubicBezTo>
                <a:cubicBezTo>
                  <a:pt x="5830" y="5476"/>
                  <a:pt x="5830" y="5492"/>
                  <a:pt x="5830" y="5492"/>
                </a:cubicBezTo>
                <a:cubicBezTo>
                  <a:pt x="5839" y="5508"/>
                  <a:pt x="5848" y="5508"/>
                  <a:pt x="5858" y="5492"/>
                </a:cubicBezTo>
                <a:cubicBezTo>
                  <a:pt x="5858" y="5492"/>
                  <a:pt x="5867" y="5476"/>
                  <a:pt x="5867" y="5476"/>
                </a:cubicBezTo>
                <a:cubicBezTo>
                  <a:pt x="5867" y="5445"/>
                  <a:pt x="5867" y="5430"/>
                  <a:pt x="5858" y="5430"/>
                </a:cubicBezTo>
                <a:cubicBezTo>
                  <a:pt x="5839" y="5414"/>
                  <a:pt x="5830" y="5399"/>
                  <a:pt x="5821" y="5414"/>
                </a:cubicBezTo>
                <a:close/>
                <a:moveTo>
                  <a:pt x="5308" y="7295"/>
                </a:moveTo>
                <a:cubicBezTo>
                  <a:pt x="5308" y="7295"/>
                  <a:pt x="5299" y="7310"/>
                  <a:pt x="5299" y="7326"/>
                </a:cubicBezTo>
                <a:cubicBezTo>
                  <a:pt x="5299" y="7326"/>
                  <a:pt x="5299" y="7341"/>
                  <a:pt x="5299" y="7341"/>
                </a:cubicBezTo>
                <a:cubicBezTo>
                  <a:pt x="5318" y="7357"/>
                  <a:pt x="5327" y="7357"/>
                  <a:pt x="5336" y="7357"/>
                </a:cubicBezTo>
                <a:cubicBezTo>
                  <a:pt x="5345" y="7357"/>
                  <a:pt x="5345" y="7372"/>
                  <a:pt x="5345" y="7357"/>
                </a:cubicBezTo>
                <a:cubicBezTo>
                  <a:pt x="5354" y="7357"/>
                  <a:pt x="5354" y="7357"/>
                  <a:pt x="5363" y="7357"/>
                </a:cubicBezTo>
                <a:cubicBezTo>
                  <a:pt x="5363" y="7341"/>
                  <a:pt x="5363" y="7326"/>
                  <a:pt x="5363" y="7310"/>
                </a:cubicBezTo>
                <a:cubicBezTo>
                  <a:pt x="5345" y="7295"/>
                  <a:pt x="5327" y="7279"/>
                  <a:pt x="5308" y="7295"/>
                </a:cubicBezTo>
                <a:close/>
                <a:moveTo>
                  <a:pt x="18360" y="6207"/>
                </a:moveTo>
                <a:cubicBezTo>
                  <a:pt x="18342" y="6191"/>
                  <a:pt x="18333" y="6207"/>
                  <a:pt x="18323" y="6222"/>
                </a:cubicBezTo>
                <a:cubicBezTo>
                  <a:pt x="18314" y="6253"/>
                  <a:pt x="18323" y="6269"/>
                  <a:pt x="18342" y="6269"/>
                </a:cubicBezTo>
                <a:cubicBezTo>
                  <a:pt x="18342" y="6285"/>
                  <a:pt x="18351" y="6285"/>
                  <a:pt x="18351" y="6285"/>
                </a:cubicBezTo>
                <a:cubicBezTo>
                  <a:pt x="18360" y="6285"/>
                  <a:pt x="18369" y="6269"/>
                  <a:pt x="18369" y="6269"/>
                </a:cubicBezTo>
                <a:cubicBezTo>
                  <a:pt x="18378" y="6238"/>
                  <a:pt x="18369" y="6207"/>
                  <a:pt x="18360" y="6207"/>
                </a:cubicBezTo>
                <a:close/>
                <a:moveTo>
                  <a:pt x="18955" y="18949"/>
                </a:moveTo>
                <a:cubicBezTo>
                  <a:pt x="18946" y="18949"/>
                  <a:pt x="18946" y="18965"/>
                  <a:pt x="18946" y="18965"/>
                </a:cubicBezTo>
                <a:cubicBezTo>
                  <a:pt x="18946" y="18965"/>
                  <a:pt x="18955" y="18980"/>
                  <a:pt x="18955" y="18980"/>
                </a:cubicBezTo>
                <a:cubicBezTo>
                  <a:pt x="18964" y="18980"/>
                  <a:pt x="18973" y="18980"/>
                  <a:pt x="18982" y="18980"/>
                </a:cubicBezTo>
                <a:cubicBezTo>
                  <a:pt x="18992" y="18980"/>
                  <a:pt x="18992" y="18980"/>
                  <a:pt x="19001" y="18980"/>
                </a:cubicBezTo>
                <a:cubicBezTo>
                  <a:pt x="19001" y="18980"/>
                  <a:pt x="19010" y="18980"/>
                  <a:pt x="19010" y="18980"/>
                </a:cubicBezTo>
                <a:cubicBezTo>
                  <a:pt x="19010" y="18980"/>
                  <a:pt x="19019" y="18965"/>
                  <a:pt x="19019" y="18965"/>
                </a:cubicBezTo>
                <a:cubicBezTo>
                  <a:pt x="19019" y="18949"/>
                  <a:pt x="19019" y="18949"/>
                  <a:pt x="19010" y="18934"/>
                </a:cubicBezTo>
                <a:cubicBezTo>
                  <a:pt x="18992" y="18918"/>
                  <a:pt x="18973" y="18918"/>
                  <a:pt x="18955" y="18949"/>
                </a:cubicBezTo>
                <a:close/>
                <a:moveTo>
                  <a:pt x="14040" y="3223"/>
                </a:moveTo>
                <a:cubicBezTo>
                  <a:pt x="14040" y="3223"/>
                  <a:pt x="14031" y="3223"/>
                  <a:pt x="14031" y="3223"/>
                </a:cubicBezTo>
                <a:cubicBezTo>
                  <a:pt x="14013" y="3239"/>
                  <a:pt x="14003" y="3285"/>
                  <a:pt x="14022" y="3301"/>
                </a:cubicBezTo>
                <a:cubicBezTo>
                  <a:pt x="14031" y="3316"/>
                  <a:pt x="14040" y="3332"/>
                  <a:pt x="14049" y="3316"/>
                </a:cubicBezTo>
                <a:cubicBezTo>
                  <a:pt x="14058" y="3316"/>
                  <a:pt x="14058" y="3316"/>
                  <a:pt x="14067" y="3301"/>
                </a:cubicBezTo>
                <a:cubicBezTo>
                  <a:pt x="14067" y="3270"/>
                  <a:pt x="14058" y="3239"/>
                  <a:pt x="14040" y="3223"/>
                </a:cubicBezTo>
                <a:close/>
                <a:moveTo>
                  <a:pt x="19101" y="14956"/>
                </a:moveTo>
                <a:cubicBezTo>
                  <a:pt x="19101" y="14956"/>
                  <a:pt x="19092" y="14956"/>
                  <a:pt x="19092" y="14956"/>
                </a:cubicBezTo>
                <a:cubicBezTo>
                  <a:pt x="19083" y="14987"/>
                  <a:pt x="19074" y="15018"/>
                  <a:pt x="19074" y="15064"/>
                </a:cubicBezTo>
                <a:cubicBezTo>
                  <a:pt x="19074" y="15064"/>
                  <a:pt x="19083" y="15080"/>
                  <a:pt x="19083" y="15080"/>
                </a:cubicBezTo>
                <a:cubicBezTo>
                  <a:pt x="19083" y="15080"/>
                  <a:pt x="19083" y="15080"/>
                  <a:pt x="19092" y="15080"/>
                </a:cubicBezTo>
                <a:cubicBezTo>
                  <a:pt x="19111" y="15064"/>
                  <a:pt x="19120" y="15018"/>
                  <a:pt x="19111" y="14971"/>
                </a:cubicBezTo>
                <a:cubicBezTo>
                  <a:pt x="19111" y="14956"/>
                  <a:pt x="19111" y="14956"/>
                  <a:pt x="19101" y="14956"/>
                </a:cubicBezTo>
                <a:close/>
                <a:moveTo>
                  <a:pt x="18845" y="15702"/>
                </a:moveTo>
                <a:cubicBezTo>
                  <a:pt x="18854" y="15702"/>
                  <a:pt x="18863" y="15686"/>
                  <a:pt x="18873" y="15670"/>
                </a:cubicBezTo>
                <a:cubicBezTo>
                  <a:pt x="18882" y="15655"/>
                  <a:pt x="18873" y="15639"/>
                  <a:pt x="18863" y="15639"/>
                </a:cubicBezTo>
                <a:cubicBezTo>
                  <a:pt x="18863" y="15624"/>
                  <a:pt x="18854" y="15624"/>
                  <a:pt x="18845" y="15624"/>
                </a:cubicBezTo>
                <a:cubicBezTo>
                  <a:pt x="18836" y="15624"/>
                  <a:pt x="18827" y="15624"/>
                  <a:pt x="18818" y="15639"/>
                </a:cubicBezTo>
                <a:cubicBezTo>
                  <a:pt x="18808" y="15639"/>
                  <a:pt x="18808" y="15639"/>
                  <a:pt x="18808" y="15655"/>
                </a:cubicBezTo>
                <a:cubicBezTo>
                  <a:pt x="18808" y="15655"/>
                  <a:pt x="18808" y="15670"/>
                  <a:pt x="18808" y="15670"/>
                </a:cubicBezTo>
                <a:cubicBezTo>
                  <a:pt x="18818" y="15686"/>
                  <a:pt x="18836" y="15686"/>
                  <a:pt x="18845" y="15702"/>
                </a:cubicBezTo>
                <a:close/>
                <a:moveTo>
                  <a:pt x="1291" y="5181"/>
                </a:moveTo>
                <a:cubicBezTo>
                  <a:pt x="1272" y="5212"/>
                  <a:pt x="1254" y="5228"/>
                  <a:pt x="1254" y="5259"/>
                </a:cubicBezTo>
                <a:cubicBezTo>
                  <a:pt x="1272" y="5259"/>
                  <a:pt x="1291" y="5274"/>
                  <a:pt x="1309" y="5259"/>
                </a:cubicBezTo>
                <a:cubicBezTo>
                  <a:pt x="1309" y="5259"/>
                  <a:pt x="1318" y="5243"/>
                  <a:pt x="1318" y="5243"/>
                </a:cubicBezTo>
                <a:cubicBezTo>
                  <a:pt x="1327" y="5228"/>
                  <a:pt x="1318" y="5212"/>
                  <a:pt x="1318" y="5197"/>
                </a:cubicBezTo>
                <a:cubicBezTo>
                  <a:pt x="1309" y="5181"/>
                  <a:pt x="1291" y="5181"/>
                  <a:pt x="1291" y="5181"/>
                </a:cubicBezTo>
                <a:close/>
                <a:moveTo>
                  <a:pt x="1254" y="5259"/>
                </a:moveTo>
                <a:cubicBezTo>
                  <a:pt x="1245" y="5274"/>
                  <a:pt x="1226" y="5290"/>
                  <a:pt x="1217" y="5274"/>
                </a:cubicBezTo>
                <a:cubicBezTo>
                  <a:pt x="1199" y="5274"/>
                  <a:pt x="1190" y="5274"/>
                  <a:pt x="1181" y="5306"/>
                </a:cubicBezTo>
                <a:cubicBezTo>
                  <a:pt x="1181" y="5306"/>
                  <a:pt x="1181" y="5321"/>
                  <a:pt x="1172" y="5321"/>
                </a:cubicBezTo>
                <a:cubicBezTo>
                  <a:pt x="1172" y="5321"/>
                  <a:pt x="1172" y="5321"/>
                  <a:pt x="1162" y="5321"/>
                </a:cubicBezTo>
                <a:cubicBezTo>
                  <a:pt x="1107" y="5337"/>
                  <a:pt x="1098" y="5352"/>
                  <a:pt x="1098" y="5445"/>
                </a:cubicBezTo>
                <a:cubicBezTo>
                  <a:pt x="1098" y="5461"/>
                  <a:pt x="1098" y="5476"/>
                  <a:pt x="1107" y="5476"/>
                </a:cubicBezTo>
                <a:cubicBezTo>
                  <a:pt x="1117" y="5492"/>
                  <a:pt x="1117" y="5508"/>
                  <a:pt x="1117" y="5508"/>
                </a:cubicBezTo>
                <a:cubicBezTo>
                  <a:pt x="1126" y="5523"/>
                  <a:pt x="1135" y="5523"/>
                  <a:pt x="1135" y="5523"/>
                </a:cubicBezTo>
                <a:cubicBezTo>
                  <a:pt x="1162" y="5476"/>
                  <a:pt x="1190" y="5445"/>
                  <a:pt x="1226" y="5414"/>
                </a:cubicBezTo>
                <a:cubicBezTo>
                  <a:pt x="1245" y="5414"/>
                  <a:pt x="1254" y="5383"/>
                  <a:pt x="1272" y="5368"/>
                </a:cubicBezTo>
                <a:cubicBezTo>
                  <a:pt x="1281" y="5352"/>
                  <a:pt x="1281" y="5337"/>
                  <a:pt x="1281" y="5306"/>
                </a:cubicBezTo>
                <a:cubicBezTo>
                  <a:pt x="1281" y="5290"/>
                  <a:pt x="1272" y="5290"/>
                  <a:pt x="1263" y="5274"/>
                </a:cubicBezTo>
                <a:cubicBezTo>
                  <a:pt x="1263" y="5274"/>
                  <a:pt x="1254" y="5259"/>
                  <a:pt x="1254" y="5259"/>
                </a:cubicBezTo>
                <a:cubicBezTo>
                  <a:pt x="1254" y="5259"/>
                  <a:pt x="1254" y="5259"/>
                  <a:pt x="1254" y="5259"/>
                </a:cubicBezTo>
                <a:cubicBezTo>
                  <a:pt x="1254" y="5259"/>
                  <a:pt x="1254" y="5259"/>
                  <a:pt x="1254" y="5259"/>
                </a:cubicBezTo>
                <a:close/>
                <a:moveTo>
                  <a:pt x="20584" y="21218"/>
                </a:moveTo>
                <a:cubicBezTo>
                  <a:pt x="20575" y="21249"/>
                  <a:pt x="20566" y="21265"/>
                  <a:pt x="20566" y="21311"/>
                </a:cubicBezTo>
                <a:cubicBezTo>
                  <a:pt x="20566" y="21311"/>
                  <a:pt x="20566" y="21311"/>
                  <a:pt x="20566" y="21311"/>
                </a:cubicBezTo>
                <a:cubicBezTo>
                  <a:pt x="20575" y="21311"/>
                  <a:pt x="20593" y="21311"/>
                  <a:pt x="20602" y="21296"/>
                </a:cubicBezTo>
                <a:cubicBezTo>
                  <a:pt x="20612" y="21296"/>
                  <a:pt x="20612" y="21265"/>
                  <a:pt x="20602" y="21234"/>
                </a:cubicBezTo>
                <a:cubicBezTo>
                  <a:pt x="20602" y="21218"/>
                  <a:pt x="20593" y="21218"/>
                  <a:pt x="20584" y="21218"/>
                </a:cubicBezTo>
                <a:close/>
                <a:moveTo>
                  <a:pt x="6160" y="13091"/>
                </a:moveTo>
                <a:cubicBezTo>
                  <a:pt x="6160" y="13122"/>
                  <a:pt x="6160" y="13137"/>
                  <a:pt x="6178" y="13137"/>
                </a:cubicBezTo>
                <a:cubicBezTo>
                  <a:pt x="6187" y="13137"/>
                  <a:pt x="6196" y="13122"/>
                  <a:pt x="6205" y="13091"/>
                </a:cubicBezTo>
                <a:cubicBezTo>
                  <a:pt x="6205" y="13075"/>
                  <a:pt x="6196" y="13044"/>
                  <a:pt x="6178" y="13044"/>
                </a:cubicBezTo>
                <a:cubicBezTo>
                  <a:pt x="6169" y="13044"/>
                  <a:pt x="6160" y="13060"/>
                  <a:pt x="6160" y="13075"/>
                </a:cubicBezTo>
                <a:cubicBezTo>
                  <a:pt x="6160" y="13075"/>
                  <a:pt x="6160" y="13091"/>
                  <a:pt x="6160" y="13091"/>
                </a:cubicBezTo>
                <a:close/>
                <a:moveTo>
                  <a:pt x="12603" y="1172"/>
                </a:moveTo>
                <a:cubicBezTo>
                  <a:pt x="12612" y="1156"/>
                  <a:pt x="12621" y="1156"/>
                  <a:pt x="12621" y="1141"/>
                </a:cubicBezTo>
                <a:cubicBezTo>
                  <a:pt x="12621" y="1125"/>
                  <a:pt x="12621" y="1094"/>
                  <a:pt x="12603" y="1094"/>
                </a:cubicBezTo>
                <a:cubicBezTo>
                  <a:pt x="12594" y="1079"/>
                  <a:pt x="12585" y="1094"/>
                  <a:pt x="12576" y="1094"/>
                </a:cubicBezTo>
                <a:cubicBezTo>
                  <a:pt x="12557" y="1110"/>
                  <a:pt x="12557" y="1141"/>
                  <a:pt x="12576" y="1156"/>
                </a:cubicBezTo>
                <a:cubicBezTo>
                  <a:pt x="12585" y="1172"/>
                  <a:pt x="12594" y="1172"/>
                  <a:pt x="12603" y="1172"/>
                </a:cubicBezTo>
                <a:close/>
                <a:moveTo>
                  <a:pt x="13738" y="12827"/>
                </a:moveTo>
                <a:cubicBezTo>
                  <a:pt x="13729" y="12827"/>
                  <a:pt x="13729" y="12827"/>
                  <a:pt x="13729" y="12827"/>
                </a:cubicBezTo>
                <a:cubicBezTo>
                  <a:pt x="13720" y="12827"/>
                  <a:pt x="13711" y="12842"/>
                  <a:pt x="13711" y="12842"/>
                </a:cubicBezTo>
                <a:cubicBezTo>
                  <a:pt x="13701" y="12858"/>
                  <a:pt x="13720" y="12889"/>
                  <a:pt x="13729" y="12889"/>
                </a:cubicBezTo>
                <a:cubicBezTo>
                  <a:pt x="13738" y="12889"/>
                  <a:pt x="13756" y="12889"/>
                  <a:pt x="13765" y="12858"/>
                </a:cubicBezTo>
                <a:cubicBezTo>
                  <a:pt x="13765" y="12842"/>
                  <a:pt x="13765" y="12842"/>
                  <a:pt x="13765" y="12827"/>
                </a:cubicBezTo>
                <a:cubicBezTo>
                  <a:pt x="13756" y="12827"/>
                  <a:pt x="13738" y="12827"/>
                  <a:pt x="13738" y="12827"/>
                </a:cubicBezTo>
                <a:close/>
                <a:moveTo>
                  <a:pt x="6077" y="4156"/>
                </a:moveTo>
                <a:cubicBezTo>
                  <a:pt x="6077" y="4171"/>
                  <a:pt x="6068" y="4171"/>
                  <a:pt x="6068" y="4171"/>
                </a:cubicBezTo>
                <a:cubicBezTo>
                  <a:pt x="6050" y="4187"/>
                  <a:pt x="6032" y="4187"/>
                  <a:pt x="6022" y="4218"/>
                </a:cubicBezTo>
                <a:cubicBezTo>
                  <a:pt x="6022" y="4218"/>
                  <a:pt x="6022" y="4233"/>
                  <a:pt x="6022" y="4249"/>
                </a:cubicBezTo>
                <a:cubicBezTo>
                  <a:pt x="6022" y="4249"/>
                  <a:pt x="6022" y="4249"/>
                  <a:pt x="6032" y="4249"/>
                </a:cubicBezTo>
                <a:cubicBezTo>
                  <a:pt x="6041" y="4249"/>
                  <a:pt x="6050" y="4249"/>
                  <a:pt x="6050" y="4249"/>
                </a:cubicBezTo>
                <a:cubicBezTo>
                  <a:pt x="6068" y="4233"/>
                  <a:pt x="6077" y="4218"/>
                  <a:pt x="6086" y="4202"/>
                </a:cubicBezTo>
                <a:cubicBezTo>
                  <a:pt x="6096" y="4187"/>
                  <a:pt x="6096" y="4171"/>
                  <a:pt x="6096" y="4171"/>
                </a:cubicBezTo>
                <a:cubicBezTo>
                  <a:pt x="6086" y="4156"/>
                  <a:pt x="6086" y="4156"/>
                  <a:pt x="6077" y="4156"/>
                </a:cubicBezTo>
                <a:close/>
                <a:moveTo>
                  <a:pt x="21225" y="16137"/>
                </a:moveTo>
                <a:cubicBezTo>
                  <a:pt x="21216" y="16121"/>
                  <a:pt x="21206" y="16106"/>
                  <a:pt x="21197" y="16090"/>
                </a:cubicBezTo>
                <a:cubicBezTo>
                  <a:pt x="21188" y="16090"/>
                  <a:pt x="21188" y="16090"/>
                  <a:pt x="21188" y="16106"/>
                </a:cubicBezTo>
                <a:cubicBezTo>
                  <a:pt x="21179" y="16121"/>
                  <a:pt x="21188" y="16152"/>
                  <a:pt x="21188" y="16168"/>
                </a:cubicBezTo>
                <a:cubicBezTo>
                  <a:pt x="21188" y="16183"/>
                  <a:pt x="21197" y="16183"/>
                  <a:pt x="21216" y="16183"/>
                </a:cubicBezTo>
                <a:cubicBezTo>
                  <a:pt x="21225" y="16168"/>
                  <a:pt x="21225" y="16152"/>
                  <a:pt x="21225" y="16137"/>
                </a:cubicBezTo>
                <a:close/>
                <a:moveTo>
                  <a:pt x="6269" y="4560"/>
                </a:moveTo>
                <a:cubicBezTo>
                  <a:pt x="6269" y="4560"/>
                  <a:pt x="6279" y="4544"/>
                  <a:pt x="6279" y="4544"/>
                </a:cubicBezTo>
                <a:cubicBezTo>
                  <a:pt x="6279" y="4529"/>
                  <a:pt x="6279" y="4529"/>
                  <a:pt x="6279" y="4513"/>
                </a:cubicBezTo>
                <a:cubicBezTo>
                  <a:pt x="6269" y="4497"/>
                  <a:pt x="6251" y="4497"/>
                  <a:pt x="6242" y="4497"/>
                </a:cubicBezTo>
                <a:cubicBezTo>
                  <a:pt x="6233" y="4497"/>
                  <a:pt x="6224" y="4497"/>
                  <a:pt x="6224" y="4513"/>
                </a:cubicBezTo>
                <a:cubicBezTo>
                  <a:pt x="6224" y="4529"/>
                  <a:pt x="6224" y="4544"/>
                  <a:pt x="6233" y="4544"/>
                </a:cubicBezTo>
                <a:cubicBezTo>
                  <a:pt x="6242" y="4560"/>
                  <a:pt x="6251" y="4575"/>
                  <a:pt x="6269" y="4560"/>
                </a:cubicBezTo>
                <a:close/>
                <a:moveTo>
                  <a:pt x="20886" y="15422"/>
                </a:moveTo>
                <a:cubicBezTo>
                  <a:pt x="20886" y="15422"/>
                  <a:pt x="20886" y="15406"/>
                  <a:pt x="20886" y="15406"/>
                </a:cubicBezTo>
                <a:cubicBezTo>
                  <a:pt x="20895" y="15406"/>
                  <a:pt x="20895" y="15406"/>
                  <a:pt x="20895" y="15406"/>
                </a:cubicBezTo>
                <a:cubicBezTo>
                  <a:pt x="20886" y="15391"/>
                  <a:pt x="20877" y="15375"/>
                  <a:pt x="20877" y="15360"/>
                </a:cubicBezTo>
                <a:cubicBezTo>
                  <a:pt x="20877" y="15360"/>
                  <a:pt x="20877" y="15360"/>
                  <a:pt x="20877" y="15360"/>
                </a:cubicBezTo>
                <a:cubicBezTo>
                  <a:pt x="20868" y="15344"/>
                  <a:pt x="20859" y="15329"/>
                  <a:pt x="20849" y="15313"/>
                </a:cubicBezTo>
                <a:cubicBezTo>
                  <a:pt x="20849" y="15297"/>
                  <a:pt x="20840" y="15297"/>
                  <a:pt x="20840" y="15297"/>
                </a:cubicBezTo>
                <a:cubicBezTo>
                  <a:pt x="20840" y="15297"/>
                  <a:pt x="20831" y="15329"/>
                  <a:pt x="20840" y="15329"/>
                </a:cubicBezTo>
                <a:cubicBezTo>
                  <a:pt x="20849" y="15375"/>
                  <a:pt x="20859" y="15391"/>
                  <a:pt x="20886" y="15422"/>
                </a:cubicBezTo>
                <a:close/>
                <a:moveTo>
                  <a:pt x="12383" y="1405"/>
                </a:moveTo>
                <a:cubicBezTo>
                  <a:pt x="12374" y="1405"/>
                  <a:pt x="12365" y="1390"/>
                  <a:pt x="12356" y="1390"/>
                </a:cubicBezTo>
                <a:cubicBezTo>
                  <a:pt x="12356" y="1390"/>
                  <a:pt x="12347" y="1405"/>
                  <a:pt x="12347" y="1405"/>
                </a:cubicBezTo>
                <a:cubicBezTo>
                  <a:pt x="12338" y="1405"/>
                  <a:pt x="12338" y="1421"/>
                  <a:pt x="12338" y="1421"/>
                </a:cubicBezTo>
                <a:cubicBezTo>
                  <a:pt x="12328" y="1436"/>
                  <a:pt x="12338" y="1436"/>
                  <a:pt x="12338" y="1436"/>
                </a:cubicBezTo>
                <a:cubicBezTo>
                  <a:pt x="12365" y="1436"/>
                  <a:pt x="12383" y="1452"/>
                  <a:pt x="12402" y="1467"/>
                </a:cubicBezTo>
                <a:cubicBezTo>
                  <a:pt x="12402" y="1452"/>
                  <a:pt x="12402" y="1452"/>
                  <a:pt x="12402" y="1436"/>
                </a:cubicBezTo>
                <a:cubicBezTo>
                  <a:pt x="12393" y="1405"/>
                  <a:pt x="12393" y="1405"/>
                  <a:pt x="12383" y="1405"/>
                </a:cubicBezTo>
                <a:close/>
                <a:moveTo>
                  <a:pt x="12402" y="1467"/>
                </a:moveTo>
                <a:cubicBezTo>
                  <a:pt x="12402" y="1467"/>
                  <a:pt x="12402" y="1467"/>
                  <a:pt x="12402" y="1467"/>
                </a:cubicBezTo>
                <a:cubicBezTo>
                  <a:pt x="12402" y="1467"/>
                  <a:pt x="12402" y="1467"/>
                  <a:pt x="12402" y="1467"/>
                </a:cubicBezTo>
                <a:cubicBezTo>
                  <a:pt x="12402" y="1467"/>
                  <a:pt x="12402" y="1467"/>
                  <a:pt x="12402" y="1467"/>
                </a:cubicBezTo>
                <a:cubicBezTo>
                  <a:pt x="12402" y="1467"/>
                  <a:pt x="12402" y="1467"/>
                  <a:pt x="12402" y="1467"/>
                </a:cubicBezTo>
                <a:close/>
                <a:moveTo>
                  <a:pt x="14461" y="1825"/>
                </a:moveTo>
                <a:cubicBezTo>
                  <a:pt x="14479" y="1825"/>
                  <a:pt x="14498" y="1794"/>
                  <a:pt x="14498" y="1763"/>
                </a:cubicBezTo>
                <a:cubicBezTo>
                  <a:pt x="14498" y="1763"/>
                  <a:pt x="14498" y="1747"/>
                  <a:pt x="14488" y="1747"/>
                </a:cubicBezTo>
                <a:cubicBezTo>
                  <a:pt x="14488" y="1747"/>
                  <a:pt x="14488" y="1747"/>
                  <a:pt x="14488" y="1747"/>
                </a:cubicBezTo>
                <a:cubicBezTo>
                  <a:pt x="14479" y="1747"/>
                  <a:pt x="14461" y="1763"/>
                  <a:pt x="14452" y="1778"/>
                </a:cubicBezTo>
                <a:cubicBezTo>
                  <a:pt x="14452" y="1778"/>
                  <a:pt x="14452" y="1794"/>
                  <a:pt x="14452" y="1809"/>
                </a:cubicBezTo>
                <a:cubicBezTo>
                  <a:pt x="14452" y="1809"/>
                  <a:pt x="14452" y="1825"/>
                  <a:pt x="14461" y="1825"/>
                </a:cubicBezTo>
                <a:close/>
                <a:moveTo>
                  <a:pt x="14864" y="1188"/>
                </a:moveTo>
                <a:cubicBezTo>
                  <a:pt x="14864" y="1188"/>
                  <a:pt x="14864" y="1188"/>
                  <a:pt x="14864" y="1188"/>
                </a:cubicBezTo>
                <a:cubicBezTo>
                  <a:pt x="14864" y="1172"/>
                  <a:pt x="14864" y="1172"/>
                  <a:pt x="14855" y="1156"/>
                </a:cubicBezTo>
                <a:cubicBezTo>
                  <a:pt x="14836" y="1156"/>
                  <a:pt x="14818" y="1172"/>
                  <a:pt x="14800" y="1156"/>
                </a:cubicBezTo>
                <a:cubicBezTo>
                  <a:pt x="14800" y="1156"/>
                  <a:pt x="14791" y="1156"/>
                  <a:pt x="14791" y="1172"/>
                </a:cubicBezTo>
                <a:cubicBezTo>
                  <a:pt x="14791" y="1172"/>
                  <a:pt x="14791" y="1172"/>
                  <a:pt x="14791" y="1172"/>
                </a:cubicBezTo>
                <a:cubicBezTo>
                  <a:pt x="14809" y="1219"/>
                  <a:pt x="14836" y="1219"/>
                  <a:pt x="14864" y="1188"/>
                </a:cubicBezTo>
                <a:close/>
                <a:moveTo>
                  <a:pt x="6965" y="17924"/>
                </a:moveTo>
                <a:cubicBezTo>
                  <a:pt x="6965" y="17924"/>
                  <a:pt x="6965" y="17924"/>
                  <a:pt x="6965" y="17924"/>
                </a:cubicBezTo>
                <a:cubicBezTo>
                  <a:pt x="6965" y="17924"/>
                  <a:pt x="6965" y="17924"/>
                  <a:pt x="6965" y="17924"/>
                </a:cubicBezTo>
                <a:cubicBezTo>
                  <a:pt x="6965" y="17924"/>
                  <a:pt x="6965" y="17924"/>
                  <a:pt x="6965" y="17924"/>
                </a:cubicBezTo>
                <a:cubicBezTo>
                  <a:pt x="6965" y="17924"/>
                  <a:pt x="6965" y="17924"/>
                  <a:pt x="6965" y="17924"/>
                </a:cubicBezTo>
                <a:close/>
                <a:moveTo>
                  <a:pt x="6910" y="17970"/>
                </a:moveTo>
                <a:cubicBezTo>
                  <a:pt x="6910" y="17986"/>
                  <a:pt x="6901" y="18001"/>
                  <a:pt x="6892" y="18017"/>
                </a:cubicBezTo>
                <a:cubicBezTo>
                  <a:pt x="6883" y="18032"/>
                  <a:pt x="6883" y="18048"/>
                  <a:pt x="6883" y="18048"/>
                </a:cubicBezTo>
                <a:cubicBezTo>
                  <a:pt x="6928" y="18048"/>
                  <a:pt x="6947" y="18001"/>
                  <a:pt x="6965" y="17939"/>
                </a:cubicBezTo>
                <a:cubicBezTo>
                  <a:pt x="6965" y="17924"/>
                  <a:pt x="6965" y="17924"/>
                  <a:pt x="6965" y="17924"/>
                </a:cubicBezTo>
                <a:cubicBezTo>
                  <a:pt x="6956" y="17924"/>
                  <a:pt x="6947" y="17924"/>
                  <a:pt x="6947" y="17939"/>
                </a:cubicBezTo>
                <a:cubicBezTo>
                  <a:pt x="6928" y="17955"/>
                  <a:pt x="6919" y="17955"/>
                  <a:pt x="6910" y="17970"/>
                </a:cubicBezTo>
                <a:close/>
                <a:moveTo>
                  <a:pt x="6910" y="17970"/>
                </a:moveTo>
                <a:cubicBezTo>
                  <a:pt x="6910" y="17970"/>
                  <a:pt x="6919" y="17970"/>
                  <a:pt x="6919" y="17970"/>
                </a:cubicBezTo>
                <a:cubicBezTo>
                  <a:pt x="6910" y="17970"/>
                  <a:pt x="6910" y="17970"/>
                  <a:pt x="6910" y="17970"/>
                </a:cubicBezTo>
                <a:cubicBezTo>
                  <a:pt x="6910" y="17970"/>
                  <a:pt x="6910" y="17970"/>
                  <a:pt x="6910" y="17970"/>
                </a:cubicBezTo>
                <a:cubicBezTo>
                  <a:pt x="6910" y="17970"/>
                  <a:pt x="6910" y="17970"/>
                  <a:pt x="6910" y="17970"/>
                </a:cubicBezTo>
                <a:close/>
                <a:moveTo>
                  <a:pt x="8439" y="597"/>
                </a:moveTo>
                <a:cubicBezTo>
                  <a:pt x="8448" y="597"/>
                  <a:pt x="8448" y="597"/>
                  <a:pt x="8457" y="597"/>
                </a:cubicBezTo>
                <a:cubicBezTo>
                  <a:pt x="8457" y="597"/>
                  <a:pt x="8466" y="582"/>
                  <a:pt x="8466" y="582"/>
                </a:cubicBezTo>
                <a:cubicBezTo>
                  <a:pt x="8475" y="550"/>
                  <a:pt x="8466" y="535"/>
                  <a:pt x="8457" y="535"/>
                </a:cubicBezTo>
                <a:cubicBezTo>
                  <a:pt x="8448" y="519"/>
                  <a:pt x="8439" y="535"/>
                  <a:pt x="8429" y="550"/>
                </a:cubicBezTo>
                <a:cubicBezTo>
                  <a:pt x="8429" y="566"/>
                  <a:pt x="8429" y="582"/>
                  <a:pt x="8439" y="597"/>
                </a:cubicBezTo>
                <a:close/>
                <a:moveTo>
                  <a:pt x="18488" y="14536"/>
                </a:moveTo>
                <a:cubicBezTo>
                  <a:pt x="18497" y="14536"/>
                  <a:pt x="18506" y="14536"/>
                  <a:pt x="18516" y="14536"/>
                </a:cubicBezTo>
                <a:cubicBezTo>
                  <a:pt x="18516" y="14536"/>
                  <a:pt x="18525" y="14536"/>
                  <a:pt x="18525" y="14520"/>
                </a:cubicBezTo>
                <a:cubicBezTo>
                  <a:pt x="18525" y="14520"/>
                  <a:pt x="18525" y="14520"/>
                  <a:pt x="18516" y="14520"/>
                </a:cubicBezTo>
                <a:cubicBezTo>
                  <a:pt x="18497" y="14520"/>
                  <a:pt x="18470" y="14505"/>
                  <a:pt x="18452" y="14505"/>
                </a:cubicBezTo>
                <a:cubicBezTo>
                  <a:pt x="18442" y="14505"/>
                  <a:pt x="18442" y="14520"/>
                  <a:pt x="18442" y="14520"/>
                </a:cubicBezTo>
                <a:cubicBezTo>
                  <a:pt x="18433" y="14536"/>
                  <a:pt x="18442" y="14536"/>
                  <a:pt x="18442" y="14536"/>
                </a:cubicBezTo>
                <a:cubicBezTo>
                  <a:pt x="18461" y="14536"/>
                  <a:pt x="18470" y="14536"/>
                  <a:pt x="18488" y="14536"/>
                </a:cubicBezTo>
                <a:cubicBezTo>
                  <a:pt x="18488" y="14536"/>
                  <a:pt x="18488" y="14536"/>
                  <a:pt x="18488" y="14536"/>
                </a:cubicBezTo>
                <a:close/>
                <a:moveTo>
                  <a:pt x="20822" y="15453"/>
                </a:moveTo>
                <a:cubicBezTo>
                  <a:pt x="20822" y="15453"/>
                  <a:pt x="20831" y="15453"/>
                  <a:pt x="20831" y="15437"/>
                </a:cubicBezTo>
                <a:cubicBezTo>
                  <a:pt x="20831" y="15437"/>
                  <a:pt x="20831" y="15422"/>
                  <a:pt x="20831" y="15422"/>
                </a:cubicBezTo>
                <a:cubicBezTo>
                  <a:pt x="20822" y="15406"/>
                  <a:pt x="20804" y="15391"/>
                  <a:pt x="20785" y="15391"/>
                </a:cubicBezTo>
                <a:cubicBezTo>
                  <a:pt x="20785" y="15391"/>
                  <a:pt x="20776" y="15391"/>
                  <a:pt x="20776" y="15406"/>
                </a:cubicBezTo>
                <a:cubicBezTo>
                  <a:pt x="20767" y="15406"/>
                  <a:pt x="20776" y="15422"/>
                  <a:pt x="20776" y="15437"/>
                </a:cubicBezTo>
                <a:cubicBezTo>
                  <a:pt x="20795" y="15453"/>
                  <a:pt x="20804" y="15453"/>
                  <a:pt x="20822" y="15453"/>
                </a:cubicBezTo>
                <a:close/>
                <a:moveTo>
                  <a:pt x="19284" y="8196"/>
                </a:moveTo>
                <a:cubicBezTo>
                  <a:pt x="19275" y="8196"/>
                  <a:pt x="19275" y="8196"/>
                  <a:pt x="19275" y="8196"/>
                </a:cubicBezTo>
                <a:cubicBezTo>
                  <a:pt x="19275" y="8196"/>
                  <a:pt x="19275" y="8196"/>
                  <a:pt x="19275" y="8196"/>
                </a:cubicBezTo>
                <a:cubicBezTo>
                  <a:pt x="19275" y="8196"/>
                  <a:pt x="19275" y="8196"/>
                  <a:pt x="19284" y="8196"/>
                </a:cubicBezTo>
                <a:cubicBezTo>
                  <a:pt x="19284" y="8196"/>
                  <a:pt x="19284" y="8196"/>
                  <a:pt x="19284" y="8196"/>
                </a:cubicBezTo>
                <a:close/>
                <a:moveTo>
                  <a:pt x="19312" y="8087"/>
                </a:moveTo>
                <a:cubicBezTo>
                  <a:pt x="19312" y="8072"/>
                  <a:pt x="19303" y="8072"/>
                  <a:pt x="19303" y="8072"/>
                </a:cubicBezTo>
                <a:cubicBezTo>
                  <a:pt x="19294" y="8087"/>
                  <a:pt x="19294" y="8087"/>
                  <a:pt x="19294" y="8103"/>
                </a:cubicBezTo>
                <a:cubicBezTo>
                  <a:pt x="19284" y="8134"/>
                  <a:pt x="19275" y="8165"/>
                  <a:pt x="19284" y="8196"/>
                </a:cubicBezTo>
                <a:cubicBezTo>
                  <a:pt x="19303" y="8165"/>
                  <a:pt x="19321" y="8134"/>
                  <a:pt x="19321" y="8087"/>
                </a:cubicBezTo>
                <a:cubicBezTo>
                  <a:pt x="19321" y="8087"/>
                  <a:pt x="19321" y="8087"/>
                  <a:pt x="19312" y="8087"/>
                </a:cubicBezTo>
                <a:close/>
                <a:moveTo>
                  <a:pt x="12237" y="1638"/>
                </a:moveTo>
                <a:cubicBezTo>
                  <a:pt x="12237" y="1654"/>
                  <a:pt x="12237" y="1669"/>
                  <a:pt x="12237" y="1669"/>
                </a:cubicBezTo>
                <a:cubicBezTo>
                  <a:pt x="12246" y="1685"/>
                  <a:pt x="12274" y="1669"/>
                  <a:pt x="12283" y="1654"/>
                </a:cubicBezTo>
                <a:cubicBezTo>
                  <a:pt x="12283" y="1654"/>
                  <a:pt x="12283" y="1654"/>
                  <a:pt x="12283" y="1638"/>
                </a:cubicBezTo>
                <a:cubicBezTo>
                  <a:pt x="12274" y="1638"/>
                  <a:pt x="12274" y="1607"/>
                  <a:pt x="12264" y="1607"/>
                </a:cubicBezTo>
                <a:cubicBezTo>
                  <a:pt x="12255" y="1592"/>
                  <a:pt x="12246" y="1607"/>
                  <a:pt x="12237" y="1607"/>
                </a:cubicBezTo>
                <a:cubicBezTo>
                  <a:pt x="12237" y="1623"/>
                  <a:pt x="12237" y="1638"/>
                  <a:pt x="12237" y="1638"/>
                </a:cubicBezTo>
                <a:close/>
                <a:moveTo>
                  <a:pt x="12594" y="1545"/>
                </a:moveTo>
                <a:cubicBezTo>
                  <a:pt x="12594" y="1560"/>
                  <a:pt x="12603" y="1576"/>
                  <a:pt x="12612" y="1576"/>
                </a:cubicBezTo>
                <a:cubicBezTo>
                  <a:pt x="12631" y="1560"/>
                  <a:pt x="12640" y="1545"/>
                  <a:pt x="12640" y="1529"/>
                </a:cubicBezTo>
                <a:cubicBezTo>
                  <a:pt x="12640" y="1514"/>
                  <a:pt x="12621" y="1498"/>
                  <a:pt x="12612" y="1498"/>
                </a:cubicBezTo>
                <a:cubicBezTo>
                  <a:pt x="12603" y="1498"/>
                  <a:pt x="12594" y="1514"/>
                  <a:pt x="12594" y="1545"/>
                </a:cubicBezTo>
                <a:close/>
                <a:moveTo>
                  <a:pt x="16658" y="14148"/>
                </a:moveTo>
                <a:cubicBezTo>
                  <a:pt x="16658" y="14148"/>
                  <a:pt x="16648" y="14148"/>
                  <a:pt x="16648" y="14148"/>
                </a:cubicBezTo>
                <a:cubicBezTo>
                  <a:pt x="16648" y="14148"/>
                  <a:pt x="16639" y="14148"/>
                  <a:pt x="16639" y="14163"/>
                </a:cubicBezTo>
                <a:cubicBezTo>
                  <a:pt x="16639" y="14194"/>
                  <a:pt x="16648" y="14210"/>
                  <a:pt x="16667" y="14225"/>
                </a:cubicBezTo>
                <a:cubicBezTo>
                  <a:pt x="16667" y="14225"/>
                  <a:pt x="16667" y="14225"/>
                  <a:pt x="16667" y="14225"/>
                </a:cubicBezTo>
                <a:cubicBezTo>
                  <a:pt x="16676" y="14225"/>
                  <a:pt x="16676" y="14210"/>
                  <a:pt x="16676" y="14210"/>
                </a:cubicBezTo>
                <a:cubicBezTo>
                  <a:pt x="16676" y="14179"/>
                  <a:pt x="16667" y="14163"/>
                  <a:pt x="16658" y="14148"/>
                </a:cubicBezTo>
                <a:close/>
                <a:moveTo>
                  <a:pt x="12347" y="1560"/>
                </a:moveTo>
                <a:cubicBezTo>
                  <a:pt x="12365" y="1545"/>
                  <a:pt x="12383" y="1529"/>
                  <a:pt x="12393" y="1498"/>
                </a:cubicBezTo>
                <a:cubicBezTo>
                  <a:pt x="12374" y="1498"/>
                  <a:pt x="12365" y="1498"/>
                  <a:pt x="12347" y="1498"/>
                </a:cubicBezTo>
                <a:cubicBezTo>
                  <a:pt x="12338" y="1498"/>
                  <a:pt x="12328" y="1514"/>
                  <a:pt x="12328" y="1545"/>
                </a:cubicBezTo>
                <a:cubicBezTo>
                  <a:pt x="12328" y="1545"/>
                  <a:pt x="12328" y="1560"/>
                  <a:pt x="12338" y="1560"/>
                </a:cubicBezTo>
                <a:cubicBezTo>
                  <a:pt x="12338" y="1560"/>
                  <a:pt x="12347" y="1560"/>
                  <a:pt x="12347" y="1560"/>
                </a:cubicBezTo>
                <a:close/>
                <a:moveTo>
                  <a:pt x="1721" y="4902"/>
                </a:moveTo>
                <a:cubicBezTo>
                  <a:pt x="1721" y="4902"/>
                  <a:pt x="1721" y="4902"/>
                  <a:pt x="1721" y="4902"/>
                </a:cubicBezTo>
                <a:cubicBezTo>
                  <a:pt x="1721" y="4902"/>
                  <a:pt x="1721" y="4902"/>
                  <a:pt x="1721" y="4902"/>
                </a:cubicBezTo>
                <a:cubicBezTo>
                  <a:pt x="1721" y="4902"/>
                  <a:pt x="1721" y="4902"/>
                  <a:pt x="1721" y="4902"/>
                </a:cubicBezTo>
                <a:cubicBezTo>
                  <a:pt x="1721" y="4902"/>
                  <a:pt x="1721" y="4902"/>
                  <a:pt x="1721" y="4902"/>
                </a:cubicBezTo>
                <a:close/>
                <a:moveTo>
                  <a:pt x="19486" y="7807"/>
                </a:moveTo>
                <a:cubicBezTo>
                  <a:pt x="19513" y="7792"/>
                  <a:pt x="19522" y="7761"/>
                  <a:pt x="19513" y="7714"/>
                </a:cubicBezTo>
                <a:cubicBezTo>
                  <a:pt x="19513" y="7714"/>
                  <a:pt x="19513" y="7714"/>
                  <a:pt x="19513" y="7714"/>
                </a:cubicBezTo>
                <a:cubicBezTo>
                  <a:pt x="19513" y="7714"/>
                  <a:pt x="19504" y="7714"/>
                  <a:pt x="19504" y="7714"/>
                </a:cubicBezTo>
                <a:cubicBezTo>
                  <a:pt x="19495" y="7730"/>
                  <a:pt x="19486" y="7761"/>
                  <a:pt x="19477" y="7792"/>
                </a:cubicBezTo>
                <a:cubicBezTo>
                  <a:pt x="19477" y="7792"/>
                  <a:pt x="19477" y="7792"/>
                  <a:pt x="19486" y="7807"/>
                </a:cubicBezTo>
                <a:cubicBezTo>
                  <a:pt x="19486" y="7807"/>
                  <a:pt x="19486" y="7807"/>
                  <a:pt x="19486" y="7807"/>
                </a:cubicBezTo>
                <a:close/>
                <a:moveTo>
                  <a:pt x="9766" y="6922"/>
                </a:moveTo>
                <a:cubicBezTo>
                  <a:pt x="9766" y="6922"/>
                  <a:pt x="9766" y="6922"/>
                  <a:pt x="9766" y="6922"/>
                </a:cubicBezTo>
                <a:cubicBezTo>
                  <a:pt x="9766" y="6922"/>
                  <a:pt x="9766" y="6922"/>
                  <a:pt x="9766" y="6922"/>
                </a:cubicBezTo>
                <a:cubicBezTo>
                  <a:pt x="9766" y="6922"/>
                  <a:pt x="9766" y="6922"/>
                  <a:pt x="9766" y="6922"/>
                </a:cubicBezTo>
                <a:cubicBezTo>
                  <a:pt x="9766" y="6922"/>
                  <a:pt x="9766" y="6922"/>
                  <a:pt x="9766" y="6922"/>
                </a:cubicBezTo>
                <a:close/>
                <a:moveTo>
                  <a:pt x="9812" y="6844"/>
                </a:moveTo>
                <a:cubicBezTo>
                  <a:pt x="9812" y="6828"/>
                  <a:pt x="9812" y="6828"/>
                  <a:pt x="9802" y="6828"/>
                </a:cubicBezTo>
                <a:cubicBezTo>
                  <a:pt x="9802" y="6813"/>
                  <a:pt x="9802" y="6813"/>
                  <a:pt x="9802" y="6813"/>
                </a:cubicBezTo>
                <a:cubicBezTo>
                  <a:pt x="9784" y="6828"/>
                  <a:pt x="9775" y="6844"/>
                  <a:pt x="9775" y="6859"/>
                </a:cubicBezTo>
                <a:cubicBezTo>
                  <a:pt x="9766" y="6875"/>
                  <a:pt x="9766" y="6891"/>
                  <a:pt x="9766" y="6922"/>
                </a:cubicBezTo>
                <a:cubicBezTo>
                  <a:pt x="9775" y="6906"/>
                  <a:pt x="9775" y="6906"/>
                  <a:pt x="9784" y="6906"/>
                </a:cubicBezTo>
                <a:cubicBezTo>
                  <a:pt x="9802" y="6891"/>
                  <a:pt x="9802" y="6875"/>
                  <a:pt x="9812" y="6844"/>
                </a:cubicBezTo>
                <a:close/>
                <a:moveTo>
                  <a:pt x="17335" y="14614"/>
                </a:moveTo>
                <a:cubicBezTo>
                  <a:pt x="17326" y="14614"/>
                  <a:pt x="17326" y="14614"/>
                  <a:pt x="17326" y="14614"/>
                </a:cubicBezTo>
                <a:cubicBezTo>
                  <a:pt x="17326" y="14629"/>
                  <a:pt x="17317" y="14645"/>
                  <a:pt x="17326" y="14660"/>
                </a:cubicBezTo>
                <a:cubicBezTo>
                  <a:pt x="17326" y="14676"/>
                  <a:pt x="17335" y="14676"/>
                  <a:pt x="17353" y="14676"/>
                </a:cubicBezTo>
                <a:cubicBezTo>
                  <a:pt x="17353" y="14676"/>
                  <a:pt x="17362" y="14660"/>
                  <a:pt x="17372" y="14660"/>
                </a:cubicBezTo>
                <a:cubicBezTo>
                  <a:pt x="17372" y="14660"/>
                  <a:pt x="17372" y="14645"/>
                  <a:pt x="17372" y="14645"/>
                </a:cubicBezTo>
                <a:cubicBezTo>
                  <a:pt x="17362" y="14614"/>
                  <a:pt x="17344" y="14598"/>
                  <a:pt x="17335" y="14614"/>
                </a:cubicBezTo>
                <a:close/>
                <a:moveTo>
                  <a:pt x="20758" y="15266"/>
                </a:moveTo>
                <a:cubicBezTo>
                  <a:pt x="20758" y="15266"/>
                  <a:pt x="20767" y="15266"/>
                  <a:pt x="20767" y="15266"/>
                </a:cubicBezTo>
                <a:cubicBezTo>
                  <a:pt x="20767" y="15251"/>
                  <a:pt x="20767" y="15251"/>
                  <a:pt x="20767" y="15235"/>
                </a:cubicBezTo>
                <a:cubicBezTo>
                  <a:pt x="20758" y="15204"/>
                  <a:pt x="20740" y="15189"/>
                  <a:pt x="20721" y="15189"/>
                </a:cubicBezTo>
                <a:cubicBezTo>
                  <a:pt x="20721" y="15189"/>
                  <a:pt x="20712" y="15189"/>
                  <a:pt x="20712" y="15189"/>
                </a:cubicBezTo>
                <a:cubicBezTo>
                  <a:pt x="20712" y="15204"/>
                  <a:pt x="20712" y="15204"/>
                  <a:pt x="20712" y="15204"/>
                </a:cubicBezTo>
                <a:cubicBezTo>
                  <a:pt x="20721" y="15235"/>
                  <a:pt x="20740" y="15251"/>
                  <a:pt x="20758" y="15266"/>
                </a:cubicBezTo>
                <a:close/>
                <a:moveTo>
                  <a:pt x="4924" y="3829"/>
                </a:moveTo>
                <a:cubicBezTo>
                  <a:pt x="4915" y="3845"/>
                  <a:pt x="4906" y="3845"/>
                  <a:pt x="4897" y="3860"/>
                </a:cubicBezTo>
                <a:cubicBezTo>
                  <a:pt x="4887" y="3876"/>
                  <a:pt x="4887" y="3891"/>
                  <a:pt x="4887" y="3907"/>
                </a:cubicBezTo>
                <a:cubicBezTo>
                  <a:pt x="4897" y="3923"/>
                  <a:pt x="4897" y="3923"/>
                  <a:pt x="4906" y="3923"/>
                </a:cubicBezTo>
                <a:cubicBezTo>
                  <a:pt x="4915" y="3907"/>
                  <a:pt x="4933" y="3876"/>
                  <a:pt x="4933" y="3845"/>
                </a:cubicBezTo>
                <a:cubicBezTo>
                  <a:pt x="4933" y="3845"/>
                  <a:pt x="4933" y="3845"/>
                  <a:pt x="4933" y="3845"/>
                </a:cubicBezTo>
                <a:cubicBezTo>
                  <a:pt x="4933" y="3829"/>
                  <a:pt x="4924" y="3829"/>
                  <a:pt x="4924" y="3829"/>
                </a:cubicBezTo>
                <a:close/>
                <a:moveTo>
                  <a:pt x="16749" y="14443"/>
                </a:moveTo>
                <a:cubicBezTo>
                  <a:pt x="16749" y="14427"/>
                  <a:pt x="16740" y="14443"/>
                  <a:pt x="16740" y="14443"/>
                </a:cubicBezTo>
                <a:cubicBezTo>
                  <a:pt x="16731" y="14443"/>
                  <a:pt x="16731" y="14458"/>
                  <a:pt x="16731" y="14458"/>
                </a:cubicBezTo>
                <a:cubicBezTo>
                  <a:pt x="16740" y="14489"/>
                  <a:pt x="16740" y="14505"/>
                  <a:pt x="16758" y="14505"/>
                </a:cubicBezTo>
                <a:cubicBezTo>
                  <a:pt x="16758" y="14505"/>
                  <a:pt x="16758" y="14505"/>
                  <a:pt x="16767" y="14505"/>
                </a:cubicBezTo>
                <a:cubicBezTo>
                  <a:pt x="16767" y="14505"/>
                  <a:pt x="16767" y="14489"/>
                  <a:pt x="16767" y="14489"/>
                </a:cubicBezTo>
                <a:cubicBezTo>
                  <a:pt x="16767" y="14458"/>
                  <a:pt x="16758" y="14443"/>
                  <a:pt x="16749" y="14443"/>
                </a:cubicBezTo>
                <a:close/>
                <a:moveTo>
                  <a:pt x="6315" y="6098"/>
                </a:moveTo>
                <a:cubicBezTo>
                  <a:pt x="6306" y="6098"/>
                  <a:pt x="6297" y="6114"/>
                  <a:pt x="6297" y="6114"/>
                </a:cubicBezTo>
                <a:cubicBezTo>
                  <a:pt x="6297" y="6129"/>
                  <a:pt x="6297" y="6129"/>
                  <a:pt x="6297" y="6129"/>
                </a:cubicBezTo>
                <a:cubicBezTo>
                  <a:pt x="6297" y="6145"/>
                  <a:pt x="6306" y="6145"/>
                  <a:pt x="6306" y="6145"/>
                </a:cubicBezTo>
                <a:cubicBezTo>
                  <a:pt x="6315" y="6145"/>
                  <a:pt x="6324" y="6129"/>
                  <a:pt x="6324" y="6129"/>
                </a:cubicBezTo>
                <a:cubicBezTo>
                  <a:pt x="6334" y="6114"/>
                  <a:pt x="6334" y="6114"/>
                  <a:pt x="6334" y="6098"/>
                </a:cubicBezTo>
                <a:cubicBezTo>
                  <a:pt x="6324" y="6083"/>
                  <a:pt x="6315" y="6083"/>
                  <a:pt x="6315" y="6098"/>
                </a:cubicBezTo>
                <a:close/>
                <a:moveTo>
                  <a:pt x="20877" y="15531"/>
                </a:moveTo>
                <a:cubicBezTo>
                  <a:pt x="20877" y="15531"/>
                  <a:pt x="20877" y="15531"/>
                  <a:pt x="20877" y="15546"/>
                </a:cubicBezTo>
                <a:cubicBezTo>
                  <a:pt x="20886" y="15562"/>
                  <a:pt x="20895" y="15577"/>
                  <a:pt x="20904" y="15577"/>
                </a:cubicBezTo>
                <a:cubicBezTo>
                  <a:pt x="20914" y="15577"/>
                  <a:pt x="20923" y="15562"/>
                  <a:pt x="20923" y="15562"/>
                </a:cubicBezTo>
                <a:cubicBezTo>
                  <a:pt x="20923" y="15562"/>
                  <a:pt x="20923" y="15546"/>
                  <a:pt x="20923" y="15546"/>
                </a:cubicBezTo>
                <a:cubicBezTo>
                  <a:pt x="20914" y="15531"/>
                  <a:pt x="20904" y="15515"/>
                  <a:pt x="20886" y="15515"/>
                </a:cubicBezTo>
                <a:cubicBezTo>
                  <a:pt x="20886" y="15515"/>
                  <a:pt x="20877" y="15515"/>
                  <a:pt x="20877" y="15531"/>
                </a:cubicBezTo>
                <a:close/>
                <a:moveTo>
                  <a:pt x="5565" y="1731"/>
                </a:moveTo>
                <a:cubicBezTo>
                  <a:pt x="5565" y="1731"/>
                  <a:pt x="5565" y="1716"/>
                  <a:pt x="5556" y="1716"/>
                </a:cubicBezTo>
                <a:cubicBezTo>
                  <a:pt x="5546" y="1716"/>
                  <a:pt x="5528" y="1716"/>
                  <a:pt x="5519" y="1731"/>
                </a:cubicBezTo>
                <a:cubicBezTo>
                  <a:pt x="5510" y="1731"/>
                  <a:pt x="5510" y="1747"/>
                  <a:pt x="5519" y="1747"/>
                </a:cubicBezTo>
                <a:cubicBezTo>
                  <a:pt x="5519" y="1763"/>
                  <a:pt x="5528" y="1763"/>
                  <a:pt x="5537" y="1778"/>
                </a:cubicBezTo>
                <a:cubicBezTo>
                  <a:pt x="5546" y="1763"/>
                  <a:pt x="5556" y="1747"/>
                  <a:pt x="5565" y="1747"/>
                </a:cubicBezTo>
                <a:cubicBezTo>
                  <a:pt x="5565" y="1731"/>
                  <a:pt x="5565" y="1731"/>
                  <a:pt x="5565" y="1731"/>
                </a:cubicBezTo>
                <a:close/>
                <a:moveTo>
                  <a:pt x="5537" y="1778"/>
                </a:moveTo>
                <a:cubicBezTo>
                  <a:pt x="5537" y="1778"/>
                  <a:pt x="5528" y="1778"/>
                  <a:pt x="5528" y="1778"/>
                </a:cubicBezTo>
                <a:cubicBezTo>
                  <a:pt x="5528" y="1778"/>
                  <a:pt x="5537" y="1778"/>
                  <a:pt x="5537" y="1778"/>
                </a:cubicBezTo>
                <a:cubicBezTo>
                  <a:pt x="5537" y="1778"/>
                  <a:pt x="5537" y="1778"/>
                  <a:pt x="5537" y="1778"/>
                </a:cubicBezTo>
                <a:cubicBezTo>
                  <a:pt x="5537" y="1778"/>
                  <a:pt x="5537" y="1778"/>
                  <a:pt x="5537" y="1778"/>
                </a:cubicBezTo>
                <a:close/>
                <a:moveTo>
                  <a:pt x="5629" y="4808"/>
                </a:moveTo>
                <a:cubicBezTo>
                  <a:pt x="5620" y="4808"/>
                  <a:pt x="5620" y="4824"/>
                  <a:pt x="5620" y="4824"/>
                </a:cubicBezTo>
                <a:cubicBezTo>
                  <a:pt x="5620" y="4839"/>
                  <a:pt x="5620" y="4839"/>
                  <a:pt x="5620" y="4855"/>
                </a:cubicBezTo>
                <a:cubicBezTo>
                  <a:pt x="5620" y="4870"/>
                  <a:pt x="5629" y="4870"/>
                  <a:pt x="5638" y="4886"/>
                </a:cubicBezTo>
                <a:cubicBezTo>
                  <a:pt x="5638" y="4886"/>
                  <a:pt x="5647" y="4886"/>
                  <a:pt x="5647" y="4886"/>
                </a:cubicBezTo>
                <a:cubicBezTo>
                  <a:pt x="5647" y="4886"/>
                  <a:pt x="5656" y="4886"/>
                  <a:pt x="5647" y="4870"/>
                </a:cubicBezTo>
                <a:cubicBezTo>
                  <a:pt x="5647" y="4839"/>
                  <a:pt x="5638" y="4824"/>
                  <a:pt x="5629" y="4808"/>
                </a:cubicBezTo>
                <a:close/>
                <a:moveTo>
                  <a:pt x="6526" y="5896"/>
                </a:moveTo>
                <a:cubicBezTo>
                  <a:pt x="6517" y="5896"/>
                  <a:pt x="6517" y="5896"/>
                  <a:pt x="6517" y="5896"/>
                </a:cubicBezTo>
                <a:cubicBezTo>
                  <a:pt x="6507" y="5912"/>
                  <a:pt x="6498" y="5912"/>
                  <a:pt x="6498" y="5927"/>
                </a:cubicBezTo>
                <a:cubicBezTo>
                  <a:pt x="6498" y="5943"/>
                  <a:pt x="6507" y="5958"/>
                  <a:pt x="6507" y="5958"/>
                </a:cubicBezTo>
                <a:cubicBezTo>
                  <a:pt x="6507" y="5974"/>
                  <a:pt x="6517" y="5974"/>
                  <a:pt x="6517" y="5974"/>
                </a:cubicBezTo>
                <a:cubicBezTo>
                  <a:pt x="6526" y="5958"/>
                  <a:pt x="6526" y="5958"/>
                  <a:pt x="6535" y="5943"/>
                </a:cubicBezTo>
                <a:cubicBezTo>
                  <a:pt x="6535" y="5927"/>
                  <a:pt x="6535" y="5912"/>
                  <a:pt x="6526" y="5896"/>
                </a:cubicBezTo>
                <a:cubicBezTo>
                  <a:pt x="6526" y="5896"/>
                  <a:pt x="6526" y="5896"/>
                  <a:pt x="6526" y="5896"/>
                </a:cubicBezTo>
                <a:close/>
                <a:moveTo>
                  <a:pt x="20309" y="14707"/>
                </a:moveTo>
                <a:cubicBezTo>
                  <a:pt x="20309" y="14754"/>
                  <a:pt x="20319" y="14785"/>
                  <a:pt x="20328" y="14831"/>
                </a:cubicBezTo>
                <a:cubicBezTo>
                  <a:pt x="20328" y="14831"/>
                  <a:pt x="20328" y="14831"/>
                  <a:pt x="20337" y="14831"/>
                </a:cubicBezTo>
                <a:cubicBezTo>
                  <a:pt x="20337" y="14831"/>
                  <a:pt x="20346" y="14816"/>
                  <a:pt x="20346" y="14800"/>
                </a:cubicBezTo>
                <a:cubicBezTo>
                  <a:pt x="20346" y="14769"/>
                  <a:pt x="20328" y="14723"/>
                  <a:pt x="20309" y="14707"/>
                </a:cubicBezTo>
                <a:close/>
                <a:moveTo>
                  <a:pt x="12411" y="877"/>
                </a:moveTo>
                <a:cubicBezTo>
                  <a:pt x="12420" y="877"/>
                  <a:pt x="12420" y="877"/>
                  <a:pt x="12429" y="877"/>
                </a:cubicBezTo>
                <a:cubicBezTo>
                  <a:pt x="12438" y="877"/>
                  <a:pt x="12447" y="846"/>
                  <a:pt x="12438" y="830"/>
                </a:cubicBezTo>
                <a:cubicBezTo>
                  <a:pt x="12438" y="830"/>
                  <a:pt x="12429" y="815"/>
                  <a:pt x="12420" y="815"/>
                </a:cubicBezTo>
                <a:cubicBezTo>
                  <a:pt x="12411" y="815"/>
                  <a:pt x="12402" y="830"/>
                  <a:pt x="12402" y="846"/>
                </a:cubicBezTo>
                <a:cubicBezTo>
                  <a:pt x="12402" y="861"/>
                  <a:pt x="12411" y="861"/>
                  <a:pt x="12411" y="877"/>
                </a:cubicBezTo>
                <a:close/>
                <a:moveTo>
                  <a:pt x="12612" y="861"/>
                </a:moveTo>
                <a:cubicBezTo>
                  <a:pt x="12631" y="861"/>
                  <a:pt x="12631" y="846"/>
                  <a:pt x="12631" y="846"/>
                </a:cubicBezTo>
                <a:cubicBezTo>
                  <a:pt x="12631" y="830"/>
                  <a:pt x="12621" y="830"/>
                  <a:pt x="12612" y="830"/>
                </a:cubicBezTo>
                <a:cubicBezTo>
                  <a:pt x="12603" y="830"/>
                  <a:pt x="12594" y="846"/>
                  <a:pt x="12603" y="846"/>
                </a:cubicBezTo>
                <a:cubicBezTo>
                  <a:pt x="12603" y="861"/>
                  <a:pt x="12612" y="861"/>
                  <a:pt x="12612" y="861"/>
                </a:cubicBezTo>
                <a:close/>
                <a:moveTo>
                  <a:pt x="4942" y="1374"/>
                </a:moveTo>
                <a:cubicBezTo>
                  <a:pt x="4942" y="1390"/>
                  <a:pt x="4952" y="1390"/>
                  <a:pt x="4952" y="1405"/>
                </a:cubicBezTo>
                <a:cubicBezTo>
                  <a:pt x="4952" y="1421"/>
                  <a:pt x="4961" y="1421"/>
                  <a:pt x="4970" y="1421"/>
                </a:cubicBezTo>
                <a:cubicBezTo>
                  <a:pt x="4979" y="1421"/>
                  <a:pt x="4988" y="1405"/>
                  <a:pt x="4988" y="1390"/>
                </a:cubicBezTo>
                <a:cubicBezTo>
                  <a:pt x="4979" y="1390"/>
                  <a:pt x="4979" y="1374"/>
                  <a:pt x="4979" y="1374"/>
                </a:cubicBezTo>
                <a:cubicBezTo>
                  <a:pt x="4970" y="1374"/>
                  <a:pt x="4961" y="1358"/>
                  <a:pt x="4961" y="1358"/>
                </a:cubicBezTo>
                <a:cubicBezTo>
                  <a:pt x="4952" y="1358"/>
                  <a:pt x="4942" y="1374"/>
                  <a:pt x="4942" y="1374"/>
                </a:cubicBezTo>
                <a:close/>
                <a:moveTo>
                  <a:pt x="17134" y="14194"/>
                </a:moveTo>
                <a:cubicBezTo>
                  <a:pt x="17134" y="14194"/>
                  <a:pt x="17134" y="14194"/>
                  <a:pt x="17134" y="14179"/>
                </a:cubicBezTo>
                <a:cubicBezTo>
                  <a:pt x="17134" y="14179"/>
                  <a:pt x="17134" y="14163"/>
                  <a:pt x="17124" y="14163"/>
                </a:cubicBezTo>
                <a:cubicBezTo>
                  <a:pt x="17124" y="14163"/>
                  <a:pt x="17115" y="14163"/>
                  <a:pt x="17106" y="14163"/>
                </a:cubicBezTo>
                <a:cubicBezTo>
                  <a:pt x="17097" y="14163"/>
                  <a:pt x="17097" y="14163"/>
                  <a:pt x="17088" y="14163"/>
                </a:cubicBezTo>
                <a:cubicBezTo>
                  <a:pt x="17097" y="14179"/>
                  <a:pt x="17106" y="14194"/>
                  <a:pt x="17124" y="14210"/>
                </a:cubicBezTo>
                <a:cubicBezTo>
                  <a:pt x="17124" y="14210"/>
                  <a:pt x="17134" y="14194"/>
                  <a:pt x="17134" y="14194"/>
                </a:cubicBezTo>
                <a:close/>
                <a:moveTo>
                  <a:pt x="18854" y="14318"/>
                </a:moveTo>
                <a:cubicBezTo>
                  <a:pt x="18854" y="14318"/>
                  <a:pt x="18854" y="14334"/>
                  <a:pt x="18854" y="14334"/>
                </a:cubicBezTo>
                <a:cubicBezTo>
                  <a:pt x="18854" y="14334"/>
                  <a:pt x="18863" y="14350"/>
                  <a:pt x="18863" y="14350"/>
                </a:cubicBezTo>
                <a:cubicBezTo>
                  <a:pt x="18873" y="14350"/>
                  <a:pt x="18882" y="14350"/>
                  <a:pt x="18891" y="14350"/>
                </a:cubicBezTo>
                <a:cubicBezTo>
                  <a:pt x="18891" y="14350"/>
                  <a:pt x="18900" y="14334"/>
                  <a:pt x="18900" y="14334"/>
                </a:cubicBezTo>
                <a:cubicBezTo>
                  <a:pt x="18900" y="14334"/>
                  <a:pt x="18900" y="14334"/>
                  <a:pt x="18900" y="14318"/>
                </a:cubicBezTo>
                <a:cubicBezTo>
                  <a:pt x="18882" y="14303"/>
                  <a:pt x="18873" y="14303"/>
                  <a:pt x="18854" y="14318"/>
                </a:cubicBezTo>
                <a:close/>
                <a:moveTo>
                  <a:pt x="13985" y="2571"/>
                </a:moveTo>
                <a:cubicBezTo>
                  <a:pt x="13994" y="2571"/>
                  <a:pt x="14003" y="2571"/>
                  <a:pt x="14003" y="2539"/>
                </a:cubicBezTo>
                <a:cubicBezTo>
                  <a:pt x="14003" y="2539"/>
                  <a:pt x="13994" y="2524"/>
                  <a:pt x="13994" y="2524"/>
                </a:cubicBezTo>
                <a:cubicBezTo>
                  <a:pt x="13985" y="2508"/>
                  <a:pt x="13976" y="2524"/>
                  <a:pt x="13976" y="2539"/>
                </a:cubicBezTo>
                <a:cubicBezTo>
                  <a:pt x="13976" y="2555"/>
                  <a:pt x="13976" y="2571"/>
                  <a:pt x="13985" y="2571"/>
                </a:cubicBezTo>
                <a:close/>
                <a:moveTo>
                  <a:pt x="5629" y="2213"/>
                </a:moveTo>
                <a:cubicBezTo>
                  <a:pt x="5638" y="2213"/>
                  <a:pt x="5638" y="2213"/>
                  <a:pt x="5647" y="2198"/>
                </a:cubicBezTo>
                <a:cubicBezTo>
                  <a:pt x="5629" y="2182"/>
                  <a:pt x="5611" y="2182"/>
                  <a:pt x="5583" y="2182"/>
                </a:cubicBezTo>
                <a:cubicBezTo>
                  <a:pt x="5592" y="2229"/>
                  <a:pt x="5592" y="2229"/>
                  <a:pt x="5629" y="2213"/>
                </a:cubicBezTo>
                <a:close/>
                <a:moveTo>
                  <a:pt x="5583" y="2182"/>
                </a:moveTo>
                <a:cubicBezTo>
                  <a:pt x="5583" y="2182"/>
                  <a:pt x="5583" y="2182"/>
                  <a:pt x="5583" y="2182"/>
                </a:cubicBezTo>
                <a:cubicBezTo>
                  <a:pt x="5583" y="2182"/>
                  <a:pt x="5583" y="2182"/>
                  <a:pt x="5583" y="2182"/>
                </a:cubicBezTo>
                <a:cubicBezTo>
                  <a:pt x="5583" y="2182"/>
                  <a:pt x="5583" y="2182"/>
                  <a:pt x="5583" y="2182"/>
                </a:cubicBezTo>
                <a:cubicBezTo>
                  <a:pt x="5583" y="2182"/>
                  <a:pt x="5583" y="2182"/>
                  <a:pt x="5583" y="2182"/>
                </a:cubicBezTo>
                <a:close/>
                <a:moveTo>
                  <a:pt x="18406" y="13106"/>
                </a:moveTo>
                <a:cubicBezTo>
                  <a:pt x="18397" y="13106"/>
                  <a:pt x="18387" y="13122"/>
                  <a:pt x="18378" y="13122"/>
                </a:cubicBezTo>
                <a:cubicBezTo>
                  <a:pt x="18397" y="13169"/>
                  <a:pt x="18406" y="13169"/>
                  <a:pt x="18415" y="13153"/>
                </a:cubicBezTo>
                <a:cubicBezTo>
                  <a:pt x="18424" y="13153"/>
                  <a:pt x="18433" y="13122"/>
                  <a:pt x="18424" y="13122"/>
                </a:cubicBezTo>
                <a:cubicBezTo>
                  <a:pt x="18424" y="13106"/>
                  <a:pt x="18415" y="13106"/>
                  <a:pt x="18406" y="13106"/>
                </a:cubicBezTo>
                <a:close/>
                <a:moveTo>
                  <a:pt x="18397" y="13029"/>
                </a:moveTo>
                <a:cubicBezTo>
                  <a:pt x="18397" y="13029"/>
                  <a:pt x="18397" y="13029"/>
                  <a:pt x="18397" y="13013"/>
                </a:cubicBezTo>
                <a:cubicBezTo>
                  <a:pt x="18387" y="13013"/>
                  <a:pt x="18387" y="13013"/>
                  <a:pt x="18378" y="13013"/>
                </a:cubicBezTo>
                <a:cubicBezTo>
                  <a:pt x="18378" y="13029"/>
                  <a:pt x="18369" y="13044"/>
                  <a:pt x="18369" y="13044"/>
                </a:cubicBezTo>
                <a:cubicBezTo>
                  <a:pt x="18369" y="13075"/>
                  <a:pt x="18369" y="13106"/>
                  <a:pt x="18369" y="13122"/>
                </a:cubicBezTo>
                <a:cubicBezTo>
                  <a:pt x="18369" y="13122"/>
                  <a:pt x="18378" y="13122"/>
                  <a:pt x="18378" y="13122"/>
                </a:cubicBezTo>
                <a:cubicBezTo>
                  <a:pt x="18387" y="13106"/>
                  <a:pt x="18387" y="13091"/>
                  <a:pt x="18397" y="13075"/>
                </a:cubicBezTo>
                <a:cubicBezTo>
                  <a:pt x="18397" y="13060"/>
                  <a:pt x="18397" y="13044"/>
                  <a:pt x="18397" y="13029"/>
                </a:cubicBezTo>
                <a:close/>
                <a:moveTo>
                  <a:pt x="18369" y="13044"/>
                </a:moveTo>
                <a:cubicBezTo>
                  <a:pt x="18369" y="13044"/>
                  <a:pt x="18369" y="13044"/>
                  <a:pt x="18369" y="13044"/>
                </a:cubicBezTo>
                <a:cubicBezTo>
                  <a:pt x="18369" y="13044"/>
                  <a:pt x="18360" y="13044"/>
                  <a:pt x="18360" y="13044"/>
                </a:cubicBezTo>
                <a:cubicBezTo>
                  <a:pt x="18360" y="13044"/>
                  <a:pt x="18360" y="13044"/>
                  <a:pt x="18360" y="13044"/>
                </a:cubicBezTo>
                <a:cubicBezTo>
                  <a:pt x="18360" y="13044"/>
                  <a:pt x="18369" y="13044"/>
                  <a:pt x="18369" y="13044"/>
                </a:cubicBezTo>
                <a:close/>
                <a:moveTo>
                  <a:pt x="18378" y="13122"/>
                </a:moveTo>
                <a:cubicBezTo>
                  <a:pt x="18378" y="13122"/>
                  <a:pt x="18378" y="13122"/>
                  <a:pt x="18378" y="13122"/>
                </a:cubicBezTo>
                <a:cubicBezTo>
                  <a:pt x="18378" y="13122"/>
                  <a:pt x="18378" y="13122"/>
                  <a:pt x="18378" y="13122"/>
                </a:cubicBezTo>
                <a:cubicBezTo>
                  <a:pt x="18378" y="13122"/>
                  <a:pt x="18378" y="13122"/>
                  <a:pt x="18378" y="13122"/>
                </a:cubicBezTo>
                <a:cubicBezTo>
                  <a:pt x="18378" y="13122"/>
                  <a:pt x="18378" y="13122"/>
                  <a:pt x="18378" y="13122"/>
                </a:cubicBezTo>
                <a:close/>
                <a:moveTo>
                  <a:pt x="6205" y="12578"/>
                </a:moveTo>
                <a:cubicBezTo>
                  <a:pt x="6205" y="12578"/>
                  <a:pt x="6196" y="12563"/>
                  <a:pt x="6196" y="12578"/>
                </a:cubicBezTo>
                <a:cubicBezTo>
                  <a:pt x="6187" y="12578"/>
                  <a:pt x="6187" y="12594"/>
                  <a:pt x="6187" y="12594"/>
                </a:cubicBezTo>
                <a:cubicBezTo>
                  <a:pt x="6196" y="12609"/>
                  <a:pt x="6196" y="12609"/>
                  <a:pt x="6205" y="12625"/>
                </a:cubicBezTo>
                <a:cubicBezTo>
                  <a:pt x="6205" y="12625"/>
                  <a:pt x="6215" y="12609"/>
                  <a:pt x="6215" y="12609"/>
                </a:cubicBezTo>
                <a:cubicBezTo>
                  <a:pt x="6215" y="12594"/>
                  <a:pt x="6215" y="12594"/>
                  <a:pt x="6205" y="12578"/>
                </a:cubicBezTo>
                <a:close/>
                <a:moveTo>
                  <a:pt x="6196" y="12392"/>
                </a:moveTo>
                <a:cubicBezTo>
                  <a:pt x="6196" y="12392"/>
                  <a:pt x="6187" y="12376"/>
                  <a:pt x="6187" y="12376"/>
                </a:cubicBezTo>
                <a:cubicBezTo>
                  <a:pt x="6178" y="12376"/>
                  <a:pt x="6169" y="12392"/>
                  <a:pt x="6160" y="12407"/>
                </a:cubicBezTo>
                <a:cubicBezTo>
                  <a:pt x="6160" y="12407"/>
                  <a:pt x="6169" y="12423"/>
                  <a:pt x="6169" y="12423"/>
                </a:cubicBezTo>
                <a:cubicBezTo>
                  <a:pt x="6178" y="12438"/>
                  <a:pt x="6196" y="12407"/>
                  <a:pt x="6196" y="12392"/>
                </a:cubicBezTo>
                <a:close/>
                <a:moveTo>
                  <a:pt x="5894" y="5383"/>
                </a:moveTo>
                <a:cubicBezTo>
                  <a:pt x="5894" y="5399"/>
                  <a:pt x="5894" y="5399"/>
                  <a:pt x="5894" y="5414"/>
                </a:cubicBezTo>
                <a:cubicBezTo>
                  <a:pt x="5894" y="5430"/>
                  <a:pt x="5903" y="5445"/>
                  <a:pt x="5913" y="5445"/>
                </a:cubicBezTo>
                <a:cubicBezTo>
                  <a:pt x="5922" y="5445"/>
                  <a:pt x="5922" y="5445"/>
                  <a:pt x="5931" y="5430"/>
                </a:cubicBezTo>
                <a:cubicBezTo>
                  <a:pt x="5931" y="5430"/>
                  <a:pt x="5931" y="5414"/>
                  <a:pt x="5931" y="5414"/>
                </a:cubicBezTo>
                <a:cubicBezTo>
                  <a:pt x="5922" y="5399"/>
                  <a:pt x="5913" y="5383"/>
                  <a:pt x="5894" y="5383"/>
                </a:cubicBezTo>
                <a:close/>
                <a:moveTo>
                  <a:pt x="5144" y="11350"/>
                </a:moveTo>
                <a:cubicBezTo>
                  <a:pt x="5135" y="11350"/>
                  <a:pt x="5125" y="11366"/>
                  <a:pt x="5125" y="11382"/>
                </a:cubicBezTo>
                <a:cubicBezTo>
                  <a:pt x="5125" y="11397"/>
                  <a:pt x="5135" y="11413"/>
                  <a:pt x="5144" y="11413"/>
                </a:cubicBezTo>
                <a:cubicBezTo>
                  <a:pt x="5144" y="11413"/>
                  <a:pt x="5153" y="11397"/>
                  <a:pt x="5153" y="11382"/>
                </a:cubicBezTo>
                <a:cubicBezTo>
                  <a:pt x="5153" y="11366"/>
                  <a:pt x="5144" y="11350"/>
                  <a:pt x="5144" y="11350"/>
                </a:cubicBezTo>
                <a:close/>
                <a:moveTo>
                  <a:pt x="5208" y="11195"/>
                </a:moveTo>
                <a:cubicBezTo>
                  <a:pt x="5226" y="11179"/>
                  <a:pt x="5217" y="11133"/>
                  <a:pt x="5208" y="11117"/>
                </a:cubicBezTo>
                <a:cubicBezTo>
                  <a:pt x="5199" y="11117"/>
                  <a:pt x="5199" y="11117"/>
                  <a:pt x="5199" y="11133"/>
                </a:cubicBezTo>
                <a:cubicBezTo>
                  <a:pt x="5189" y="11148"/>
                  <a:pt x="5199" y="11179"/>
                  <a:pt x="5208" y="11195"/>
                </a:cubicBezTo>
                <a:cubicBezTo>
                  <a:pt x="5208" y="11195"/>
                  <a:pt x="5208" y="11195"/>
                  <a:pt x="5208" y="11195"/>
                </a:cubicBezTo>
                <a:close/>
                <a:moveTo>
                  <a:pt x="5116" y="11117"/>
                </a:moveTo>
                <a:cubicBezTo>
                  <a:pt x="5107" y="11133"/>
                  <a:pt x="5107" y="11133"/>
                  <a:pt x="5116" y="11148"/>
                </a:cubicBezTo>
                <a:cubicBezTo>
                  <a:pt x="5116" y="11148"/>
                  <a:pt x="5116" y="11148"/>
                  <a:pt x="5116" y="11148"/>
                </a:cubicBezTo>
                <a:cubicBezTo>
                  <a:pt x="5125" y="11164"/>
                  <a:pt x="5135" y="11148"/>
                  <a:pt x="5144" y="11133"/>
                </a:cubicBezTo>
                <a:cubicBezTo>
                  <a:pt x="5153" y="11133"/>
                  <a:pt x="5153" y="11133"/>
                  <a:pt x="5153" y="11117"/>
                </a:cubicBezTo>
                <a:cubicBezTo>
                  <a:pt x="5144" y="11117"/>
                  <a:pt x="5144" y="11117"/>
                  <a:pt x="5144" y="11117"/>
                </a:cubicBezTo>
                <a:cubicBezTo>
                  <a:pt x="5135" y="11117"/>
                  <a:pt x="5125" y="11117"/>
                  <a:pt x="5116" y="11117"/>
                </a:cubicBezTo>
                <a:close/>
                <a:moveTo>
                  <a:pt x="5427" y="11848"/>
                </a:moveTo>
                <a:cubicBezTo>
                  <a:pt x="5427" y="11848"/>
                  <a:pt x="5437" y="11832"/>
                  <a:pt x="5437" y="11832"/>
                </a:cubicBezTo>
                <a:cubicBezTo>
                  <a:pt x="5437" y="11832"/>
                  <a:pt x="5427" y="11817"/>
                  <a:pt x="5427" y="11817"/>
                </a:cubicBezTo>
                <a:cubicBezTo>
                  <a:pt x="5418" y="11801"/>
                  <a:pt x="5418" y="11801"/>
                  <a:pt x="5409" y="11817"/>
                </a:cubicBezTo>
                <a:cubicBezTo>
                  <a:pt x="5409" y="11817"/>
                  <a:pt x="5400" y="11832"/>
                  <a:pt x="5400" y="11832"/>
                </a:cubicBezTo>
                <a:cubicBezTo>
                  <a:pt x="5400" y="11848"/>
                  <a:pt x="5409" y="11848"/>
                  <a:pt x="5409" y="11848"/>
                </a:cubicBezTo>
                <a:cubicBezTo>
                  <a:pt x="5418" y="11848"/>
                  <a:pt x="5427" y="11848"/>
                  <a:pt x="5427" y="11848"/>
                </a:cubicBezTo>
                <a:close/>
                <a:moveTo>
                  <a:pt x="20273" y="14676"/>
                </a:moveTo>
                <a:cubicBezTo>
                  <a:pt x="20273" y="14676"/>
                  <a:pt x="20273" y="14676"/>
                  <a:pt x="20273" y="14676"/>
                </a:cubicBezTo>
                <a:cubicBezTo>
                  <a:pt x="20273" y="14676"/>
                  <a:pt x="20273" y="14676"/>
                  <a:pt x="20273" y="14676"/>
                </a:cubicBezTo>
                <a:cubicBezTo>
                  <a:pt x="20273" y="14676"/>
                  <a:pt x="20273" y="14676"/>
                  <a:pt x="20273" y="14676"/>
                </a:cubicBezTo>
                <a:cubicBezTo>
                  <a:pt x="20273" y="14676"/>
                  <a:pt x="20273" y="14676"/>
                  <a:pt x="20273" y="14676"/>
                </a:cubicBezTo>
                <a:close/>
                <a:moveTo>
                  <a:pt x="20209" y="14629"/>
                </a:moveTo>
                <a:cubicBezTo>
                  <a:pt x="20227" y="14660"/>
                  <a:pt x="20245" y="14676"/>
                  <a:pt x="20273" y="14676"/>
                </a:cubicBezTo>
                <a:cubicBezTo>
                  <a:pt x="20255" y="14629"/>
                  <a:pt x="20236" y="14629"/>
                  <a:pt x="20209" y="14629"/>
                </a:cubicBezTo>
                <a:close/>
                <a:moveTo>
                  <a:pt x="18635" y="14396"/>
                </a:moveTo>
                <a:cubicBezTo>
                  <a:pt x="18635" y="14396"/>
                  <a:pt x="18644" y="14412"/>
                  <a:pt x="18653" y="14396"/>
                </a:cubicBezTo>
                <a:cubicBezTo>
                  <a:pt x="18662" y="14396"/>
                  <a:pt x="18662" y="14381"/>
                  <a:pt x="18671" y="14381"/>
                </a:cubicBezTo>
                <a:cubicBezTo>
                  <a:pt x="18671" y="14381"/>
                  <a:pt x="18671" y="14381"/>
                  <a:pt x="18671" y="14381"/>
                </a:cubicBezTo>
                <a:cubicBezTo>
                  <a:pt x="18671" y="14381"/>
                  <a:pt x="18671" y="14381"/>
                  <a:pt x="18671" y="14381"/>
                </a:cubicBezTo>
                <a:cubicBezTo>
                  <a:pt x="18671" y="14381"/>
                  <a:pt x="18680" y="14381"/>
                  <a:pt x="18680" y="14381"/>
                </a:cubicBezTo>
                <a:cubicBezTo>
                  <a:pt x="18680" y="14350"/>
                  <a:pt x="18680" y="14334"/>
                  <a:pt x="18680" y="14318"/>
                </a:cubicBezTo>
                <a:cubicBezTo>
                  <a:pt x="18671" y="14303"/>
                  <a:pt x="18680" y="14287"/>
                  <a:pt x="18689" y="14287"/>
                </a:cubicBezTo>
                <a:cubicBezTo>
                  <a:pt x="18689" y="14272"/>
                  <a:pt x="18689" y="14272"/>
                  <a:pt x="18689" y="14272"/>
                </a:cubicBezTo>
                <a:cubicBezTo>
                  <a:pt x="18708" y="14272"/>
                  <a:pt x="18717" y="14272"/>
                  <a:pt x="18708" y="14225"/>
                </a:cubicBezTo>
                <a:cubicBezTo>
                  <a:pt x="18708" y="14225"/>
                  <a:pt x="18717" y="14210"/>
                  <a:pt x="18717" y="14194"/>
                </a:cubicBezTo>
                <a:cubicBezTo>
                  <a:pt x="18726" y="14179"/>
                  <a:pt x="18735" y="14179"/>
                  <a:pt x="18735" y="14148"/>
                </a:cubicBezTo>
                <a:cubicBezTo>
                  <a:pt x="18735" y="14148"/>
                  <a:pt x="18726" y="14132"/>
                  <a:pt x="18726" y="14132"/>
                </a:cubicBezTo>
                <a:cubicBezTo>
                  <a:pt x="18717" y="14132"/>
                  <a:pt x="18708" y="14116"/>
                  <a:pt x="18708" y="14116"/>
                </a:cubicBezTo>
                <a:cubicBezTo>
                  <a:pt x="18699" y="14116"/>
                  <a:pt x="18689" y="14116"/>
                  <a:pt x="18689" y="14101"/>
                </a:cubicBezTo>
                <a:cubicBezTo>
                  <a:pt x="18680" y="14101"/>
                  <a:pt x="18680" y="14085"/>
                  <a:pt x="18699" y="14070"/>
                </a:cubicBezTo>
                <a:cubicBezTo>
                  <a:pt x="18699" y="14070"/>
                  <a:pt x="18708" y="14070"/>
                  <a:pt x="18708" y="14070"/>
                </a:cubicBezTo>
                <a:cubicBezTo>
                  <a:pt x="18708" y="14054"/>
                  <a:pt x="18708" y="14054"/>
                  <a:pt x="18708" y="14039"/>
                </a:cubicBezTo>
                <a:cubicBezTo>
                  <a:pt x="18708" y="14039"/>
                  <a:pt x="18708" y="14039"/>
                  <a:pt x="18699" y="14039"/>
                </a:cubicBezTo>
                <a:cubicBezTo>
                  <a:pt x="18644" y="14054"/>
                  <a:pt x="18635" y="14116"/>
                  <a:pt x="18635" y="14210"/>
                </a:cubicBezTo>
                <a:cubicBezTo>
                  <a:pt x="18635" y="14225"/>
                  <a:pt x="18644" y="14241"/>
                  <a:pt x="18644" y="14256"/>
                </a:cubicBezTo>
                <a:cubicBezTo>
                  <a:pt x="18644" y="14287"/>
                  <a:pt x="18653" y="14318"/>
                  <a:pt x="18653" y="14350"/>
                </a:cubicBezTo>
                <a:cubicBezTo>
                  <a:pt x="18653" y="14350"/>
                  <a:pt x="18653" y="14350"/>
                  <a:pt x="18653" y="14350"/>
                </a:cubicBezTo>
                <a:cubicBezTo>
                  <a:pt x="18653" y="14350"/>
                  <a:pt x="18653" y="14350"/>
                  <a:pt x="18653" y="14350"/>
                </a:cubicBezTo>
                <a:cubicBezTo>
                  <a:pt x="18653" y="14350"/>
                  <a:pt x="18653" y="14350"/>
                  <a:pt x="18653" y="14350"/>
                </a:cubicBezTo>
                <a:cubicBezTo>
                  <a:pt x="18653" y="14350"/>
                  <a:pt x="18662" y="14365"/>
                  <a:pt x="18662" y="14365"/>
                </a:cubicBezTo>
                <a:cubicBezTo>
                  <a:pt x="18662" y="14365"/>
                  <a:pt x="18653" y="14350"/>
                  <a:pt x="18653" y="14350"/>
                </a:cubicBezTo>
                <a:cubicBezTo>
                  <a:pt x="18653" y="14350"/>
                  <a:pt x="18644" y="14350"/>
                  <a:pt x="18644" y="14365"/>
                </a:cubicBezTo>
                <a:cubicBezTo>
                  <a:pt x="18635" y="14365"/>
                  <a:pt x="18625" y="14381"/>
                  <a:pt x="18635" y="14396"/>
                </a:cubicBezTo>
                <a:close/>
                <a:moveTo>
                  <a:pt x="16319" y="12749"/>
                </a:moveTo>
                <a:cubicBezTo>
                  <a:pt x="16319" y="12733"/>
                  <a:pt x="16319" y="12749"/>
                  <a:pt x="16310" y="12749"/>
                </a:cubicBezTo>
                <a:cubicBezTo>
                  <a:pt x="16310" y="12765"/>
                  <a:pt x="16310" y="12780"/>
                  <a:pt x="16310" y="12780"/>
                </a:cubicBezTo>
                <a:cubicBezTo>
                  <a:pt x="16310" y="12796"/>
                  <a:pt x="16310" y="12796"/>
                  <a:pt x="16310" y="12811"/>
                </a:cubicBezTo>
                <a:cubicBezTo>
                  <a:pt x="16310" y="12811"/>
                  <a:pt x="16319" y="12827"/>
                  <a:pt x="16319" y="12827"/>
                </a:cubicBezTo>
                <a:cubicBezTo>
                  <a:pt x="16319" y="12827"/>
                  <a:pt x="16328" y="12811"/>
                  <a:pt x="16328" y="12811"/>
                </a:cubicBezTo>
                <a:cubicBezTo>
                  <a:pt x="16328" y="12796"/>
                  <a:pt x="16328" y="12780"/>
                  <a:pt x="16328" y="12749"/>
                </a:cubicBezTo>
                <a:cubicBezTo>
                  <a:pt x="16328" y="12749"/>
                  <a:pt x="16328" y="12749"/>
                  <a:pt x="16319" y="12749"/>
                </a:cubicBezTo>
                <a:close/>
                <a:moveTo>
                  <a:pt x="18882" y="15204"/>
                </a:moveTo>
                <a:cubicBezTo>
                  <a:pt x="18882" y="15204"/>
                  <a:pt x="18882" y="15220"/>
                  <a:pt x="18891" y="15220"/>
                </a:cubicBezTo>
                <a:cubicBezTo>
                  <a:pt x="18891" y="15220"/>
                  <a:pt x="18891" y="15220"/>
                  <a:pt x="18900" y="15220"/>
                </a:cubicBezTo>
                <a:cubicBezTo>
                  <a:pt x="18909" y="15204"/>
                  <a:pt x="18909" y="15204"/>
                  <a:pt x="18909" y="15173"/>
                </a:cubicBezTo>
                <a:cubicBezTo>
                  <a:pt x="18909" y="15173"/>
                  <a:pt x="18909" y="15158"/>
                  <a:pt x="18900" y="15158"/>
                </a:cubicBezTo>
                <a:cubicBezTo>
                  <a:pt x="18900" y="15158"/>
                  <a:pt x="18891" y="15158"/>
                  <a:pt x="18891" y="15158"/>
                </a:cubicBezTo>
                <a:cubicBezTo>
                  <a:pt x="18882" y="15173"/>
                  <a:pt x="18882" y="15189"/>
                  <a:pt x="18882" y="15204"/>
                </a:cubicBezTo>
                <a:close/>
                <a:moveTo>
                  <a:pt x="13811" y="3363"/>
                </a:moveTo>
                <a:cubicBezTo>
                  <a:pt x="13820" y="3363"/>
                  <a:pt x="13820" y="3363"/>
                  <a:pt x="13820" y="3348"/>
                </a:cubicBezTo>
                <a:cubicBezTo>
                  <a:pt x="13820" y="3348"/>
                  <a:pt x="13820" y="3332"/>
                  <a:pt x="13811" y="3316"/>
                </a:cubicBezTo>
                <a:cubicBezTo>
                  <a:pt x="13811" y="3316"/>
                  <a:pt x="13811" y="3301"/>
                  <a:pt x="13802" y="3301"/>
                </a:cubicBezTo>
                <a:cubicBezTo>
                  <a:pt x="13802" y="3301"/>
                  <a:pt x="13793" y="3316"/>
                  <a:pt x="13793" y="3316"/>
                </a:cubicBezTo>
                <a:cubicBezTo>
                  <a:pt x="13793" y="3332"/>
                  <a:pt x="13793" y="3348"/>
                  <a:pt x="13802" y="3363"/>
                </a:cubicBezTo>
                <a:cubicBezTo>
                  <a:pt x="13802" y="3363"/>
                  <a:pt x="13811" y="3363"/>
                  <a:pt x="13811" y="3363"/>
                </a:cubicBezTo>
                <a:close/>
                <a:moveTo>
                  <a:pt x="6178" y="4187"/>
                </a:moveTo>
                <a:cubicBezTo>
                  <a:pt x="6178" y="4187"/>
                  <a:pt x="6169" y="4171"/>
                  <a:pt x="6160" y="4171"/>
                </a:cubicBezTo>
                <a:cubicBezTo>
                  <a:pt x="6160" y="4187"/>
                  <a:pt x="6151" y="4187"/>
                  <a:pt x="6151" y="4202"/>
                </a:cubicBezTo>
                <a:cubicBezTo>
                  <a:pt x="6151" y="4218"/>
                  <a:pt x="6151" y="4218"/>
                  <a:pt x="6160" y="4233"/>
                </a:cubicBezTo>
                <a:cubicBezTo>
                  <a:pt x="6160" y="4233"/>
                  <a:pt x="6169" y="4233"/>
                  <a:pt x="6169" y="4218"/>
                </a:cubicBezTo>
                <a:cubicBezTo>
                  <a:pt x="6178" y="4218"/>
                  <a:pt x="6178" y="4202"/>
                  <a:pt x="6178" y="4187"/>
                </a:cubicBezTo>
                <a:close/>
                <a:moveTo>
                  <a:pt x="18342" y="10030"/>
                </a:moveTo>
                <a:cubicBezTo>
                  <a:pt x="18342" y="10014"/>
                  <a:pt x="18342" y="9998"/>
                  <a:pt x="18333" y="9998"/>
                </a:cubicBezTo>
                <a:cubicBezTo>
                  <a:pt x="18323" y="9998"/>
                  <a:pt x="18323" y="9998"/>
                  <a:pt x="18314" y="10014"/>
                </a:cubicBezTo>
                <a:cubicBezTo>
                  <a:pt x="18314" y="10014"/>
                  <a:pt x="18305" y="10030"/>
                  <a:pt x="18314" y="10045"/>
                </a:cubicBezTo>
                <a:cubicBezTo>
                  <a:pt x="18314" y="10045"/>
                  <a:pt x="18314" y="10045"/>
                  <a:pt x="18323" y="10045"/>
                </a:cubicBezTo>
                <a:cubicBezTo>
                  <a:pt x="18333" y="10045"/>
                  <a:pt x="18342" y="10045"/>
                  <a:pt x="18342" y="10030"/>
                </a:cubicBezTo>
                <a:close/>
                <a:moveTo>
                  <a:pt x="17591" y="17426"/>
                </a:moveTo>
                <a:cubicBezTo>
                  <a:pt x="17582" y="17426"/>
                  <a:pt x="17582" y="17411"/>
                  <a:pt x="17573" y="17411"/>
                </a:cubicBezTo>
                <a:cubicBezTo>
                  <a:pt x="17573" y="17426"/>
                  <a:pt x="17564" y="17426"/>
                  <a:pt x="17564" y="17442"/>
                </a:cubicBezTo>
                <a:cubicBezTo>
                  <a:pt x="17573" y="17457"/>
                  <a:pt x="17573" y="17473"/>
                  <a:pt x="17582" y="17489"/>
                </a:cubicBezTo>
                <a:cubicBezTo>
                  <a:pt x="17582" y="17489"/>
                  <a:pt x="17591" y="17489"/>
                  <a:pt x="17591" y="17489"/>
                </a:cubicBezTo>
                <a:cubicBezTo>
                  <a:pt x="17600" y="17457"/>
                  <a:pt x="17600" y="17442"/>
                  <a:pt x="17591" y="17426"/>
                </a:cubicBezTo>
                <a:close/>
                <a:moveTo>
                  <a:pt x="17582" y="17489"/>
                </a:moveTo>
                <a:cubicBezTo>
                  <a:pt x="17582" y="17489"/>
                  <a:pt x="17582" y="17489"/>
                  <a:pt x="17582" y="17489"/>
                </a:cubicBezTo>
                <a:cubicBezTo>
                  <a:pt x="17582" y="17489"/>
                  <a:pt x="17582" y="17489"/>
                  <a:pt x="17582" y="17489"/>
                </a:cubicBezTo>
                <a:cubicBezTo>
                  <a:pt x="17582" y="17489"/>
                  <a:pt x="17582" y="17489"/>
                  <a:pt x="17582" y="17489"/>
                </a:cubicBezTo>
                <a:cubicBezTo>
                  <a:pt x="17582" y="17489"/>
                  <a:pt x="17582" y="17489"/>
                  <a:pt x="17582" y="17489"/>
                </a:cubicBezTo>
                <a:close/>
                <a:moveTo>
                  <a:pt x="12237" y="1607"/>
                </a:moveTo>
                <a:cubicBezTo>
                  <a:pt x="12237" y="1607"/>
                  <a:pt x="12237" y="1607"/>
                  <a:pt x="12237" y="1607"/>
                </a:cubicBezTo>
                <a:cubicBezTo>
                  <a:pt x="12237" y="1607"/>
                  <a:pt x="12237" y="1607"/>
                  <a:pt x="12237" y="1607"/>
                </a:cubicBezTo>
                <a:cubicBezTo>
                  <a:pt x="12237" y="1607"/>
                  <a:pt x="12237" y="1607"/>
                  <a:pt x="12237" y="1607"/>
                </a:cubicBezTo>
                <a:cubicBezTo>
                  <a:pt x="12237" y="1607"/>
                  <a:pt x="12237" y="1607"/>
                  <a:pt x="12237" y="1607"/>
                </a:cubicBezTo>
                <a:close/>
                <a:moveTo>
                  <a:pt x="12219" y="1560"/>
                </a:moveTo>
                <a:cubicBezTo>
                  <a:pt x="12209" y="1560"/>
                  <a:pt x="12200" y="1560"/>
                  <a:pt x="12200" y="1576"/>
                </a:cubicBezTo>
                <a:cubicBezTo>
                  <a:pt x="12200" y="1576"/>
                  <a:pt x="12209" y="1607"/>
                  <a:pt x="12209" y="1607"/>
                </a:cubicBezTo>
                <a:cubicBezTo>
                  <a:pt x="12219" y="1607"/>
                  <a:pt x="12228" y="1607"/>
                  <a:pt x="12237" y="1607"/>
                </a:cubicBezTo>
                <a:cubicBezTo>
                  <a:pt x="12237" y="1592"/>
                  <a:pt x="12228" y="1576"/>
                  <a:pt x="12228" y="1560"/>
                </a:cubicBezTo>
                <a:cubicBezTo>
                  <a:pt x="12228" y="1560"/>
                  <a:pt x="12219" y="1560"/>
                  <a:pt x="12219" y="1560"/>
                </a:cubicBezTo>
                <a:close/>
                <a:moveTo>
                  <a:pt x="18131" y="12873"/>
                </a:moveTo>
                <a:cubicBezTo>
                  <a:pt x="18122" y="12858"/>
                  <a:pt x="18122" y="12858"/>
                  <a:pt x="18113" y="12842"/>
                </a:cubicBezTo>
                <a:cubicBezTo>
                  <a:pt x="18104" y="12842"/>
                  <a:pt x="18095" y="12858"/>
                  <a:pt x="18095" y="12873"/>
                </a:cubicBezTo>
                <a:cubicBezTo>
                  <a:pt x="18095" y="12873"/>
                  <a:pt x="18104" y="12889"/>
                  <a:pt x="18104" y="12889"/>
                </a:cubicBezTo>
                <a:cubicBezTo>
                  <a:pt x="18113" y="12904"/>
                  <a:pt x="18122" y="12889"/>
                  <a:pt x="18131" y="12873"/>
                </a:cubicBezTo>
                <a:close/>
                <a:moveTo>
                  <a:pt x="18543" y="15220"/>
                </a:moveTo>
                <a:cubicBezTo>
                  <a:pt x="18552" y="15220"/>
                  <a:pt x="18552" y="15220"/>
                  <a:pt x="18561" y="15220"/>
                </a:cubicBezTo>
                <a:cubicBezTo>
                  <a:pt x="18561" y="15220"/>
                  <a:pt x="18571" y="15220"/>
                  <a:pt x="18571" y="15204"/>
                </a:cubicBezTo>
                <a:cubicBezTo>
                  <a:pt x="18571" y="15204"/>
                  <a:pt x="18561" y="15189"/>
                  <a:pt x="18561" y="15189"/>
                </a:cubicBezTo>
                <a:cubicBezTo>
                  <a:pt x="18561" y="15189"/>
                  <a:pt x="18552" y="15189"/>
                  <a:pt x="18552" y="15189"/>
                </a:cubicBezTo>
                <a:cubicBezTo>
                  <a:pt x="18552" y="15189"/>
                  <a:pt x="18543" y="15189"/>
                  <a:pt x="18543" y="15189"/>
                </a:cubicBezTo>
                <a:cubicBezTo>
                  <a:pt x="18534" y="15189"/>
                  <a:pt x="18525" y="15189"/>
                  <a:pt x="18525" y="15204"/>
                </a:cubicBezTo>
                <a:cubicBezTo>
                  <a:pt x="18525" y="15220"/>
                  <a:pt x="18534" y="15220"/>
                  <a:pt x="18543" y="15220"/>
                </a:cubicBezTo>
                <a:close/>
                <a:moveTo>
                  <a:pt x="9418" y="1219"/>
                </a:moveTo>
                <a:cubicBezTo>
                  <a:pt x="9418" y="1219"/>
                  <a:pt x="9418" y="1203"/>
                  <a:pt x="9427" y="1188"/>
                </a:cubicBezTo>
                <a:cubicBezTo>
                  <a:pt x="9427" y="1188"/>
                  <a:pt x="9418" y="1172"/>
                  <a:pt x="9418" y="1172"/>
                </a:cubicBezTo>
                <a:cubicBezTo>
                  <a:pt x="9418" y="1156"/>
                  <a:pt x="9400" y="1172"/>
                  <a:pt x="9400" y="1188"/>
                </a:cubicBezTo>
                <a:cubicBezTo>
                  <a:pt x="9400" y="1203"/>
                  <a:pt x="9409" y="1219"/>
                  <a:pt x="9418" y="1219"/>
                </a:cubicBezTo>
                <a:close/>
                <a:moveTo>
                  <a:pt x="13033" y="15608"/>
                </a:moveTo>
                <a:cubicBezTo>
                  <a:pt x="13042" y="15593"/>
                  <a:pt x="13033" y="15577"/>
                  <a:pt x="13033" y="15577"/>
                </a:cubicBezTo>
                <a:cubicBezTo>
                  <a:pt x="13024" y="15562"/>
                  <a:pt x="13015" y="15577"/>
                  <a:pt x="13015" y="15593"/>
                </a:cubicBezTo>
                <a:cubicBezTo>
                  <a:pt x="13015" y="15608"/>
                  <a:pt x="13015" y="15608"/>
                  <a:pt x="13024" y="15608"/>
                </a:cubicBezTo>
                <a:cubicBezTo>
                  <a:pt x="13024" y="15624"/>
                  <a:pt x="13033" y="15624"/>
                  <a:pt x="13033" y="15608"/>
                </a:cubicBezTo>
                <a:close/>
                <a:moveTo>
                  <a:pt x="9381" y="2120"/>
                </a:moveTo>
                <a:cubicBezTo>
                  <a:pt x="9372" y="2135"/>
                  <a:pt x="9372" y="2135"/>
                  <a:pt x="9372" y="2151"/>
                </a:cubicBezTo>
                <a:cubicBezTo>
                  <a:pt x="9372" y="2167"/>
                  <a:pt x="9372" y="2167"/>
                  <a:pt x="9372" y="2167"/>
                </a:cubicBezTo>
                <a:cubicBezTo>
                  <a:pt x="9381" y="2167"/>
                  <a:pt x="9391" y="2167"/>
                  <a:pt x="9391" y="2167"/>
                </a:cubicBezTo>
                <a:cubicBezTo>
                  <a:pt x="9391" y="2151"/>
                  <a:pt x="9391" y="2151"/>
                  <a:pt x="9400" y="2135"/>
                </a:cubicBezTo>
                <a:cubicBezTo>
                  <a:pt x="9391" y="2120"/>
                  <a:pt x="9391" y="2120"/>
                  <a:pt x="9381" y="2120"/>
                </a:cubicBezTo>
                <a:close/>
                <a:moveTo>
                  <a:pt x="11477" y="9734"/>
                </a:moveTo>
                <a:cubicBezTo>
                  <a:pt x="11468" y="9734"/>
                  <a:pt x="11468" y="9734"/>
                  <a:pt x="11468" y="9734"/>
                </a:cubicBezTo>
                <a:cubicBezTo>
                  <a:pt x="11459" y="9734"/>
                  <a:pt x="11459" y="9719"/>
                  <a:pt x="11450" y="9734"/>
                </a:cubicBezTo>
                <a:cubicBezTo>
                  <a:pt x="11450" y="9734"/>
                  <a:pt x="11450" y="9750"/>
                  <a:pt x="11450" y="9750"/>
                </a:cubicBezTo>
                <a:cubicBezTo>
                  <a:pt x="11450" y="9765"/>
                  <a:pt x="11450" y="9765"/>
                  <a:pt x="11459" y="9781"/>
                </a:cubicBezTo>
                <a:cubicBezTo>
                  <a:pt x="11468" y="9781"/>
                  <a:pt x="11477" y="9781"/>
                  <a:pt x="11486" y="9781"/>
                </a:cubicBezTo>
                <a:cubicBezTo>
                  <a:pt x="11486" y="9765"/>
                  <a:pt x="11486" y="9765"/>
                  <a:pt x="11486" y="9750"/>
                </a:cubicBezTo>
                <a:cubicBezTo>
                  <a:pt x="11477" y="9750"/>
                  <a:pt x="11477" y="9750"/>
                  <a:pt x="11477" y="9734"/>
                </a:cubicBezTo>
                <a:close/>
                <a:moveTo>
                  <a:pt x="11486" y="9781"/>
                </a:moveTo>
                <a:cubicBezTo>
                  <a:pt x="11486" y="9781"/>
                  <a:pt x="11486" y="9781"/>
                  <a:pt x="11486" y="9781"/>
                </a:cubicBezTo>
                <a:cubicBezTo>
                  <a:pt x="11486" y="9781"/>
                  <a:pt x="11486" y="9781"/>
                  <a:pt x="11486" y="9781"/>
                </a:cubicBezTo>
                <a:cubicBezTo>
                  <a:pt x="11486" y="9781"/>
                  <a:pt x="11486" y="9781"/>
                  <a:pt x="11486" y="9781"/>
                </a:cubicBezTo>
                <a:cubicBezTo>
                  <a:pt x="11486" y="9781"/>
                  <a:pt x="11486" y="9781"/>
                  <a:pt x="11486" y="9781"/>
                </a:cubicBezTo>
                <a:close/>
                <a:moveTo>
                  <a:pt x="19321" y="19711"/>
                </a:moveTo>
                <a:cubicBezTo>
                  <a:pt x="19330" y="19695"/>
                  <a:pt x="19330" y="19695"/>
                  <a:pt x="19330" y="19680"/>
                </a:cubicBezTo>
                <a:cubicBezTo>
                  <a:pt x="19330" y="19680"/>
                  <a:pt x="19330" y="19664"/>
                  <a:pt x="19330" y="19664"/>
                </a:cubicBezTo>
                <a:cubicBezTo>
                  <a:pt x="19330" y="19664"/>
                  <a:pt x="19321" y="19649"/>
                  <a:pt x="19321" y="19649"/>
                </a:cubicBezTo>
                <a:cubicBezTo>
                  <a:pt x="19321" y="19649"/>
                  <a:pt x="19312" y="19649"/>
                  <a:pt x="19312" y="19664"/>
                </a:cubicBezTo>
                <a:cubicBezTo>
                  <a:pt x="19303" y="19664"/>
                  <a:pt x="19303" y="19680"/>
                  <a:pt x="19303" y="19695"/>
                </a:cubicBezTo>
                <a:cubicBezTo>
                  <a:pt x="19303" y="19695"/>
                  <a:pt x="19312" y="19711"/>
                  <a:pt x="19312" y="19711"/>
                </a:cubicBezTo>
                <a:cubicBezTo>
                  <a:pt x="19321" y="19711"/>
                  <a:pt x="19321" y="19711"/>
                  <a:pt x="19321" y="19711"/>
                </a:cubicBezTo>
                <a:close/>
                <a:moveTo>
                  <a:pt x="18662" y="14520"/>
                </a:moveTo>
                <a:cubicBezTo>
                  <a:pt x="18671" y="14505"/>
                  <a:pt x="18671" y="14505"/>
                  <a:pt x="18680" y="14505"/>
                </a:cubicBezTo>
                <a:cubicBezTo>
                  <a:pt x="18671" y="14489"/>
                  <a:pt x="18671" y="14489"/>
                  <a:pt x="18671" y="14489"/>
                </a:cubicBezTo>
                <a:cubicBezTo>
                  <a:pt x="18671" y="14474"/>
                  <a:pt x="18662" y="14474"/>
                  <a:pt x="18653" y="14474"/>
                </a:cubicBezTo>
                <a:cubicBezTo>
                  <a:pt x="18644" y="14474"/>
                  <a:pt x="18644" y="14489"/>
                  <a:pt x="18644" y="14505"/>
                </a:cubicBezTo>
                <a:cubicBezTo>
                  <a:pt x="18653" y="14520"/>
                  <a:pt x="18653" y="14520"/>
                  <a:pt x="18662" y="14520"/>
                </a:cubicBezTo>
                <a:close/>
                <a:moveTo>
                  <a:pt x="5620" y="19897"/>
                </a:moveTo>
                <a:cubicBezTo>
                  <a:pt x="5620" y="19897"/>
                  <a:pt x="5620" y="19882"/>
                  <a:pt x="5620" y="19882"/>
                </a:cubicBezTo>
                <a:cubicBezTo>
                  <a:pt x="5620" y="19866"/>
                  <a:pt x="5620" y="19851"/>
                  <a:pt x="5611" y="19835"/>
                </a:cubicBezTo>
                <a:cubicBezTo>
                  <a:pt x="5601" y="19851"/>
                  <a:pt x="5601" y="19851"/>
                  <a:pt x="5592" y="19851"/>
                </a:cubicBezTo>
                <a:cubicBezTo>
                  <a:pt x="5592" y="19866"/>
                  <a:pt x="5592" y="19882"/>
                  <a:pt x="5611" y="19897"/>
                </a:cubicBezTo>
                <a:cubicBezTo>
                  <a:pt x="5611" y="19897"/>
                  <a:pt x="5611" y="19897"/>
                  <a:pt x="5620" y="19897"/>
                </a:cubicBezTo>
                <a:close/>
                <a:moveTo>
                  <a:pt x="19202" y="15966"/>
                </a:moveTo>
                <a:cubicBezTo>
                  <a:pt x="19202" y="15966"/>
                  <a:pt x="19211" y="15981"/>
                  <a:pt x="19211" y="15981"/>
                </a:cubicBezTo>
                <a:cubicBezTo>
                  <a:pt x="19220" y="15981"/>
                  <a:pt x="19220" y="15981"/>
                  <a:pt x="19229" y="15966"/>
                </a:cubicBezTo>
                <a:cubicBezTo>
                  <a:pt x="19229" y="15966"/>
                  <a:pt x="19220" y="15950"/>
                  <a:pt x="19220" y="15950"/>
                </a:cubicBezTo>
                <a:cubicBezTo>
                  <a:pt x="19220" y="15935"/>
                  <a:pt x="19211" y="15935"/>
                  <a:pt x="19211" y="15935"/>
                </a:cubicBezTo>
                <a:cubicBezTo>
                  <a:pt x="19202" y="15935"/>
                  <a:pt x="19193" y="15950"/>
                  <a:pt x="19202" y="15966"/>
                </a:cubicBezTo>
                <a:close/>
                <a:moveTo>
                  <a:pt x="8320" y="768"/>
                </a:moveTo>
                <a:cubicBezTo>
                  <a:pt x="8320" y="768"/>
                  <a:pt x="8320" y="768"/>
                  <a:pt x="8320" y="752"/>
                </a:cubicBezTo>
                <a:cubicBezTo>
                  <a:pt x="8329" y="737"/>
                  <a:pt x="8320" y="721"/>
                  <a:pt x="8311" y="721"/>
                </a:cubicBezTo>
                <a:cubicBezTo>
                  <a:pt x="8311" y="721"/>
                  <a:pt x="8301" y="721"/>
                  <a:pt x="8301" y="721"/>
                </a:cubicBezTo>
                <a:cubicBezTo>
                  <a:pt x="8301" y="737"/>
                  <a:pt x="8301" y="752"/>
                  <a:pt x="8301" y="752"/>
                </a:cubicBezTo>
                <a:cubicBezTo>
                  <a:pt x="8311" y="768"/>
                  <a:pt x="8311" y="768"/>
                  <a:pt x="8320" y="768"/>
                </a:cubicBezTo>
                <a:close/>
                <a:moveTo>
                  <a:pt x="21252" y="16276"/>
                </a:moveTo>
                <a:cubicBezTo>
                  <a:pt x="21243" y="16276"/>
                  <a:pt x="21243" y="16261"/>
                  <a:pt x="21234" y="16245"/>
                </a:cubicBezTo>
                <a:cubicBezTo>
                  <a:pt x="21234" y="16245"/>
                  <a:pt x="21234" y="16245"/>
                  <a:pt x="21234" y="16245"/>
                </a:cubicBezTo>
                <a:cubicBezTo>
                  <a:pt x="21234" y="16245"/>
                  <a:pt x="21225" y="16245"/>
                  <a:pt x="21225" y="16245"/>
                </a:cubicBezTo>
                <a:cubicBezTo>
                  <a:pt x="21225" y="16276"/>
                  <a:pt x="21225" y="16308"/>
                  <a:pt x="21234" y="16308"/>
                </a:cubicBezTo>
                <a:cubicBezTo>
                  <a:pt x="21243" y="16308"/>
                  <a:pt x="21243" y="16308"/>
                  <a:pt x="21252" y="16292"/>
                </a:cubicBezTo>
                <a:cubicBezTo>
                  <a:pt x="21252" y="16292"/>
                  <a:pt x="21252" y="16292"/>
                  <a:pt x="21252" y="16276"/>
                </a:cubicBezTo>
                <a:close/>
                <a:moveTo>
                  <a:pt x="12814" y="4031"/>
                </a:moveTo>
                <a:cubicBezTo>
                  <a:pt x="12814" y="4031"/>
                  <a:pt x="12804" y="4031"/>
                  <a:pt x="12804" y="4047"/>
                </a:cubicBezTo>
                <a:cubicBezTo>
                  <a:pt x="12804" y="4047"/>
                  <a:pt x="12804" y="4047"/>
                  <a:pt x="12804" y="4062"/>
                </a:cubicBezTo>
                <a:cubicBezTo>
                  <a:pt x="12814" y="4062"/>
                  <a:pt x="12823" y="4078"/>
                  <a:pt x="12832" y="4093"/>
                </a:cubicBezTo>
                <a:cubicBezTo>
                  <a:pt x="12832" y="4093"/>
                  <a:pt x="12841" y="4093"/>
                  <a:pt x="12841" y="4093"/>
                </a:cubicBezTo>
                <a:cubicBezTo>
                  <a:pt x="12850" y="4093"/>
                  <a:pt x="12850" y="4062"/>
                  <a:pt x="12841" y="4062"/>
                </a:cubicBezTo>
                <a:cubicBezTo>
                  <a:pt x="12832" y="4047"/>
                  <a:pt x="12832" y="4031"/>
                  <a:pt x="12814" y="4031"/>
                </a:cubicBezTo>
                <a:close/>
                <a:moveTo>
                  <a:pt x="17372" y="13821"/>
                </a:moveTo>
                <a:cubicBezTo>
                  <a:pt x="17372" y="13806"/>
                  <a:pt x="17362" y="13806"/>
                  <a:pt x="17362" y="13806"/>
                </a:cubicBezTo>
                <a:cubicBezTo>
                  <a:pt x="17353" y="13806"/>
                  <a:pt x="17344" y="13821"/>
                  <a:pt x="17353" y="13837"/>
                </a:cubicBezTo>
                <a:cubicBezTo>
                  <a:pt x="17353" y="13837"/>
                  <a:pt x="17362" y="13837"/>
                  <a:pt x="17362" y="13852"/>
                </a:cubicBezTo>
                <a:cubicBezTo>
                  <a:pt x="17372" y="13852"/>
                  <a:pt x="17381" y="13837"/>
                  <a:pt x="17372" y="13821"/>
                </a:cubicBezTo>
                <a:close/>
                <a:moveTo>
                  <a:pt x="18387" y="12656"/>
                </a:moveTo>
                <a:cubicBezTo>
                  <a:pt x="18387" y="12656"/>
                  <a:pt x="18387" y="12687"/>
                  <a:pt x="18397" y="12687"/>
                </a:cubicBezTo>
                <a:cubicBezTo>
                  <a:pt x="18397" y="12687"/>
                  <a:pt x="18406" y="12671"/>
                  <a:pt x="18406" y="12671"/>
                </a:cubicBezTo>
                <a:cubicBezTo>
                  <a:pt x="18406" y="12656"/>
                  <a:pt x="18406" y="12656"/>
                  <a:pt x="18397" y="12656"/>
                </a:cubicBezTo>
                <a:cubicBezTo>
                  <a:pt x="18397" y="12640"/>
                  <a:pt x="18387" y="12656"/>
                  <a:pt x="18387" y="12656"/>
                </a:cubicBezTo>
                <a:close/>
                <a:moveTo>
                  <a:pt x="6215" y="12687"/>
                </a:moveTo>
                <a:cubicBezTo>
                  <a:pt x="6215" y="12687"/>
                  <a:pt x="6205" y="12671"/>
                  <a:pt x="6205" y="12687"/>
                </a:cubicBezTo>
                <a:cubicBezTo>
                  <a:pt x="6205" y="12687"/>
                  <a:pt x="6196" y="12687"/>
                  <a:pt x="6196" y="12687"/>
                </a:cubicBezTo>
                <a:cubicBezTo>
                  <a:pt x="6196" y="12702"/>
                  <a:pt x="6196" y="12702"/>
                  <a:pt x="6205" y="12702"/>
                </a:cubicBezTo>
                <a:cubicBezTo>
                  <a:pt x="6205" y="12702"/>
                  <a:pt x="6215" y="12702"/>
                  <a:pt x="6215" y="12687"/>
                </a:cubicBezTo>
                <a:close/>
                <a:moveTo>
                  <a:pt x="20575" y="15095"/>
                </a:moveTo>
                <a:cubicBezTo>
                  <a:pt x="20575" y="15095"/>
                  <a:pt x="20575" y="15080"/>
                  <a:pt x="20575" y="15080"/>
                </a:cubicBezTo>
                <a:cubicBezTo>
                  <a:pt x="20575" y="15080"/>
                  <a:pt x="20575" y="15080"/>
                  <a:pt x="20575" y="15080"/>
                </a:cubicBezTo>
                <a:cubicBezTo>
                  <a:pt x="20575" y="15080"/>
                  <a:pt x="20575" y="15095"/>
                  <a:pt x="20575" y="15095"/>
                </a:cubicBezTo>
                <a:cubicBezTo>
                  <a:pt x="20575" y="15095"/>
                  <a:pt x="20575" y="15095"/>
                  <a:pt x="20575" y="15095"/>
                </a:cubicBezTo>
                <a:close/>
                <a:moveTo>
                  <a:pt x="20612" y="15142"/>
                </a:moveTo>
                <a:cubicBezTo>
                  <a:pt x="20612" y="15142"/>
                  <a:pt x="20621" y="15127"/>
                  <a:pt x="20621" y="15127"/>
                </a:cubicBezTo>
                <a:cubicBezTo>
                  <a:pt x="20621" y="15127"/>
                  <a:pt x="20621" y="15127"/>
                  <a:pt x="20621" y="15111"/>
                </a:cubicBezTo>
                <a:cubicBezTo>
                  <a:pt x="20612" y="15095"/>
                  <a:pt x="20593" y="15080"/>
                  <a:pt x="20575" y="15095"/>
                </a:cubicBezTo>
                <a:cubicBezTo>
                  <a:pt x="20584" y="15127"/>
                  <a:pt x="20593" y="15142"/>
                  <a:pt x="20612" y="15142"/>
                </a:cubicBezTo>
                <a:close/>
                <a:moveTo>
                  <a:pt x="5729" y="2120"/>
                </a:moveTo>
                <a:cubicBezTo>
                  <a:pt x="5720" y="2120"/>
                  <a:pt x="5711" y="2135"/>
                  <a:pt x="5720" y="2151"/>
                </a:cubicBezTo>
                <a:cubicBezTo>
                  <a:pt x="5720" y="2167"/>
                  <a:pt x="5720" y="2167"/>
                  <a:pt x="5720" y="2167"/>
                </a:cubicBezTo>
                <a:cubicBezTo>
                  <a:pt x="5729" y="2167"/>
                  <a:pt x="5748" y="2151"/>
                  <a:pt x="5739" y="2135"/>
                </a:cubicBezTo>
                <a:cubicBezTo>
                  <a:pt x="5739" y="2120"/>
                  <a:pt x="5739" y="2120"/>
                  <a:pt x="5729" y="2120"/>
                </a:cubicBezTo>
                <a:close/>
                <a:moveTo>
                  <a:pt x="18607" y="10760"/>
                </a:moveTo>
                <a:cubicBezTo>
                  <a:pt x="18607" y="10744"/>
                  <a:pt x="18607" y="10744"/>
                  <a:pt x="18607" y="10744"/>
                </a:cubicBezTo>
                <a:cubicBezTo>
                  <a:pt x="18598" y="10744"/>
                  <a:pt x="18598" y="10744"/>
                  <a:pt x="18589" y="10744"/>
                </a:cubicBezTo>
                <a:cubicBezTo>
                  <a:pt x="18580" y="10760"/>
                  <a:pt x="18580" y="10775"/>
                  <a:pt x="18589" y="10775"/>
                </a:cubicBezTo>
                <a:cubicBezTo>
                  <a:pt x="18598" y="10775"/>
                  <a:pt x="18598" y="10775"/>
                  <a:pt x="18607" y="10760"/>
                </a:cubicBezTo>
                <a:cubicBezTo>
                  <a:pt x="18607" y="10760"/>
                  <a:pt x="18607" y="10760"/>
                  <a:pt x="18607" y="10760"/>
                </a:cubicBezTo>
                <a:close/>
                <a:moveTo>
                  <a:pt x="5665" y="3845"/>
                </a:moveTo>
                <a:cubicBezTo>
                  <a:pt x="5665" y="3845"/>
                  <a:pt x="5675" y="3860"/>
                  <a:pt x="5684" y="3876"/>
                </a:cubicBezTo>
                <a:cubicBezTo>
                  <a:pt x="5693" y="3876"/>
                  <a:pt x="5702" y="3860"/>
                  <a:pt x="5711" y="3845"/>
                </a:cubicBezTo>
                <a:cubicBezTo>
                  <a:pt x="5702" y="3845"/>
                  <a:pt x="5693" y="3829"/>
                  <a:pt x="5684" y="3829"/>
                </a:cubicBezTo>
                <a:cubicBezTo>
                  <a:pt x="5675" y="3829"/>
                  <a:pt x="5675" y="3845"/>
                  <a:pt x="5665" y="3845"/>
                </a:cubicBezTo>
                <a:close/>
                <a:moveTo>
                  <a:pt x="5711" y="3845"/>
                </a:moveTo>
                <a:cubicBezTo>
                  <a:pt x="5711" y="3845"/>
                  <a:pt x="5711" y="3845"/>
                  <a:pt x="5711" y="3845"/>
                </a:cubicBezTo>
                <a:cubicBezTo>
                  <a:pt x="5711" y="3845"/>
                  <a:pt x="5711" y="3845"/>
                  <a:pt x="5711" y="3845"/>
                </a:cubicBezTo>
                <a:cubicBezTo>
                  <a:pt x="5711" y="3845"/>
                  <a:pt x="5711" y="3845"/>
                  <a:pt x="5711" y="3845"/>
                </a:cubicBezTo>
                <a:cubicBezTo>
                  <a:pt x="5711" y="3845"/>
                  <a:pt x="5711" y="3845"/>
                  <a:pt x="5711" y="3845"/>
                </a:cubicBezTo>
                <a:close/>
                <a:moveTo>
                  <a:pt x="6928" y="2104"/>
                </a:moveTo>
                <a:cubicBezTo>
                  <a:pt x="6928" y="2089"/>
                  <a:pt x="6919" y="2089"/>
                  <a:pt x="6910" y="2104"/>
                </a:cubicBezTo>
                <a:cubicBezTo>
                  <a:pt x="6910" y="2104"/>
                  <a:pt x="6901" y="2104"/>
                  <a:pt x="6901" y="2104"/>
                </a:cubicBezTo>
                <a:cubicBezTo>
                  <a:pt x="6901" y="2104"/>
                  <a:pt x="6901" y="2120"/>
                  <a:pt x="6901" y="2120"/>
                </a:cubicBezTo>
                <a:cubicBezTo>
                  <a:pt x="6910" y="2135"/>
                  <a:pt x="6910" y="2135"/>
                  <a:pt x="6919" y="2135"/>
                </a:cubicBezTo>
                <a:cubicBezTo>
                  <a:pt x="6928" y="2135"/>
                  <a:pt x="6928" y="2120"/>
                  <a:pt x="6928" y="2120"/>
                </a:cubicBezTo>
                <a:cubicBezTo>
                  <a:pt x="6928" y="2120"/>
                  <a:pt x="6928" y="2104"/>
                  <a:pt x="6928" y="2104"/>
                </a:cubicBezTo>
                <a:close/>
                <a:moveTo>
                  <a:pt x="19202" y="14505"/>
                </a:moveTo>
                <a:cubicBezTo>
                  <a:pt x="19211" y="14520"/>
                  <a:pt x="19211" y="14520"/>
                  <a:pt x="19211" y="14520"/>
                </a:cubicBezTo>
                <a:cubicBezTo>
                  <a:pt x="19220" y="14520"/>
                  <a:pt x="19229" y="14520"/>
                  <a:pt x="19229" y="14505"/>
                </a:cubicBezTo>
                <a:cubicBezTo>
                  <a:pt x="19229" y="14505"/>
                  <a:pt x="19220" y="14489"/>
                  <a:pt x="19220" y="14489"/>
                </a:cubicBezTo>
                <a:cubicBezTo>
                  <a:pt x="19211" y="14489"/>
                  <a:pt x="19211" y="14489"/>
                  <a:pt x="19202" y="14489"/>
                </a:cubicBezTo>
                <a:cubicBezTo>
                  <a:pt x="19202" y="14489"/>
                  <a:pt x="19202" y="14505"/>
                  <a:pt x="19202" y="14505"/>
                </a:cubicBezTo>
                <a:cubicBezTo>
                  <a:pt x="19202" y="14505"/>
                  <a:pt x="19202" y="14505"/>
                  <a:pt x="19202" y="14505"/>
                </a:cubicBezTo>
                <a:close/>
                <a:moveTo>
                  <a:pt x="11752" y="9517"/>
                </a:moveTo>
                <a:cubicBezTo>
                  <a:pt x="11752" y="9501"/>
                  <a:pt x="11752" y="9501"/>
                  <a:pt x="11743" y="9486"/>
                </a:cubicBezTo>
                <a:cubicBezTo>
                  <a:pt x="11743" y="9486"/>
                  <a:pt x="11743" y="9486"/>
                  <a:pt x="11734" y="9501"/>
                </a:cubicBezTo>
                <a:cubicBezTo>
                  <a:pt x="11734" y="9501"/>
                  <a:pt x="11734" y="9501"/>
                  <a:pt x="11734" y="9517"/>
                </a:cubicBezTo>
                <a:cubicBezTo>
                  <a:pt x="11743" y="9517"/>
                  <a:pt x="11743" y="9517"/>
                  <a:pt x="11752" y="9517"/>
                </a:cubicBezTo>
                <a:close/>
                <a:moveTo>
                  <a:pt x="14168" y="1856"/>
                </a:moveTo>
                <a:cubicBezTo>
                  <a:pt x="14177" y="1856"/>
                  <a:pt x="14168" y="1840"/>
                  <a:pt x="14159" y="1840"/>
                </a:cubicBezTo>
                <a:cubicBezTo>
                  <a:pt x="14159" y="1825"/>
                  <a:pt x="14150" y="1825"/>
                  <a:pt x="14150" y="1840"/>
                </a:cubicBezTo>
                <a:cubicBezTo>
                  <a:pt x="14150" y="1856"/>
                  <a:pt x="14150" y="1871"/>
                  <a:pt x="14159" y="1871"/>
                </a:cubicBezTo>
                <a:cubicBezTo>
                  <a:pt x="14159" y="1871"/>
                  <a:pt x="14168" y="1871"/>
                  <a:pt x="14168" y="1856"/>
                </a:cubicBezTo>
                <a:close/>
                <a:moveTo>
                  <a:pt x="20630" y="15266"/>
                </a:moveTo>
                <a:cubicBezTo>
                  <a:pt x="20630" y="15282"/>
                  <a:pt x="20639" y="15266"/>
                  <a:pt x="20639" y="15266"/>
                </a:cubicBezTo>
                <a:cubicBezTo>
                  <a:pt x="20648" y="15266"/>
                  <a:pt x="20648" y="15251"/>
                  <a:pt x="20648" y="15251"/>
                </a:cubicBezTo>
                <a:cubicBezTo>
                  <a:pt x="20639" y="15220"/>
                  <a:pt x="20621" y="15220"/>
                  <a:pt x="20612" y="15220"/>
                </a:cubicBezTo>
                <a:cubicBezTo>
                  <a:pt x="20612" y="15251"/>
                  <a:pt x="20621" y="15266"/>
                  <a:pt x="20630" y="15266"/>
                </a:cubicBezTo>
                <a:close/>
                <a:moveTo>
                  <a:pt x="2279" y="6347"/>
                </a:moveTo>
                <a:cubicBezTo>
                  <a:pt x="2279" y="6331"/>
                  <a:pt x="2279" y="6316"/>
                  <a:pt x="2270" y="6316"/>
                </a:cubicBezTo>
                <a:cubicBezTo>
                  <a:pt x="2261" y="6316"/>
                  <a:pt x="2261" y="6331"/>
                  <a:pt x="2270" y="6347"/>
                </a:cubicBezTo>
                <a:cubicBezTo>
                  <a:pt x="2270" y="6362"/>
                  <a:pt x="2270" y="6362"/>
                  <a:pt x="2279" y="6362"/>
                </a:cubicBezTo>
                <a:cubicBezTo>
                  <a:pt x="2279" y="6362"/>
                  <a:pt x="2279" y="6347"/>
                  <a:pt x="2279" y="6347"/>
                </a:cubicBezTo>
                <a:close/>
                <a:moveTo>
                  <a:pt x="16648" y="1669"/>
                </a:moveTo>
                <a:cubicBezTo>
                  <a:pt x="16658" y="1700"/>
                  <a:pt x="16667" y="1700"/>
                  <a:pt x="16685" y="1700"/>
                </a:cubicBezTo>
                <a:cubicBezTo>
                  <a:pt x="16685" y="1700"/>
                  <a:pt x="16685" y="1685"/>
                  <a:pt x="16685" y="1685"/>
                </a:cubicBezTo>
                <a:cubicBezTo>
                  <a:pt x="16685" y="1685"/>
                  <a:pt x="16685" y="1669"/>
                  <a:pt x="16685" y="1669"/>
                </a:cubicBezTo>
                <a:cubicBezTo>
                  <a:pt x="16676" y="1654"/>
                  <a:pt x="16667" y="1654"/>
                  <a:pt x="16648" y="1669"/>
                </a:cubicBezTo>
                <a:close/>
                <a:moveTo>
                  <a:pt x="19211" y="14427"/>
                </a:moveTo>
                <a:cubicBezTo>
                  <a:pt x="19220" y="14427"/>
                  <a:pt x="19220" y="14427"/>
                  <a:pt x="19220" y="14412"/>
                </a:cubicBezTo>
                <a:cubicBezTo>
                  <a:pt x="19220" y="14396"/>
                  <a:pt x="19211" y="14381"/>
                  <a:pt x="19202" y="14381"/>
                </a:cubicBezTo>
                <a:cubicBezTo>
                  <a:pt x="19193" y="14396"/>
                  <a:pt x="19193" y="14396"/>
                  <a:pt x="19193" y="14396"/>
                </a:cubicBezTo>
                <a:cubicBezTo>
                  <a:pt x="19193" y="14412"/>
                  <a:pt x="19202" y="14412"/>
                  <a:pt x="19202" y="14427"/>
                </a:cubicBezTo>
                <a:cubicBezTo>
                  <a:pt x="19202" y="14427"/>
                  <a:pt x="19211" y="14427"/>
                  <a:pt x="19211" y="14427"/>
                </a:cubicBezTo>
                <a:close/>
                <a:moveTo>
                  <a:pt x="6480" y="2400"/>
                </a:moveTo>
                <a:cubicBezTo>
                  <a:pt x="6480" y="2400"/>
                  <a:pt x="6480" y="2400"/>
                  <a:pt x="6480" y="2400"/>
                </a:cubicBezTo>
                <a:cubicBezTo>
                  <a:pt x="6480" y="2400"/>
                  <a:pt x="6480" y="2400"/>
                  <a:pt x="6480" y="2400"/>
                </a:cubicBezTo>
                <a:cubicBezTo>
                  <a:pt x="6480" y="2400"/>
                  <a:pt x="6480" y="2400"/>
                  <a:pt x="6480" y="2400"/>
                </a:cubicBezTo>
                <a:cubicBezTo>
                  <a:pt x="6480" y="2400"/>
                  <a:pt x="6480" y="2400"/>
                  <a:pt x="6480" y="2400"/>
                </a:cubicBezTo>
                <a:close/>
                <a:moveTo>
                  <a:pt x="6462" y="2446"/>
                </a:moveTo>
                <a:cubicBezTo>
                  <a:pt x="6471" y="2446"/>
                  <a:pt x="6471" y="2446"/>
                  <a:pt x="6480" y="2431"/>
                </a:cubicBezTo>
                <a:cubicBezTo>
                  <a:pt x="6480" y="2431"/>
                  <a:pt x="6480" y="2415"/>
                  <a:pt x="6480" y="2400"/>
                </a:cubicBezTo>
                <a:cubicBezTo>
                  <a:pt x="6471" y="2400"/>
                  <a:pt x="6462" y="2400"/>
                  <a:pt x="6462" y="2415"/>
                </a:cubicBezTo>
                <a:cubicBezTo>
                  <a:pt x="6453" y="2415"/>
                  <a:pt x="6453" y="2446"/>
                  <a:pt x="6462" y="2446"/>
                </a:cubicBezTo>
                <a:close/>
                <a:moveTo>
                  <a:pt x="19953" y="14536"/>
                </a:moveTo>
                <a:cubicBezTo>
                  <a:pt x="19953" y="14536"/>
                  <a:pt x="19953" y="14536"/>
                  <a:pt x="19953" y="14520"/>
                </a:cubicBezTo>
                <a:cubicBezTo>
                  <a:pt x="19953" y="14520"/>
                  <a:pt x="19943" y="14520"/>
                  <a:pt x="19934" y="14520"/>
                </a:cubicBezTo>
                <a:cubicBezTo>
                  <a:pt x="19934" y="14520"/>
                  <a:pt x="19925" y="14520"/>
                  <a:pt x="19925" y="14520"/>
                </a:cubicBezTo>
                <a:cubicBezTo>
                  <a:pt x="19925" y="14536"/>
                  <a:pt x="19925" y="14536"/>
                  <a:pt x="19934" y="14552"/>
                </a:cubicBezTo>
                <a:cubicBezTo>
                  <a:pt x="19943" y="14552"/>
                  <a:pt x="19953" y="14552"/>
                  <a:pt x="19953" y="14536"/>
                </a:cubicBezTo>
                <a:close/>
                <a:moveTo>
                  <a:pt x="21188" y="16914"/>
                </a:moveTo>
                <a:cubicBezTo>
                  <a:pt x="21188" y="16914"/>
                  <a:pt x="21188" y="16898"/>
                  <a:pt x="21188" y="16883"/>
                </a:cubicBezTo>
                <a:cubicBezTo>
                  <a:pt x="21188" y="16883"/>
                  <a:pt x="21179" y="16883"/>
                  <a:pt x="21179" y="16883"/>
                </a:cubicBezTo>
                <a:cubicBezTo>
                  <a:pt x="21179" y="16883"/>
                  <a:pt x="21170" y="16898"/>
                  <a:pt x="21170" y="16898"/>
                </a:cubicBezTo>
                <a:cubicBezTo>
                  <a:pt x="21170" y="16898"/>
                  <a:pt x="21179" y="16914"/>
                  <a:pt x="21179" y="16914"/>
                </a:cubicBezTo>
                <a:cubicBezTo>
                  <a:pt x="21179" y="16929"/>
                  <a:pt x="21188" y="16929"/>
                  <a:pt x="21188" y="16914"/>
                </a:cubicBezTo>
                <a:close/>
                <a:moveTo>
                  <a:pt x="7533" y="4373"/>
                </a:moveTo>
                <a:cubicBezTo>
                  <a:pt x="7533" y="4373"/>
                  <a:pt x="7533" y="4358"/>
                  <a:pt x="7523" y="4373"/>
                </a:cubicBezTo>
                <a:cubicBezTo>
                  <a:pt x="7523" y="4373"/>
                  <a:pt x="7514" y="4373"/>
                  <a:pt x="7514" y="4373"/>
                </a:cubicBezTo>
                <a:cubicBezTo>
                  <a:pt x="7514" y="4389"/>
                  <a:pt x="7514" y="4389"/>
                  <a:pt x="7523" y="4404"/>
                </a:cubicBezTo>
                <a:cubicBezTo>
                  <a:pt x="7523" y="4404"/>
                  <a:pt x="7533" y="4404"/>
                  <a:pt x="7542" y="4404"/>
                </a:cubicBezTo>
                <a:cubicBezTo>
                  <a:pt x="7542" y="4404"/>
                  <a:pt x="7542" y="4404"/>
                  <a:pt x="7542" y="4389"/>
                </a:cubicBezTo>
                <a:cubicBezTo>
                  <a:pt x="7542" y="4389"/>
                  <a:pt x="7533" y="4389"/>
                  <a:pt x="7533" y="4373"/>
                </a:cubicBezTo>
                <a:close/>
                <a:moveTo>
                  <a:pt x="5647" y="19959"/>
                </a:moveTo>
                <a:cubicBezTo>
                  <a:pt x="5647" y="19959"/>
                  <a:pt x="5638" y="19944"/>
                  <a:pt x="5629" y="19944"/>
                </a:cubicBezTo>
                <a:cubicBezTo>
                  <a:pt x="5629" y="19944"/>
                  <a:pt x="5620" y="19959"/>
                  <a:pt x="5629" y="19975"/>
                </a:cubicBezTo>
                <a:cubicBezTo>
                  <a:pt x="5629" y="19990"/>
                  <a:pt x="5629" y="20006"/>
                  <a:pt x="5629" y="20022"/>
                </a:cubicBezTo>
                <a:cubicBezTo>
                  <a:pt x="5638" y="20006"/>
                  <a:pt x="5647" y="19990"/>
                  <a:pt x="5647" y="19990"/>
                </a:cubicBezTo>
                <a:cubicBezTo>
                  <a:pt x="5647" y="19975"/>
                  <a:pt x="5647" y="19975"/>
                  <a:pt x="5647" y="19959"/>
                </a:cubicBezTo>
                <a:close/>
                <a:moveTo>
                  <a:pt x="5629" y="20022"/>
                </a:moveTo>
                <a:cubicBezTo>
                  <a:pt x="5629" y="20022"/>
                  <a:pt x="5629" y="20022"/>
                  <a:pt x="5629" y="20022"/>
                </a:cubicBezTo>
                <a:cubicBezTo>
                  <a:pt x="5629" y="20022"/>
                  <a:pt x="5629" y="20022"/>
                  <a:pt x="5629" y="20022"/>
                </a:cubicBezTo>
                <a:cubicBezTo>
                  <a:pt x="5629" y="20022"/>
                  <a:pt x="5629" y="20022"/>
                  <a:pt x="5629" y="20022"/>
                </a:cubicBezTo>
                <a:cubicBezTo>
                  <a:pt x="5629" y="20022"/>
                  <a:pt x="5629" y="20022"/>
                  <a:pt x="5629" y="20022"/>
                </a:cubicBezTo>
                <a:close/>
                <a:moveTo>
                  <a:pt x="14964" y="1436"/>
                </a:moveTo>
                <a:cubicBezTo>
                  <a:pt x="14974" y="1436"/>
                  <a:pt x="14974" y="1421"/>
                  <a:pt x="14964" y="1405"/>
                </a:cubicBezTo>
                <a:cubicBezTo>
                  <a:pt x="14955" y="1405"/>
                  <a:pt x="14955" y="1405"/>
                  <a:pt x="14946" y="1421"/>
                </a:cubicBezTo>
                <a:cubicBezTo>
                  <a:pt x="14946" y="1436"/>
                  <a:pt x="14946" y="1452"/>
                  <a:pt x="14955" y="1452"/>
                </a:cubicBezTo>
                <a:cubicBezTo>
                  <a:pt x="14964" y="1452"/>
                  <a:pt x="14964" y="1452"/>
                  <a:pt x="14964" y="1436"/>
                </a:cubicBezTo>
                <a:close/>
                <a:moveTo>
                  <a:pt x="8365" y="597"/>
                </a:moveTo>
                <a:cubicBezTo>
                  <a:pt x="8375" y="597"/>
                  <a:pt x="8375" y="582"/>
                  <a:pt x="8375" y="566"/>
                </a:cubicBezTo>
                <a:cubicBezTo>
                  <a:pt x="8375" y="566"/>
                  <a:pt x="8365" y="566"/>
                  <a:pt x="8365" y="550"/>
                </a:cubicBezTo>
                <a:cubicBezTo>
                  <a:pt x="8365" y="550"/>
                  <a:pt x="8356" y="550"/>
                  <a:pt x="8356" y="550"/>
                </a:cubicBezTo>
                <a:cubicBezTo>
                  <a:pt x="8347" y="566"/>
                  <a:pt x="8347" y="566"/>
                  <a:pt x="8356" y="582"/>
                </a:cubicBezTo>
                <a:cubicBezTo>
                  <a:pt x="8356" y="582"/>
                  <a:pt x="8365" y="582"/>
                  <a:pt x="8365" y="597"/>
                </a:cubicBezTo>
                <a:close/>
                <a:moveTo>
                  <a:pt x="12182" y="1219"/>
                </a:moveTo>
                <a:cubicBezTo>
                  <a:pt x="12182" y="1219"/>
                  <a:pt x="12182" y="1203"/>
                  <a:pt x="12182" y="1203"/>
                </a:cubicBezTo>
                <a:cubicBezTo>
                  <a:pt x="12182" y="1203"/>
                  <a:pt x="12182" y="1188"/>
                  <a:pt x="12173" y="1188"/>
                </a:cubicBezTo>
                <a:cubicBezTo>
                  <a:pt x="12173" y="1188"/>
                  <a:pt x="12164" y="1188"/>
                  <a:pt x="12164" y="1203"/>
                </a:cubicBezTo>
                <a:cubicBezTo>
                  <a:pt x="12173" y="1219"/>
                  <a:pt x="12173" y="1219"/>
                  <a:pt x="12182" y="1219"/>
                </a:cubicBezTo>
                <a:close/>
                <a:moveTo>
                  <a:pt x="19568" y="19726"/>
                </a:moveTo>
                <a:cubicBezTo>
                  <a:pt x="19559" y="19726"/>
                  <a:pt x="19559" y="19742"/>
                  <a:pt x="19559" y="19742"/>
                </a:cubicBezTo>
                <a:cubicBezTo>
                  <a:pt x="19559" y="19757"/>
                  <a:pt x="19568" y="19757"/>
                  <a:pt x="19568" y="19773"/>
                </a:cubicBezTo>
                <a:cubicBezTo>
                  <a:pt x="19577" y="19773"/>
                  <a:pt x="19577" y="19773"/>
                  <a:pt x="19577" y="19757"/>
                </a:cubicBezTo>
                <a:cubicBezTo>
                  <a:pt x="19586" y="19757"/>
                  <a:pt x="19577" y="19742"/>
                  <a:pt x="19577" y="19742"/>
                </a:cubicBezTo>
                <a:cubicBezTo>
                  <a:pt x="19577" y="19726"/>
                  <a:pt x="19568" y="19726"/>
                  <a:pt x="19568" y="19726"/>
                </a:cubicBezTo>
                <a:close/>
                <a:moveTo>
                  <a:pt x="5656" y="20736"/>
                </a:moveTo>
                <a:cubicBezTo>
                  <a:pt x="5647" y="20736"/>
                  <a:pt x="5647" y="20767"/>
                  <a:pt x="5656" y="20767"/>
                </a:cubicBezTo>
                <a:cubicBezTo>
                  <a:pt x="5665" y="20767"/>
                  <a:pt x="5675" y="20767"/>
                  <a:pt x="5675" y="20783"/>
                </a:cubicBezTo>
                <a:cubicBezTo>
                  <a:pt x="5675" y="20767"/>
                  <a:pt x="5675" y="20736"/>
                  <a:pt x="5675" y="20721"/>
                </a:cubicBezTo>
                <a:cubicBezTo>
                  <a:pt x="5675" y="20721"/>
                  <a:pt x="5665" y="20736"/>
                  <a:pt x="5656" y="20736"/>
                </a:cubicBezTo>
                <a:close/>
                <a:moveTo>
                  <a:pt x="20172" y="15437"/>
                </a:moveTo>
                <a:cubicBezTo>
                  <a:pt x="20163" y="15391"/>
                  <a:pt x="20163" y="15391"/>
                  <a:pt x="20145" y="15406"/>
                </a:cubicBezTo>
                <a:cubicBezTo>
                  <a:pt x="20136" y="15406"/>
                  <a:pt x="20136" y="15406"/>
                  <a:pt x="20126" y="15406"/>
                </a:cubicBezTo>
                <a:cubicBezTo>
                  <a:pt x="20145" y="15406"/>
                  <a:pt x="20163" y="15422"/>
                  <a:pt x="20172" y="15437"/>
                </a:cubicBezTo>
                <a:cubicBezTo>
                  <a:pt x="20172" y="15437"/>
                  <a:pt x="20172" y="15437"/>
                  <a:pt x="20172" y="15437"/>
                </a:cubicBezTo>
                <a:close/>
                <a:moveTo>
                  <a:pt x="20126" y="15406"/>
                </a:moveTo>
                <a:cubicBezTo>
                  <a:pt x="20126" y="15406"/>
                  <a:pt x="20126" y="15406"/>
                  <a:pt x="20126" y="15406"/>
                </a:cubicBezTo>
                <a:cubicBezTo>
                  <a:pt x="20126" y="15406"/>
                  <a:pt x="20126" y="15406"/>
                  <a:pt x="20126" y="15406"/>
                </a:cubicBezTo>
                <a:cubicBezTo>
                  <a:pt x="20126" y="15406"/>
                  <a:pt x="20126" y="15406"/>
                  <a:pt x="20126" y="15406"/>
                </a:cubicBezTo>
                <a:cubicBezTo>
                  <a:pt x="20126" y="15406"/>
                  <a:pt x="20126" y="15406"/>
                  <a:pt x="20126" y="15406"/>
                </a:cubicBezTo>
                <a:close/>
                <a:moveTo>
                  <a:pt x="4778" y="3923"/>
                </a:moveTo>
                <a:cubicBezTo>
                  <a:pt x="4778" y="3923"/>
                  <a:pt x="4778" y="3923"/>
                  <a:pt x="4778" y="3923"/>
                </a:cubicBezTo>
                <a:cubicBezTo>
                  <a:pt x="4787" y="3938"/>
                  <a:pt x="4796" y="3923"/>
                  <a:pt x="4796" y="3923"/>
                </a:cubicBezTo>
                <a:cubicBezTo>
                  <a:pt x="4796" y="3907"/>
                  <a:pt x="4787" y="3907"/>
                  <a:pt x="4787" y="3907"/>
                </a:cubicBezTo>
                <a:cubicBezTo>
                  <a:pt x="4778" y="3907"/>
                  <a:pt x="4778" y="3907"/>
                  <a:pt x="4778" y="3923"/>
                </a:cubicBezTo>
                <a:close/>
                <a:moveTo>
                  <a:pt x="9272" y="11024"/>
                </a:moveTo>
                <a:cubicBezTo>
                  <a:pt x="9272" y="11024"/>
                  <a:pt x="9272" y="11024"/>
                  <a:pt x="9272" y="11024"/>
                </a:cubicBezTo>
                <a:cubicBezTo>
                  <a:pt x="9281" y="11009"/>
                  <a:pt x="9281" y="11009"/>
                  <a:pt x="9281" y="11009"/>
                </a:cubicBezTo>
                <a:cubicBezTo>
                  <a:pt x="9281" y="10993"/>
                  <a:pt x="9281" y="10993"/>
                  <a:pt x="9281" y="10977"/>
                </a:cubicBezTo>
                <a:cubicBezTo>
                  <a:pt x="9272" y="10993"/>
                  <a:pt x="9272" y="10993"/>
                  <a:pt x="9262" y="10993"/>
                </a:cubicBezTo>
                <a:cubicBezTo>
                  <a:pt x="9262" y="11009"/>
                  <a:pt x="9262" y="11009"/>
                  <a:pt x="9272" y="11024"/>
                </a:cubicBezTo>
                <a:close/>
                <a:moveTo>
                  <a:pt x="18534" y="10993"/>
                </a:moveTo>
                <a:cubicBezTo>
                  <a:pt x="18534" y="10993"/>
                  <a:pt x="18525" y="10993"/>
                  <a:pt x="18525" y="10993"/>
                </a:cubicBezTo>
                <a:cubicBezTo>
                  <a:pt x="18516" y="10993"/>
                  <a:pt x="18516" y="10993"/>
                  <a:pt x="18516" y="11009"/>
                </a:cubicBezTo>
                <a:cubicBezTo>
                  <a:pt x="18516" y="11009"/>
                  <a:pt x="18516" y="11024"/>
                  <a:pt x="18516" y="11024"/>
                </a:cubicBezTo>
                <a:cubicBezTo>
                  <a:pt x="18525" y="11024"/>
                  <a:pt x="18525" y="11024"/>
                  <a:pt x="18525" y="11024"/>
                </a:cubicBezTo>
                <a:cubicBezTo>
                  <a:pt x="18525" y="11009"/>
                  <a:pt x="18534" y="11009"/>
                  <a:pt x="18534" y="10993"/>
                </a:cubicBezTo>
                <a:close/>
                <a:moveTo>
                  <a:pt x="5308" y="11444"/>
                </a:moveTo>
                <a:cubicBezTo>
                  <a:pt x="5308" y="11444"/>
                  <a:pt x="5308" y="11428"/>
                  <a:pt x="5299" y="11428"/>
                </a:cubicBezTo>
                <a:cubicBezTo>
                  <a:pt x="5299" y="11444"/>
                  <a:pt x="5299" y="11444"/>
                  <a:pt x="5299" y="11444"/>
                </a:cubicBezTo>
                <a:cubicBezTo>
                  <a:pt x="5299" y="11459"/>
                  <a:pt x="5299" y="11459"/>
                  <a:pt x="5308" y="11459"/>
                </a:cubicBezTo>
                <a:cubicBezTo>
                  <a:pt x="5308" y="11459"/>
                  <a:pt x="5308" y="11459"/>
                  <a:pt x="5308" y="11444"/>
                </a:cubicBezTo>
                <a:close/>
                <a:moveTo>
                  <a:pt x="5162" y="11490"/>
                </a:moveTo>
                <a:cubicBezTo>
                  <a:pt x="5162" y="11490"/>
                  <a:pt x="5162" y="11490"/>
                  <a:pt x="5162" y="11475"/>
                </a:cubicBezTo>
                <a:cubicBezTo>
                  <a:pt x="5162" y="11475"/>
                  <a:pt x="5162" y="11459"/>
                  <a:pt x="5162" y="11459"/>
                </a:cubicBezTo>
                <a:cubicBezTo>
                  <a:pt x="5153" y="11459"/>
                  <a:pt x="5153" y="11475"/>
                  <a:pt x="5153" y="11475"/>
                </a:cubicBezTo>
                <a:cubicBezTo>
                  <a:pt x="5144" y="11490"/>
                  <a:pt x="5153" y="11506"/>
                  <a:pt x="5162" y="11490"/>
                </a:cubicBezTo>
                <a:close/>
                <a:moveTo>
                  <a:pt x="5373" y="11630"/>
                </a:moveTo>
                <a:cubicBezTo>
                  <a:pt x="5373" y="11630"/>
                  <a:pt x="5373" y="11630"/>
                  <a:pt x="5373" y="11630"/>
                </a:cubicBezTo>
                <a:cubicBezTo>
                  <a:pt x="5373" y="11630"/>
                  <a:pt x="5373" y="11630"/>
                  <a:pt x="5373" y="11630"/>
                </a:cubicBezTo>
                <a:cubicBezTo>
                  <a:pt x="5373" y="11630"/>
                  <a:pt x="5373" y="11630"/>
                  <a:pt x="5373" y="11630"/>
                </a:cubicBezTo>
                <a:cubicBezTo>
                  <a:pt x="5373" y="11630"/>
                  <a:pt x="5373" y="11630"/>
                  <a:pt x="5373" y="11630"/>
                </a:cubicBezTo>
                <a:close/>
                <a:moveTo>
                  <a:pt x="5391" y="11661"/>
                </a:moveTo>
                <a:cubicBezTo>
                  <a:pt x="5391" y="11661"/>
                  <a:pt x="5391" y="11646"/>
                  <a:pt x="5391" y="11646"/>
                </a:cubicBezTo>
                <a:cubicBezTo>
                  <a:pt x="5400" y="11646"/>
                  <a:pt x="5391" y="11630"/>
                  <a:pt x="5391" y="11630"/>
                </a:cubicBezTo>
                <a:cubicBezTo>
                  <a:pt x="5382" y="11630"/>
                  <a:pt x="5382" y="11630"/>
                  <a:pt x="5373" y="11630"/>
                </a:cubicBezTo>
                <a:cubicBezTo>
                  <a:pt x="5373" y="11646"/>
                  <a:pt x="5373" y="11646"/>
                  <a:pt x="5382" y="11661"/>
                </a:cubicBezTo>
                <a:cubicBezTo>
                  <a:pt x="5382" y="11661"/>
                  <a:pt x="5382" y="11661"/>
                  <a:pt x="5391" y="11661"/>
                </a:cubicBezTo>
                <a:close/>
                <a:moveTo>
                  <a:pt x="7459" y="4047"/>
                </a:moveTo>
                <a:cubicBezTo>
                  <a:pt x="7459" y="4031"/>
                  <a:pt x="7450" y="4031"/>
                  <a:pt x="7450" y="4016"/>
                </a:cubicBezTo>
                <a:cubicBezTo>
                  <a:pt x="7450" y="4016"/>
                  <a:pt x="7441" y="4016"/>
                  <a:pt x="7441" y="4031"/>
                </a:cubicBezTo>
                <a:cubicBezTo>
                  <a:pt x="7432" y="4031"/>
                  <a:pt x="7441" y="4047"/>
                  <a:pt x="7441" y="4047"/>
                </a:cubicBezTo>
                <a:cubicBezTo>
                  <a:pt x="7450" y="4047"/>
                  <a:pt x="7450" y="4047"/>
                  <a:pt x="7459" y="4047"/>
                </a:cubicBezTo>
                <a:close/>
                <a:moveTo>
                  <a:pt x="4796" y="11739"/>
                </a:moveTo>
                <a:cubicBezTo>
                  <a:pt x="4796" y="11754"/>
                  <a:pt x="4796" y="11754"/>
                  <a:pt x="4796" y="11770"/>
                </a:cubicBezTo>
                <a:cubicBezTo>
                  <a:pt x="4805" y="11770"/>
                  <a:pt x="4805" y="11770"/>
                  <a:pt x="4814" y="11754"/>
                </a:cubicBezTo>
                <a:cubicBezTo>
                  <a:pt x="4814" y="11754"/>
                  <a:pt x="4814" y="11739"/>
                  <a:pt x="4805" y="11739"/>
                </a:cubicBezTo>
                <a:cubicBezTo>
                  <a:pt x="4805" y="11723"/>
                  <a:pt x="4796" y="11739"/>
                  <a:pt x="4796" y="11739"/>
                </a:cubicBezTo>
                <a:close/>
                <a:moveTo>
                  <a:pt x="6297" y="12765"/>
                </a:moveTo>
                <a:cubicBezTo>
                  <a:pt x="6297" y="12765"/>
                  <a:pt x="6306" y="12780"/>
                  <a:pt x="6306" y="12780"/>
                </a:cubicBezTo>
                <a:cubicBezTo>
                  <a:pt x="6315" y="12780"/>
                  <a:pt x="6315" y="12780"/>
                  <a:pt x="6315" y="12765"/>
                </a:cubicBezTo>
                <a:cubicBezTo>
                  <a:pt x="6315" y="12765"/>
                  <a:pt x="6315" y="12749"/>
                  <a:pt x="6306" y="12749"/>
                </a:cubicBezTo>
                <a:cubicBezTo>
                  <a:pt x="6306" y="12749"/>
                  <a:pt x="6297" y="12765"/>
                  <a:pt x="6297" y="12765"/>
                </a:cubicBezTo>
                <a:close/>
                <a:moveTo>
                  <a:pt x="6123" y="4093"/>
                </a:moveTo>
                <a:cubicBezTo>
                  <a:pt x="6114" y="4078"/>
                  <a:pt x="6114" y="4078"/>
                  <a:pt x="6105" y="4093"/>
                </a:cubicBezTo>
                <a:cubicBezTo>
                  <a:pt x="6105" y="4093"/>
                  <a:pt x="6105" y="4093"/>
                  <a:pt x="6105" y="4093"/>
                </a:cubicBezTo>
                <a:cubicBezTo>
                  <a:pt x="6105" y="4093"/>
                  <a:pt x="6114" y="4109"/>
                  <a:pt x="6114" y="4109"/>
                </a:cubicBezTo>
                <a:cubicBezTo>
                  <a:pt x="6123" y="4109"/>
                  <a:pt x="6123" y="4093"/>
                  <a:pt x="6123" y="4093"/>
                </a:cubicBezTo>
                <a:close/>
                <a:moveTo>
                  <a:pt x="18268" y="12842"/>
                </a:moveTo>
                <a:cubicBezTo>
                  <a:pt x="18259" y="12827"/>
                  <a:pt x="18259" y="12827"/>
                  <a:pt x="18259" y="12827"/>
                </a:cubicBezTo>
                <a:cubicBezTo>
                  <a:pt x="18259" y="12827"/>
                  <a:pt x="18250" y="12827"/>
                  <a:pt x="18250" y="12842"/>
                </a:cubicBezTo>
                <a:cubicBezTo>
                  <a:pt x="18250" y="12842"/>
                  <a:pt x="18259" y="12842"/>
                  <a:pt x="18259" y="12842"/>
                </a:cubicBezTo>
                <a:cubicBezTo>
                  <a:pt x="18259" y="12842"/>
                  <a:pt x="18268" y="12842"/>
                  <a:pt x="18268" y="12842"/>
                </a:cubicBezTo>
                <a:close/>
                <a:moveTo>
                  <a:pt x="16301" y="12904"/>
                </a:moveTo>
                <a:cubicBezTo>
                  <a:pt x="16301" y="12920"/>
                  <a:pt x="16301" y="12935"/>
                  <a:pt x="16301" y="12935"/>
                </a:cubicBezTo>
                <a:cubicBezTo>
                  <a:pt x="16310" y="12935"/>
                  <a:pt x="16310" y="12935"/>
                  <a:pt x="16310" y="12935"/>
                </a:cubicBezTo>
                <a:cubicBezTo>
                  <a:pt x="16310" y="12920"/>
                  <a:pt x="16310" y="12920"/>
                  <a:pt x="16310" y="12904"/>
                </a:cubicBezTo>
                <a:cubicBezTo>
                  <a:pt x="16310" y="12904"/>
                  <a:pt x="16301" y="12904"/>
                  <a:pt x="16301" y="12904"/>
                </a:cubicBezTo>
                <a:close/>
                <a:moveTo>
                  <a:pt x="18278" y="13526"/>
                </a:moveTo>
                <a:cubicBezTo>
                  <a:pt x="18278" y="13510"/>
                  <a:pt x="18278" y="13510"/>
                  <a:pt x="18268" y="13510"/>
                </a:cubicBezTo>
                <a:cubicBezTo>
                  <a:pt x="18268" y="13526"/>
                  <a:pt x="18259" y="13526"/>
                  <a:pt x="18268" y="13542"/>
                </a:cubicBezTo>
                <a:cubicBezTo>
                  <a:pt x="18268" y="13542"/>
                  <a:pt x="18268" y="13542"/>
                  <a:pt x="18278" y="13542"/>
                </a:cubicBezTo>
                <a:cubicBezTo>
                  <a:pt x="18278" y="13542"/>
                  <a:pt x="18287" y="13526"/>
                  <a:pt x="18278" y="13526"/>
                </a:cubicBezTo>
                <a:close/>
                <a:moveTo>
                  <a:pt x="18818" y="14505"/>
                </a:moveTo>
                <a:cubicBezTo>
                  <a:pt x="18808" y="14520"/>
                  <a:pt x="18808" y="14520"/>
                  <a:pt x="18808" y="14520"/>
                </a:cubicBezTo>
                <a:cubicBezTo>
                  <a:pt x="18799" y="14536"/>
                  <a:pt x="18808" y="14536"/>
                  <a:pt x="18808" y="14536"/>
                </a:cubicBezTo>
                <a:cubicBezTo>
                  <a:pt x="18818" y="14536"/>
                  <a:pt x="18827" y="14536"/>
                  <a:pt x="18827" y="14520"/>
                </a:cubicBezTo>
                <a:cubicBezTo>
                  <a:pt x="18827" y="14520"/>
                  <a:pt x="18818" y="14520"/>
                  <a:pt x="18818" y="14505"/>
                </a:cubicBezTo>
                <a:close/>
                <a:moveTo>
                  <a:pt x="9354" y="2602"/>
                </a:moveTo>
                <a:cubicBezTo>
                  <a:pt x="9354" y="2602"/>
                  <a:pt x="9354" y="2602"/>
                  <a:pt x="9363" y="2586"/>
                </a:cubicBezTo>
                <a:cubicBezTo>
                  <a:pt x="9363" y="2586"/>
                  <a:pt x="9363" y="2586"/>
                  <a:pt x="9354" y="2586"/>
                </a:cubicBezTo>
                <a:cubicBezTo>
                  <a:pt x="9354" y="2586"/>
                  <a:pt x="9354" y="2586"/>
                  <a:pt x="9345" y="2602"/>
                </a:cubicBezTo>
                <a:cubicBezTo>
                  <a:pt x="9345" y="2602"/>
                  <a:pt x="9354" y="2602"/>
                  <a:pt x="9354" y="2602"/>
                </a:cubicBezTo>
                <a:close/>
                <a:moveTo>
                  <a:pt x="18452" y="15266"/>
                </a:moveTo>
                <a:cubicBezTo>
                  <a:pt x="18452" y="15266"/>
                  <a:pt x="18452" y="15266"/>
                  <a:pt x="18452" y="15266"/>
                </a:cubicBezTo>
                <a:cubicBezTo>
                  <a:pt x="18442" y="15251"/>
                  <a:pt x="18433" y="15266"/>
                  <a:pt x="18433" y="15266"/>
                </a:cubicBezTo>
                <a:cubicBezTo>
                  <a:pt x="18433" y="15282"/>
                  <a:pt x="18442" y="15282"/>
                  <a:pt x="18442" y="15282"/>
                </a:cubicBezTo>
                <a:cubicBezTo>
                  <a:pt x="18452" y="15282"/>
                  <a:pt x="18461" y="15282"/>
                  <a:pt x="18452" y="15266"/>
                </a:cubicBezTo>
                <a:close/>
                <a:moveTo>
                  <a:pt x="20200" y="15468"/>
                </a:moveTo>
                <a:cubicBezTo>
                  <a:pt x="20200" y="15453"/>
                  <a:pt x="20200" y="15453"/>
                  <a:pt x="20200" y="15453"/>
                </a:cubicBezTo>
                <a:cubicBezTo>
                  <a:pt x="20191" y="15453"/>
                  <a:pt x="20181" y="15453"/>
                  <a:pt x="20181" y="15453"/>
                </a:cubicBezTo>
                <a:cubicBezTo>
                  <a:pt x="20181" y="15453"/>
                  <a:pt x="20181" y="15468"/>
                  <a:pt x="20191" y="15468"/>
                </a:cubicBezTo>
                <a:cubicBezTo>
                  <a:pt x="20191" y="15484"/>
                  <a:pt x="20200" y="15468"/>
                  <a:pt x="20200" y="15468"/>
                </a:cubicBezTo>
                <a:close/>
                <a:moveTo>
                  <a:pt x="20181" y="15453"/>
                </a:moveTo>
                <a:cubicBezTo>
                  <a:pt x="20181" y="15437"/>
                  <a:pt x="20181" y="15437"/>
                  <a:pt x="20172" y="15437"/>
                </a:cubicBezTo>
                <a:cubicBezTo>
                  <a:pt x="20172" y="15437"/>
                  <a:pt x="20172" y="15437"/>
                  <a:pt x="20172" y="15437"/>
                </a:cubicBezTo>
                <a:cubicBezTo>
                  <a:pt x="20172" y="15437"/>
                  <a:pt x="20172" y="15437"/>
                  <a:pt x="20172" y="15437"/>
                </a:cubicBezTo>
                <a:cubicBezTo>
                  <a:pt x="20172" y="15453"/>
                  <a:pt x="20181" y="15453"/>
                  <a:pt x="20181" y="15453"/>
                </a:cubicBezTo>
                <a:close/>
                <a:moveTo>
                  <a:pt x="19358" y="16308"/>
                </a:moveTo>
                <a:cubicBezTo>
                  <a:pt x="19358" y="16308"/>
                  <a:pt x="19358" y="16308"/>
                  <a:pt x="19358" y="16308"/>
                </a:cubicBezTo>
                <a:cubicBezTo>
                  <a:pt x="19358" y="16308"/>
                  <a:pt x="19358" y="16308"/>
                  <a:pt x="19358" y="16308"/>
                </a:cubicBezTo>
                <a:cubicBezTo>
                  <a:pt x="19358" y="16308"/>
                  <a:pt x="19358" y="16308"/>
                  <a:pt x="19358" y="16308"/>
                </a:cubicBezTo>
                <a:cubicBezTo>
                  <a:pt x="19358" y="16308"/>
                  <a:pt x="19358" y="16308"/>
                  <a:pt x="19358" y="16308"/>
                </a:cubicBezTo>
                <a:close/>
                <a:moveTo>
                  <a:pt x="19376" y="16276"/>
                </a:moveTo>
                <a:cubicBezTo>
                  <a:pt x="19376" y="16276"/>
                  <a:pt x="19376" y="16276"/>
                  <a:pt x="19376" y="16276"/>
                </a:cubicBezTo>
                <a:cubicBezTo>
                  <a:pt x="19367" y="16292"/>
                  <a:pt x="19367" y="16308"/>
                  <a:pt x="19358" y="16308"/>
                </a:cubicBezTo>
                <a:cubicBezTo>
                  <a:pt x="19367" y="16308"/>
                  <a:pt x="19376" y="16308"/>
                  <a:pt x="19376" y="16308"/>
                </a:cubicBezTo>
                <a:cubicBezTo>
                  <a:pt x="19385" y="16292"/>
                  <a:pt x="19385" y="16292"/>
                  <a:pt x="19376" y="16276"/>
                </a:cubicBezTo>
                <a:close/>
                <a:moveTo>
                  <a:pt x="17573" y="17489"/>
                </a:moveTo>
                <a:cubicBezTo>
                  <a:pt x="17555" y="17489"/>
                  <a:pt x="17555" y="17504"/>
                  <a:pt x="17564" y="17535"/>
                </a:cubicBezTo>
                <a:cubicBezTo>
                  <a:pt x="17573" y="17535"/>
                  <a:pt x="17573" y="17535"/>
                  <a:pt x="17582" y="17535"/>
                </a:cubicBezTo>
                <a:cubicBezTo>
                  <a:pt x="17582" y="17520"/>
                  <a:pt x="17582" y="17504"/>
                  <a:pt x="17582" y="17489"/>
                </a:cubicBezTo>
                <a:cubicBezTo>
                  <a:pt x="17573" y="17489"/>
                  <a:pt x="17573" y="17489"/>
                  <a:pt x="17573" y="17489"/>
                </a:cubicBezTo>
                <a:close/>
                <a:moveTo>
                  <a:pt x="9473" y="1156"/>
                </a:moveTo>
                <a:cubicBezTo>
                  <a:pt x="9473" y="1156"/>
                  <a:pt x="9473" y="1141"/>
                  <a:pt x="9473" y="1141"/>
                </a:cubicBezTo>
                <a:cubicBezTo>
                  <a:pt x="9473" y="1141"/>
                  <a:pt x="9464" y="1156"/>
                  <a:pt x="9464" y="1156"/>
                </a:cubicBezTo>
                <a:cubicBezTo>
                  <a:pt x="9464" y="1172"/>
                  <a:pt x="9473" y="1172"/>
                  <a:pt x="9473" y="1188"/>
                </a:cubicBezTo>
                <a:cubicBezTo>
                  <a:pt x="9473" y="1172"/>
                  <a:pt x="9473" y="1172"/>
                  <a:pt x="9473" y="1156"/>
                </a:cubicBezTo>
                <a:close/>
                <a:moveTo>
                  <a:pt x="12484" y="1125"/>
                </a:moveTo>
                <a:cubicBezTo>
                  <a:pt x="12484" y="1125"/>
                  <a:pt x="12475" y="1125"/>
                  <a:pt x="12475" y="1125"/>
                </a:cubicBezTo>
                <a:cubicBezTo>
                  <a:pt x="12466" y="1125"/>
                  <a:pt x="12466" y="1125"/>
                  <a:pt x="12466" y="1141"/>
                </a:cubicBezTo>
                <a:cubicBezTo>
                  <a:pt x="12475" y="1156"/>
                  <a:pt x="12475" y="1156"/>
                  <a:pt x="12475" y="1172"/>
                </a:cubicBezTo>
                <a:cubicBezTo>
                  <a:pt x="12484" y="1172"/>
                  <a:pt x="12493" y="1172"/>
                  <a:pt x="12493" y="1172"/>
                </a:cubicBezTo>
                <a:cubicBezTo>
                  <a:pt x="12493" y="1156"/>
                  <a:pt x="12493" y="1141"/>
                  <a:pt x="12484" y="1125"/>
                </a:cubicBezTo>
                <a:close/>
                <a:moveTo>
                  <a:pt x="5400" y="2866"/>
                </a:moveTo>
                <a:cubicBezTo>
                  <a:pt x="5400" y="2866"/>
                  <a:pt x="5391" y="2866"/>
                  <a:pt x="5391" y="2881"/>
                </a:cubicBezTo>
                <a:cubicBezTo>
                  <a:pt x="5391" y="2881"/>
                  <a:pt x="5391" y="2897"/>
                  <a:pt x="5400" y="2897"/>
                </a:cubicBezTo>
                <a:cubicBezTo>
                  <a:pt x="5400" y="2912"/>
                  <a:pt x="5409" y="2897"/>
                  <a:pt x="5409" y="2881"/>
                </a:cubicBezTo>
                <a:cubicBezTo>
                  <a:pt x="5409" y="2881"/>
                  <a:pt x="5409" y="2866"/>
                  <a:pt x="5400" y="2866"/>
                </a:cubicBezTo>
                <a:close/>
                <a:moveTo>
                  <a:pt x="13820" y="3192"/>
                </a:moveTo>
                <a:cubicBezTo>
                  <a:pt x="13820" y="3192"/>
                  <a:pt x="13820" y="3177"/>
                  <a:pt x="13820" y="3177"/>
                </a:cubicBezTo>
                <a:cubicBezTo>
                  <a:pt x="13820" y="3177"/>
                  <a:pt x="13820" y="3161"/>
                  <a:pt x="13820" y="3161"/>
                </a:cubicBezTo>
                <a:cubicBezTo>
                  <a:pt x="13811" y="3177"/>
                  <a:pt x="13811" y="3177"/>
                  <a:pt x="13811" y="3177"/>
                </a:cubicBezTo>
                <a:cubicBezTo>
                  <a:pt x="13802" y="3192"/>
                  <a:pt x="13802" y="3192"/>
                  <a:pt x="13811" y="3208"/>
                </a:cubicBezTo>
                <a:cubicBezTo>
                  <a:pt x="13811" y="3208"/>
                  <a:pt x="13820" y="3192"/>
                  <a:pt x="13820" y="3192"/>
                </a:cubicBezTo>
                <a:close/>
                <a:moveTo>
                  <a:pt x="1776" y="4886"/>
                </a:moveTo>
                <a:cubicBezTo>
                  <a:pt x="1776" y="4886"/>
                  <a:pt x="1766" y="4886"/>
                  <a:pt x="1766" y="4902"/>
                </a:cubicBezTo>
                <a:cubicBezTo>
                  <a:pt x="1766" y="4917"/>
                  <a:pt x="1776" y="4917"/>
                  <a:pt x="1785" y="4917"/>
                </a:cubicBezTo>
                <a:cubicBezTo>
                  <a:pt x="1785" y="4917"/>
                  <a:pt x="1785" y="4917"/>
                  <a:pt x="1785" y="4917"/>
                </a:cubicBezTo>
                <a:cubicBezTo>
                  <a:pt x="1785" y="4902"/>
                  <a:pt x="1776" y="4886"/>
                  <a:pt x="1776" y="4886"/>
                </a:cubicBezTo>
                <a:close/>
                <a:moveTo>
                  <a:pt x="10873" y="4964"/>
                </a:moveTo>
                <a:cubicBezTo>
                  <a:pt x="10873" y="4964"/>
                  <a:pt x="10873" y="4964"/>
                  <a:pt x="10873" y="4964"/>
                </a:cubicBezTo>
                <a:cubicBezTo>
                  <a:pt x="10882" y="4948"/>
                  <a:pt x="10882" y="4948"/>
                  <a:pt x="10892" y="4933"/>
                </a:cubicBezTo>
                <a:cubicBezTo>
                  <a:pt x="10882" y="4933"/>
                  <a:pt x="10873" y="4933"/>
                  <a:pt x="10873" y="4948"/>
                </a:cubicBezTo>
                <a:cubicBezTo>
                  <a:pt x="10864" y="4948"/>
                  <a:pt x="10864" y="4964"/>
                  <a:pt x="10873" y="4964"/>
                </a:cubicBezTo>
                <a:close/>
                <a:moveTo>
                  <a:pt x="10892" y="4933"/>
                </a:moveTo>
                <a:cubicBezTo>
                  <a:pt x="10892" y="4933"/>
                  <a:pt x="10892" y="4933"/>
                  <a:pt x="10892" y="4933"/>
                </a:cubicBezTo>
                <a:cubicBezTo>
                  <a:pt x="10892" y="4933"/>
                  <a:pt x="10892" y="4933"/>
                  <a:pt x="10892" y="4933"/>
                </a:cubicBezTo>
                <a:cubicBezTo>
                  <a:pt x="10892" y="4933"/>
                  <a:pt x="10892" y="4933"/>
                  <a:pt x="10892" y="4933"/>
                </a:cubicBezTo>
                <a:cubicBezTo>
                  <a:pt x="10892" y="4933"/>
                  <a:pt x="10892" y="4933"/>
                  <a:pt x="10892" y="4933"/>
                </a:cubicBezTo>
                <a:close/>
                <a:moveTo>
                  <a:pt x="12072" y="5492"/>
                </a:moveTo>
                <a:cubicBezTo>
                  <a:pt x="12072" y="5492"/>
                  <a:pt x="12072" y="5508"/>
                  <a:pt x="12081" y="5508"/>
                </a:cubicBezTo>
                <a:cubicBezTo>
                  <a:pt x="12081" y="5508"/>
                  <a:pt x="12081" y="5508"/>
                  <a:pt x="12081" y="5508"/>
                </a:cubicBezTo>
                <a:cubicBezTo>
                  <a:pt x="12091" y="5492"/>
                  <a:pt x="12081" y="5492"/>
                  <a:pt x="12072" y="5492"/>
                </a:cubicBezTo>
                <a:cubicBezTo>
                  <a:pt x="12072" y="5492"/>
                  <a:pt x="12072" y="5492"/>
                  <a:pt x="12072" y="5492"/>
                </a:cubicBezTo>
                <a:close/>
                <a:moveTo>
                  <a:pt x="6242" y="5632"/>
                </a:moveTo>
                <a:cubicBezTo>
                  <a:pt x="6242" y="5647"/>
                  <a:pt x="6233" y="5647"/>
                  <a:pt x="6233" y="5647"/>
                </a:cubicBezTo>
                <a:cubicBezTo>
                  <a:pt x="6233" y="5663"/>
                  <a:pt x="6242" y="5663"/>
                  <a:pt x="6242" y="5678"/>
                </a:cubicBezTo>
                <a:cubicBezTo>
                  <a:pt x="6242" y="5678"/>
                  <a:pt x="6251" y="5678"/>
                  <a:pt x="6251" y="5663"/>
                </a:cubicBezTo>
                <a:cubicBezTo>
                  <a:pt x="6251" y="5663"/>
                  <a:pt x="6251" y="5647"/>
                  <a:pt x="6251" y="5647"/>
                </a:cubicBezTo>
                <a:cubicBezTo>
                  <a:pt x="6251" y="5632"/>
                  <a:pt x="6242" y="5632"/>
                  <a:pt x="6242" y="5632"/>
                </a:cubicBezTo>
                <a:close/>
                <a:moveTo>
                  <a:pt x="14534" y="1902"/>
                </a:moveTo>
                <a:cubicBezTo>
                  <a:pt x="14534" y="1902"/>
                  <a:pt x="14525" y="1902"/>
                  <a:pt x="14525" y="1918"/>
                </a:cubicBezTo>
                <a:cubicBezTo>
                  <a:pt x="14525" y="1918"/>
                  <a:pt x="14534" y="1933"/>
                  <a:pt x="14534" y="1933"/>
                </a:cubicBezTo>
                <a:cubicBezTo>
                  <a:pt x="14543" y="1933"/>
                  <a:pt x="14543" y="1918"/>
                  <a:pt x="14543" y="1918"/>
                </a:cubicBezTo>
                <a:cubicBezTo>
                  <a:pt x="14543" y="1902"/>
                  <a:pt x="14543" y="1902"/>
                  <a:pt x="14534" y="1902"/>
                </a:cubicBezTo>
                <a:close/>
                <a:moveTo>
                  <a:pt x="19632" y="6766"/>
                </a:moveTo>
                <a:cubicBezTo>
                  <a:pt x="19632" y="6751"/>
                  <a:pt x="19632" y="6751"/>
                  <a:pt x="19632" y="6751"/>
                </a:cubicBezTo>
                <a:cubicBezTo>
                  <a:pt x="19632" y="6751"/>
                  <a:pt x="19623" y="6751"/>
                  <a:pt x="19623" y="6751"/>
                </a:cubicBezTo>
                <a:cubicBezTo>
                  <a:pt x="19623" y="6751"/>
                  <a:pt x="19623" y="6766"/>
                  <a:pt x="19623" y="6766"/>
                </a:cubicBezTo>
                <a:cubicBezTo>
                  <a:pt x="19632" y="6766"/>
                  <a:pt x="19632" y="6766"/>
                  <a:pt x="19632" y="6766"/>
                </a:cubicBezTo>
                <a:close/>
                <a:moveTo>
                  <a:pt x="19001" y="9268"/>
                </a:moveTo>
                <a:cubicBezTo>
                  <a:pt x="19001" y="9253"/>
                  <a:pt x="19001" y="9253"/>
                  <a:pt x="19010" y="9253"/>
                </a:cubicBezTo>
                <a:cubicBezTo>
                  <a:pt x="19001" y="9237"/>
                  <a:pt x="19001" y="9237"/>
                  <a:pt x="19001" y="9222"/>
                </a:cubicBezTo>
                <a:cubicBezTo>
                  <a:pt x="19001" y="9237"/>
                  <a:pt x="18992" y="9237"/>
                  <a:pt x="18992" y="9253"/>
                </a:cubicBezTo>
                <a:cubicBezTo>
                  <a:pt x="18992" y="9253"/>
                  <a:pt x="18992" y="9253"/>
                  <a:pt x="19001" y="9268"/>
                </a:cubicBezTo>
                <a:close/>
                <a:moveTo>
                  <a:pt x="10361" y="9563"/>
                </a:moveTo>
                <a:cubicBezTo>
                  <a:pt x="10361" y="9563"/>
                  <a:pt x="10352" y="9563"/>
                  <a:pt x="10352" y="9548"/>
                </a:cubicBezTo>
                <a:cubicBezTo>
                  <a:pt x="10342" y="9548"/>
                  <a:pt x="10333" y="9563"/>
                  <a:pt x="10333" y="9579"/>
                </a:cubicBezTo>
                <a:cubicBezTo>
                  <a:pt x="10342" y="9579"/>
                  <a:pt x="10342" y="9579"/>
                  <a:pt x="10352" y="9579"/>
                </a:cubicBezTo>
                <a:cubicBezTo>
                  <a:pt x="10352" y="9579"/>
                  <a:pt x="10361" y="9579"/>
                  <a:pt x="10361" y="9563"/>
                </a:cubicBezTo>
                <a:close/>
                <a:moveTo>
                  <a:pt x="11926" y="10045"/>
                </a:moveTo>
                <a:cubicBezTo>
                  <a:pt x="11935" y="10030"/>
                  <a:pt x="11935" y="10030"/>
                  <a:pt x="11935" y="10030"/>
                </a:cubicBezTo>
                <a:cubicBezTo>
                  <a:pt x="11944" y="10030"/>
                  <a:pt x="11944" y="10014"/>
                  <a:pt x="11944" y="10014"/>
                </a:cubicBezTo>
                <a:cubicBezTo>
                  <a:pt x="11944" y="10014"/>
                  <a:pt x="11935" y="9998"/>
                  <a:pt x="11935" y="9998"/>
                </a:cubicBezTo>
                <a:cubicBezTo>
                  <a:pt x="11926" y="9998"/>
                  <a:pt x="11926" y="10014"/>
                  <a:pt x="11926" y="10030"/>
                </a:cubicBezTo>
                <a:cubicBezTo>
                  <a:pt x="11926" y="10030"/>
                  <a:pt x="11926" y="10030"/>
                  <a:pt x="11926" y="10045"/>
                </a:cubicBezTo>
                <a:close/>
                <a:moveTo>
                  <a:pt x="4412" y="10791"/>
                </a:moveTo>
                <a:cubicBezTo>
                  <a:pt x="4412" y="10791"/>
                  <a:pt x="4412" y="10791"/>
                  <a:pt x="4412" y="10791"/>
                </a:cubicBezTo>
                <a:cubicBezTo>
                  <a:pt x="4412" y="10791"/>
                  <a:pt x="4412" y="10791"/>
                  <a:pt x="4412" y="10791"/>
                </a:cubicBezTo>
                <a:cubicBezTo>
                  <a:pt x="4412" y="10791"/>
                  <a:pt x="4412" y="10791"/>
                  <a:pt x="4412" y="10791"/>
                </a:cubicBezTo>
                <a:cubicBezTo>
                  <a:pt x="4412" y="10791"/>
                  <a:pt x="4412" y="10791"/>
                  <a:pt x="4412" y="10791"/>
                </a:cubicBezTo>
                <a:close/>
                <a:moveTo>
                  <a:pt x="4421" y="10822"/>
                </a:moveTo>
                <a:cubicBezTo>
                  <a:pt x="4430" y="10822"/>
                  <a:pt x="4439" y="10822"/>
                  <a:pt x="4439" y="10807"/>
                </a:cubicBezTo>
                <a:cubicBezTo>
                  <a:pt x="4439" y="10807"/>
                  <a:pt x="4439" y="10791"/>
                  <a:pt x="4430" y="10791"/>
                </a:cubicBezTo>
                <a:cubicBezTo>
                  <a:pt x="4430" y="10791"/>
                  <a:pt x="4421" y="10791"/>
                  <a:pt x="4412" y="10791"/>
                </a:cubicBezTo>
                <a:cubicBezTo>
                  <a:pt x="4412" y="10807"/>
                  <a:pt x="4421" y="10807"/>
                  <a:pt x="4421" y="10822"/>
                </a:cubicBezTo>
                <a:close/>
                <a:moveTo>
                  <a:pt x="5592" y="2477"/>
                </a:moveTo>
                <a:cubicBezTo>
                  <a:pt x="5592" y="2477"/>
                  <a:pt x="5592" y="2477"/>
                  <a:pt x="5592" y="2477"/>
                </a:cubicBezTo>
                <a:cubicBezTo>
                  <a:pt x="5592" y="2477"/>
                  <a:pt x="5592" y="2477"/>
                  <a:pt x="5592" y="2477"/>
                </a:cubicBezTo>
                <a:cubicBezTo>
                  <a:pt x="5583" y="2477"/>
                  <a:pt x="5592" y="2477"/>
                  <a:pt x="5592" y="2477"/>
                </a:cubicBezTo>
                <a:close/>
                <a:moveTo>
                  <a:pt x="4897" y="2493"/>
                </a:moveTo>
                <a:cubicBezTo>
                  <a:pt x="4897" y="2493"/>
                  <a:pt x="4897" y="2493"/>
                  <a:pt x="4897" y="2493"/>
                </a:cubicBezTo>
                <a:cubicBezTo>
                  <a:pt x="4897" y="2493"/>
                  <a:pt x="4897" y="2493"/>
                  <a:pt x="4897" y="2493"/>
                </a:cubicBezTo>
                <a:cubicBezTo>
                  <a:pt x="4887" y="2493"/>
                  <a:pt x="4887" y="2493"/>
                  <a:pt x="4897" y="2493"/>
                </a:cubicBezTo>
                <a:close/>
                <a:moveTo>
                  <a:pt x="18287" y="6238"/>
                </a:moveTo>
                <a:cubicBezTo>
                  <a:pt x="18287" y="6253"/>
                  <a:pt x="18296" y="6253"/>
                  <a:pt x="18296" y="6253"/>
                </a:cubicBezTo>
                <a:cubicBezTo>
                  <a:pt x="18296" y="6253"/>
                  <a:pt x="18296" y="6238"/>
                  <a:pt x="18296" y="6238"/>
                </a:cubicBezTo>
                <a:cubicBezTo>
                  <a:pt x="18296" y="6238"/>
                  <a:pt x="18296" y="6222"/>
                  <a:pt x="18296" y="6222"/>
                </a:cubicBezTo>
                <a:cubicBezTo>
                  <a:pt x="18296" y="6238"/>
                  <a:pt x="18287" y="6238"/>
                  <a:pt x="18287" y="6238"/>
                </a:cubicBezTo>
                <a:close/>
                <a:moveTo>
                  <a:pt x="14205" y="2679"/>
                </a:moveTo>
                <a:cubicBezTo>
                  <a:pt x="14205" y="2664"/>
                  <a:pt x="14205" y="2664"/>
                  <a:pt x="14205" y="2664"/>
                </a:cubicBezTo>
                <a:cubicBezTo>
                  <a:pt x="14205" y="2664"/>
                  <a:pt x="14205" y="2664"/>
                  <a:pt x="14205" y="2679"/>
                </a:cubicBezTo>
                <a:cubicBezTo>
                  <a:pt x="14205" y="2679"/>
                  <a:pt x="14205" y="2679"/>
                  <a:pt x="14205" y="2679"/>
                </a:cubicBezTo>
                <a:close/>
                <a:moveTo>
                  <a:pt x="14196" y="2773"/>
                </a:moveTo>
                <a:cubicBezTo>
                  <a:pt x="14196" y="2757"/>
                  <a:pt x="14196" y="2757"/>
                  <a:pt x="14196" y="2757"/>
                </a:cubicBezTo>
                <a:cubicBezTo>
                  <a:pt x="14196" y="2773"/>
                  <a:pt x="14196" y="2773"/>
                  <a:pt x="14196" y="2773"/>
                </a:cubicBezTo>
                <a:close/>
                <a:moveTo>
                  <a:pt x="2938" y="2804"/>
                </a:moveTo>
                <a:cubicBezTo>
                  <a:pt x="2938" y="2804"/>
                  <a:pt x="2938" y="2804"/>
                  <a:pt x="2938" y="2804"/>
                </a:cubicBezTo>
                <a:cubicBezTo>
                  <a:pt x="2938" y="2804"/>
                  <a:pt x="2938" y="2804"/>
                  <a:pt x="2938" y="2804"/>
                </a:cubicBezTo>
                <a:cubicBezTo>
                  <a:pt x="2938" y="2804"/>
                  <a:pt x="2938" y="2804"/>
                  <a:pt x="2938" y="2804"/>
                </a:cubicBezTo>
                <a:cubicBezTo>
                  <a:pt x="2938" y="2804"/>
                  <a:pt x="2938" y="2804"/>
                  <a:pt x="2938" y="2804"/>
                </a:cubicBezTo>
                <a:close/>
                <a:moveTo>
                  <a:pt x="2956" y="2804"/>
                </a:moveTo>
                <a:cubicBezTo>
                  <a:pt x="2956" y="2804"/>
                  <a:pt x="2956" y="2788"/>
                  <a:pt x="2956" y="2788"/>
                </a:cubicBezTo>
                <a:cubicBezTo>
                  <a:pt x="2956" y="2788"/>
                  <a:pt x="2947" y="2788"/>
                  <a:pt x="2947" y="2788"/>
                </a:cubicBezTo>
                <a:cubicBezTo>
                  <a:pt x="2938" y="2788"/>
                  <a:pt x="2938" y="2804"/>
                  <a:pt x="2938" y="2804"/>
                </a:cubicBezTo>
                <a:cubicBezTo>
                  <a:pt x="2938" y="2804"/>
                  <a:pt x="2947" y="2804"/>
                  <a:pt x="2947" y="2804"/>
                </a:cubicBezTo>
                <a:cubicBezTo>
                  <a:pt x="2956" y="2804"/>
                  <a:pt x="2956" y="2804"/>
                  <a:pt x="2956" y="2804"/>
                </a:cubicBezTo>
                <a:close/>
                <a:moveTo>
                  <a:pt x="13921" y="2804"/>
                </a:moveTo>
                <a:cubicBezTo>
                  <a:pt x="13921" y="2804"/>
                  <a:pt x="13921" y="2819"/>
                  <a:pt x="13930" y="2819"/>
                </a:cubicBezTo>
                <a:cubicBezTo>
                  <a:pt x="13930" y="2819"/>
                  <a:pt x="13930" y="2819"/>
                  <a:pt x="13939" y="2819"/>
                </a:cubicBezTo>
                <a:cubicBezTo>
                  <a:pt x="13939" y="2804"/>
                  <a:pt x="13939" y="2804"/>
                  <a:pt x="13930" y="2788"/>
                </a:cubicBezTo>
                <a:cubicBezTo>
                  <a:pt x="13930" y="2788"/>
                  <a:pt x="13921" y="2804"/>
                  <a:pt x="13921" y="2804"/>
                </a:cubicBezTo>
                <a:close/>
                <a:moveTo>
                  <a:pt x="10416" y="9517"/>
                </a:moveTo>
                <a:cubicBezTo>
                  <a:pt x="10416" y="9517"/>
                  <a:pt x="10416" y="9517"/>
                  <a:pt x="10416" y="9517"/>
                </a:cubicBezTo>
                <a:cubicBezTo>
                  <a:pt x="10406" y="9517"/>
                  <a:pt x="10406" y="9517"/>
                  <a:pt x="10406" y="9517"/>
                </a:cubicBezTo>
                <a:cubicBezTo>
                  <a:pt x="10397" y="9517"/>
                  <a:pt x="10397" y="9517"/>
                  <a:pt x="10406" y="9532"/>
                </a:cubicBezTo>
                <a:cubicBezTo>
                  <a:pt x="10406" y="9532"/>
                  <a:pt x="10416" y="9532"/>
                  <a:pt x="10416" y="9517"/>
                </a:cubicBezTo>
                <a:close/>
                <a:moveTo>
                  <a:pt x="6022" y="4389"/>
                </a:moveTo>
                <a:cubicBezTo>
                  <a:pt x="6022" y="4373"/>
                  <a:pt x="6022" y="4373"/>
                  <a:pt x="6022" y="4373"/>
                </a:cubicBezTo>
                <a:cubicBezTo>
                  <a:pt x="6022" y="4389"/>
                  <a:pt x="6022" y="4389"/>
                  <a:pt x="6022" y="4389"/>
                </a:cubicBezTo>
                <a:close/>
                <a:moveTo>
                  <a:pt x="12475" y="986"/>
                </a:moveTo>
                <a:cubicBezTo>
                  <a:pt x="12475" y="970"/>
                  <a:pt x="12475" y="970"/>
                  <a:pt x="12475" y="970"/>
                </a:cubicBezTo>
                <a:cubicBezTo>
                  <a:pt x="12466" y="970"/>
                  <a:pt x="12466" y="970"/>
                  <a:pt x="12466" y="970"/>
                </a:cubicBezTo>
                <a:cubicBezTo>
                  <a:pt x="12466" y="986"/>
                  <a:pt x="12466" y="986"/>
                  <a:pt x="12466" y="1001"/>
                </a:cubicBezTo>
                <a:cubicBezTo>
                  <a:pt x="12475" y="1001"/>
                  <a:pt x="12475" y="986"/>
                  <a:pt x="12475" y="986"/>
                </a:cubicBezTo>
                <a:close/>
                <a:moveTo>
                  <a:pt x="18488" y="10123"/>
                </a:moveTo>
                <a:cubicBezTo>
                  <a:pt x="18488" y="10123"/>
                  <a:pt x="18488" y="10123"/>
                  <a:pt x="18488" y="10123"/>
                </a:cubicBezTo>
                <a:cubicBezTo>
                  <a:pt x="18488" y="10123"/>
                  <a:pt x="18479" y="10123"/>
                  <a:pt x="18479" y="10123"/>
                </a:cubicBezTo>
                <a:cubicBezTo>
                  <a:pt x="18479" y="10123"/>
                  <a:pt x="18479" y="10123"/>
                  <a:pt x="18479" y="10138"/>
                </a:cubicBezTo>
                <a:cubicBezTo>
                  <a:pt x="18488" y="10138"/>
                  <a:pt x="18488" y="10138"/>
                  <a:pt x="18488" y="10123"/>
                </a:cubicBezTo>
                <a:close/>
                <a:moveTo>
                  <a:pt x="14141" y="2897"/>
                </a:moveTo>
                <a:cubicBezTo>
                  <a:pt x="14141" y="2897"/>
                  <a:pt x="14150" y="2912"/>
                  <a:pt x="14150" y="2912"/>
                </a:cubicBezTo>
                <a:cubicBezTo>
                  <a:pt x="14150" y="2912"/>
                  <a:pt x="14150" y="2897"/>
                  <a:pt x="14150" y="2897"/>
                </a:cubicBezTo>
                <a:cubicBezTo>
                  <a:pt x="14150" y="2897"/>
                  <a:pt x="14141" y="2897"/>
                  <a:pt x="14141" y="2897"/>
                </a:cubicBezTo>
                <a:close/>
                <a:moveTo>
                  <a:pt x="9189" y="2928"/>
                </a:moveTo>
                <a:cubicBezTo>
                  <a:pt x="9189" y="2944"/>
                  <a:pt x="9189" y="2944"/>
                  <a:pt x="9189" y="2959"/>
                </a:cubicBezTo>
                <a:cubicBezTo>
                  <a:pt x="9207" y="2944"/>
                  <a:pt x="9207" y="2944"/>
                  <a:pt x="9189" y="2928"/>
                </a:cubicBezTo>
                <a:close/>
                <a:moveTo>
                  <a:pt x="5638" y="1219"/>
                </a:moveTo>
                <a:cubicBezTo>
                  <a:pt x="5647" y="1219"/>
                  <a:pt x="5647" y="1219"/>
                  <a:pt x="5647" y="1203"/>
                </a:cubicBezTo>
                <a:cubicBezTo>
                  <a:pt x="5647" y="1203"/>
                  <a:pt x="5638" y="1219"/>
                  <a:pt x="5638" y="1219"/>
                </a:cubicBezTo>
                <a:cubicBezTo>
                  <a:pt x="5638" y="1219"/>
                  <a:pt x="5638" y="1219"/>
                  <a:pt x="5638" y="1219"/>
                </a:cubicBezTo>
                <a:close/>
                <a:moveTo>
                  <a:pt x="13884" y="3254"/>
                </a:moveTo>
                <a:cubicBezTo>
                  <a:pt x="13884" y="3254"/>
                  <a:pt x="13875" y="3254"/>
                  <a:pt x="13875" y="3254"/>
                </a:cubicBezTo>
                <a:cubicBezTo>
                  <a:pt x="13875" y="3254"/>
                  <a:pt x="13875" y="3254"/>
                  <a:pt x="13875" y="3254"/>
                </a:cubicBezTo>
                <a:cubicBezTo>
                  <a:pt x="13875" y="3254"/>
                  <a:pt x="13875" y="3254"/>
                  <a:pt x="13875" y="3270"/>
                </a:cubicBezTo>
                <a:cubicBezTo>
                  <a:pt x="13884" y="3270"/>
                  <a:pt x="13884" y="3254"/>
                  <a:pt x="13884" y="3254"/>
                </a:cubicBezTo>
                <a:close/>
                <a:moveTo>
                  <a:pt x="9427" y="1250"/>
                </a:moveTo>
                <a:cubicBezTo>
                  <a:pt x="9427" y="1250"/>
                  <a:pt x="9427" y="1250"/>
                  <a:pt x="9427" y="1250"/>
                </a:cubicBezTo>
                <a:cubicBezTo>
                  <a:pt x="9427" y="1234"/>
                  <a:pt x="9418" y="1234"/>
                  <a:pt x="9418" y="1234"/>
                </a:cubicBezTo>
                <a:cubicBezTo>
                  <a:pt x="9418" y="1234"/>
                  <a:pt x="9418" y="1250"/>
                  <a:pt x="9418" y="1250"/>
                </a:cubicBezTo>
                <a:cubicBezTo>
                  <a:pt x="9418" y="1265"/>
                  <a:pt x="9427" y="1265"/>
                  <a:pt x="9427" y="1250"/>
                </a:cubicBezTo>
                <a:close/>
                <a:moveTo>
                  <a:pt x="9418" y="1234"/>
                </a:moveTo>
                <a:cubicBezTo>
                  <a:pt x="9418" y="1234"/>
                  <a:pt x="9418" y="1219"/>
                  <a:pt x="9418" y="1219"/>
                </a:cubicBezTo>
                <a:cubicBezTo>
                  <a:pt x="9418" y="1219"/>
                  <a:pt x="9418" y="1219"/>
                  <a:pt x="9418" y="1219"/>
                </a:cubicBezTo>
                <a:cubicBezTo>
                  <a:pt x="9418" y="1219"/>
                  <a:pt x="9418" y="1219"/>
                  <a:pt x="9418" y="1234"/>
                </a:cubicBezTo>
                <a:cubicBezTo>
                  <a:pt x="9418" y="1234"/>
                  <a:pt x="9418" y="1234"/>
                  <a:pt x="9418" y="1234"/>
                </a:cubicBezTo>
                <a:close/>
                <a:moveTo>
                  <a:pt x="13216" y="4435"/>
                </a:moveTo>
                <a:cubicBezTo>
                  <a:pt x="13225" y="4420"/>
                  <a:pt x="13225" y="4420"/>
                  <a:pt x="13225" y="4420"/>
                </a:cubicBezTo>
                <a:cubicBezTo>
                  <a:pt x="13216" y="4420"/>
                  <a:pt x="13216" y="4420"/>
                  <a:pt x="13216" y="4420"/>
                </a:cubicBezTo>
                <a:lnTo>
                  <a:pt x="13216" y="4435"/>
                </a:lnTo>
                <a:close/>
                <a:moveTo>
                  <a:pt x="5016" y="3472"/>
                </a:moveTo>
                <a:cubicBezTo>
                  <a:pt x="5016" y="3472"/>
                  <a:pt x="5016" y="3456"/>
                  <a:pt x="5016" y="3456"/>
                </a:cubicBezTo>
                <a:cubicBezTo>
                  <a:pt x="5016" y="3456"/>
                  <a:pt x="5016" y="3456"/>
                  <a:pt x="5016" y="3456"/>
                </a:cubicBezTo>
                <a:cubicBezTo>
                  <a:pt x="5016" y="3456"/>
                  <a:pt x="5006" y="3456"/>
                  <a:pt x="5006" y="3456"/>
                </a:cubicBezTo>
                <a:cubicBezTo>
                  <a:pt x="5006" y="3472"/>
                  <a:pt x="5016" y="3472"/>
                  <a:pt x="5016" y="3472"/>
                </a:cubicBezTo>
                <a:close/>
                <a:moveTo>
                  <a:pt x="6013" y="1452"/>
                </a:moveTo>
                <a:cubicBezTo>
                  <a:pt x="6013" y="1436"/>
                  <a:pt x="6013" y="1436"/>
                  <a:pt x="6013" y="1436"/>
                </a:cubicBezTo>
                <a:cubicBezTo>
                  <a:pt x="6004" y="1436"/>
                  <a:pt x="6004" y="1421"/>
                  <a:pt x="6004" y="1421"/>
                </a:cubicBezTo>
                <a:cubicBezTo>
                  <a:pt x="6004" y="1421"/>
                  <a:pt x="6004" y="1436"/>
                  <a:pt x="6004" y="1436"/>
                </a:cubicBezTo>
                <a:cubicBezTo>
                  <a:pt x="6004" y="1452"/>
                  <a:pt x="6004" y="1452"/>
                  <a:pt x="6013" y="1452"/>
                </a:cubicBezTo>
                <a:close/>
                <a:moveTo>
                  <a:pt x="12429" y="1483"/>
                </a:moveTo>
                <a:cubicBezTo>
                  <a:pt x="12420" y="1483"/>
                  <a:pt x="12420" y="1483"/>
                  <a:pt x="12411" y="1467"/>
                </a:cubicBezTo>
                <a:cubicBezTo>
                  <a:pt x="12411" y="1467"/>
                  <a:pt x="12402" y="1467"/>
                  <a:pt x="12402" y="1467"/>
                </a:cubicBezTo>
                <a:cubicBezTo>
                  <a:pt x="12402" y="1483"/>
                  <a:pt x="12402" y="1483"/>
                  <a:pt x="12402" y="1498"/>
                </a:cubicBezTo>
                <a:cubicBezTo>
                  <a:pt x="12402" y="1498"/>
                  <a:pt x="12411" y="1498"/>
                  <a:pt x="12411" y="1498"/>
                </a:cubicBezTo>
                <a:cubicBezTo>
                  <a:pt x="12420" y="1498"/>
                  <a:pt x="12420" y="1483"/>
                  <a:pt x="12429" y="1483"/>
                </a:cubicBezTo>
                <a:close/>
                <a:moveTo>
                  <a:pt x="12402" y="1498"/>
                </a:moveTo>
                <a:cubicBezTo>
                  <a:pt x="12402" y="1498"/>
                  <a:pt x="12402" y="1498"/>
                  <a:pt x="12402" y="1498"/>
                </a:cubicBezTo>
                <a:cubicBezTo>
                  <a:pt x="12393" y="1498"/>
                  <a:pt x="12393" y="1498"/>
                  <a:pt x="12393" y="1498"/>
                </a:cubicBezTo>
                <a:cubicBezTo>
                  <a:pt x="12393" y="1498"/>
                  <a:pt x="12402" y="1498"/>
                  <a:pt x="12402" y="1498"/>
                </a:cubicBezTo>
                <a:cubicBezTo>
                  <a:pt x="12402" y="1498"/>
                  <a:pt x="12402" y="1498"/>
                  <a:pt x="12402" y="1498"/>
                </a:cubicBezTo>
                <a:close/>
                <a:moveTo>
                  <a:pt x="18561" y="10138"/>
                </a:moveTo>
                <a:cubicBezTo>
                  <a:pt x="18561" y="10154"/>
                  <a:pt x="18561" y="10169"/>
                  <a:pt x="18571" y="10185"/>
                </a:cubicBezTo>
                <a:cubicBezTo>
                  <a:pt x="18571" y="10169"/>
                  <a:pt x="18571" y="10154"/>
                  <a:pt x="18561" y="10138"/>
                </a:cubicBezTo>
                <a:close/>
                <a:moveTo>
                  <a:pt x="6279" y="1560"/>
                </a:moveTo>
                <a:cubicBezTo>
                  <a:pt x="6279" y="1545"/>
                  <a:pt x="6288" y="1545"/>
                  <a:pt x="6279" y="1545"/>
                </a:cubicBezTo>
                <a:cubicBezTo>
                  <a:pt x="6279" y="1545"/>
                  <a:pt x="6279" y="1529"/>
                  <a:pt x="6269" y="1529"/>
                </a:cubicBezTo>
                <a:cubicBezTo>
                  <a:pt x="6279" y="1545"/>
                  <a:pt x="6269" y="1545"/>
                  <a:pt x="6279" y="1560"/>
                </a:cubicBezTo>
                <a:close/>
                <a:moveTo>
                  <a:pt x="20300" y="14707"/>
                </a:moveTo>
                <a:cubicBezTo>
                  <a:pt x="20291" y="14691"/>
                  <a:pt x="20282" y="14676"/>
                  <a:pt x="20273" y="14676"/>
                </a:cubicBezTo>
                <a:cubicBezTo>
                  <a:pt x="20282" y="14707"/>
                  <a:pt x="20291" y="14707"/>
                  <a:pt x="20300" y="14707"/>
                </a:cubicBezTo>
                <a:close/>
                <a:moveTo>
                  <a:pt x="20300" y="14707"/>
                </a:moveTo>
                <a:cubicBezTo>
                  <a:pt x="20309" y="14707"/>
                  <a:pt x="20309" y="14707"/>
                  <a:pt x="20309" y="14707"/>
                </a:cubicBezTo>
                <a:cubicBezTo>
                  <a:pt x="20309" y="14707"/>
                  <a:pt x="20309" y="14707"/>
                  <a:pt x="20309" y="14707"/>
                </a:cubicBezTo>
                <a:cubicBezTo>
                  <a:pt x="20309" y="14707"/>
                  <a:pt x="20309" y="14707"/>
                  <a:pt x="20309" y="14707"/>
                </a:cubicBezTo>
                <a:cubicBezTo>
                  <a:pt x="20309" y="14707"/>
                  <a:pt x="20309" y="14707"/>
                  <a:pt x="20300" y="14707"/>
                </a:cubicBezTo>
                <a:close/>
                <a:moveTo>
                  <a:pt x="11011" y="1623"/>
                </a:moveTo>
                <a:cubicBezTo>
                  <a:pt x="11011" y="1623"/>
                  <a:pt x="11001" y="1607"/>
                  <a:pt x="11001" y="1607"/>
                </a:cubicBezTo>
                <a:cubicBezTo>
                  <a:pt x="11001" y="1607"/>
                  <a:pt x="10992" y="1607"/>
                  <a:pt x="10992" y="1607"/>
                </a:cubicBezTo>
                <a:cubicBezTo>
                  <a:pt x="10992" y="1623"/>
                  <a:pt x="10992" y="1623"/>
                  <a:pt x="11001" y="1623"/>
                </a:cubicBezTo>
                <a:cubicBezTo>
                  <a:pt x="11001" y="1638"/>
                  <a:pt x="11011" y="1623"/>
                  <a:pt x="11011" y="1623"/>
                </a:cubicBezTo>
                <a:close/>
                <a:moveTo>
                  <a:pt x="10992" y="1607"/>
                </a:moveTo>
                <a:cubicBezTo>
                  <a:pt x="10992" y="1607"/>
                  <a:pt x="10992" y="1607"/>
                  <a:pt x="10992" y="1607"/>
                </a:cubicBezTo>
                <a:cubicBezTo>
                  <a:pt x="10983" y="1607"/>
                  <a:pt x="10983" y="1607"/>
                  <a:pt x="10983" y="1607"/>
                </a:cubicBezTo>
                <a:cubicBezTo>
                  <a:pt x="10983" y="1607"/>
                  <a:pt x="10983" y="1607"/>
                  <a:pt x="10983" y="1607"/>
                </a:cubicBezTo>
                <a:cubicBezTo>
                  <a:pt x="10983" y="1607"/>
                  <a:pt x="10992" y="1607"/>
                  <a:pt x="10992" y="1607"/>
                </a:cubicBezTo>
                <a:close/>
                <a:moveTo>
                  <a:pt x="16639" y="1638"/>
                </a:moveTo>
                <a:cubicBezTo>
                  <a:pt x="16639" y="1638"/>
                  <a:pt x="16630" y="1638"/>
                  <a:pt x="16630" y="1654"/>
                </a:cubicBezTo>
                <a:cubicBezTo>
                  <a:pt x="16630" y="1654"/>
                  <a:pt x="16630" y="1654"/>
                  <a:pt x="16630" y="1669"/>
                </a:cubicBezTo>
                <a:cubicBezTo>
                  <a:pt x="16639" y="1669"/>
                  <a:pt x="16639" y="1669"/>
                  <a:pt x="16648" y="1669"/>
                </a:cubicBezTo>
                <a:cubicBezTo>
                  <a:pt x="16648" y="1654"/>
                  <a:pt x="16648" y="1638"/>
                  <a:pt x="16639" y="1638"/>
                </a:cubicBezTo>
                <a:close/>
                <a:moveTo>
                  <a:pt x="16648" y="1669"/>
                </a:moveTo>
                <a:cubicBezTo>
                  <a:pt x="16648" y="1669"/>
                  <a:pt x="16648" y="1669"/>
                  <a:pt x="16648" y="1669"/>
                </a:cubicBezTo>
                <a:cubicBezTo>
                  <a:pt x="16648" y="1669"/>
                  <a:pt x="16648" y="1669"/>
                  <a:pt x="16648" y="1669"/>
                </a:cubicBezTo>
                <a:cubicBezTo>
                  <a:pt x="16648" y="1669"/>
                  <a:pt x="16648" y="1669"/>
                  <a:pt x="16648" y="1669"/>
                </a:cubicBezTo>
                <a:cubicBezTo>
                  <a:pt x="16648" y="1669"/>
                  <a:pt x="16648" y="1669"/>
                  <a:pt x="16648" y="1669"/>
                </a:cubicBezTo>
                <a:close/>
                <a:moveTo>
                  <a:pt x="4906" y="3705"/>
                </a:moveTo>
                <a:cubicBezTo>
                  <a:pt x="4906" y="3705"/>
                  <a:pt x="4906" y="3705"/>
                  <a:pt x="4906" y="3705"/>
                </a:cubicBezTo>
                <a:cubicBezTo>
                  <a:pt x="4906" y="3705"/>
                  <a:pt x="4906" y="3705"/>
                  <a:pt x="4906" y="3705"/>
                </a:cubicBezTo>
                <a:cubicBezTo>
                  <a:pt x="4906" y="3705"/>
                  <a:pt x="4906" y="3705"/>
                  <a:pt x="4906" y="3705"/>
                </a:cubicBezTo>
                <a:cubicBezTo>
                  <a:pt x="4906" y="3705"/>
                  <a:pt x="4906" y="3705"/>
                  <a:pt x="4906" y="3705"/>
                </a:cubicBezTo>
                <a:close/>
                <a:moveTo>
                  <a:pt x="4906" y="3736"/>
                </a:moveTo>
                <a:cubicBezTo>
                  <a:pt x="4906" y="3736"/>
                  <a:pt x="4906" y="3736"/>
                  <a:pt x="4906" y="3720"/>
                </a:cubicBezTo>
                <a:cubicBezTo>
                  <a:pt x="4906" y="3720"/>
                  <a:pt x="4906" y="3720"/>
                  <a:pt x="4906" y="3705"/>
                </a:cubicBezTo>
                <a:cubicBezTo>
                  <a:pt x="4906" y="3705"/>
                  <a:pt x="4897" y="3720"/>
                  <a:pt x="4897" y="3720"/>
                </a:cubicBezTo>
                <a:cubicBezTo>
                  <a:pt x="4897" y="3736"/>
                  <a:pt x="4897" y="3736"/>
                  <a:pt x="4906" y="3736"/>
                </a:cubicBezTo>
                <a:close/>
                <a:moveTo>
                  <a:pt x="9976" y="6720"/>
                </a:moveTo>
                <a:cubicBezTo>
                  <a:pt x="9967" y="6704"/>
                  <a:pt x="9967" y="6704"/>
                  <a:pt x="9967" y="6720"/>
                </a:cubicBezTo>
                <a:cubicBezTo>
                  <a:pt x="9967" y="6720"/>
                  <a:pt x="9967" y="6735"/>
                  <a:pt x="9967" y="6735"/>
                </a:cubicBezTo>
                <a:cubicBezTo>
                  <a:pt x="9967" y="6735"/>
                  <a:pt x="9967" y="6720"/>
                  <a:pt x="9976" y="6720"/>
                </a:cubicBezTo>
                <a:close/>
                <a:moveTo>
                  <a:pt x="6187" y="12516"/>
                </a:moveTo>
                <a:cubicBezTo>
                  <a:pt x="6187" y="12516"/>
                  <a:pt x="6187" y="12516"/>
                  <a:pt x="6187" y="12500"/>
                </a:cubicBezTo>
                <a:cubicBezTo>
                  <a:pt x="6187" y="12500"/>
                  <a:pt x="6187" y="12500"/>
                  <a:pt x="6187" y="12500"/>
                </a:cubicBezTo>
                <a:cubicBezTo>
                  <a:pt x="6187" y="12500"/>
                  <a:pt x="6178" y="12500"/>
                  <a:pt x="6178" y="12500"/>
                </a:cubicBezTo>
                <a:cubicBezTo>
                  <a:pt x="6178" y="12516"/>
                  <a:pt x="6178" y="12516"/>
                  <a:pt x="6187" y="12516"/>
                </a:cubicBezTo>
                <a:close/>
                <a:moveTo>
                  <a:pt x="11486" y="9812"/>
                </a:moveTo>
                <a:cubicBezTo>
                  <a:pt x="11486" y="9812"/>
                  <a:pt x="11486" y="9812"/>
                  <a:pt x="11486" y="9812"/>
                </a:cubicBezTo>
                <a:cubicBezTo>
                  <a:pt x="11486" y="9812"/>
                  <a:pt x="11486" y="9812"/>
                  <a:pt x="11486" y="9812"/>
                </a:cubicBezTo>
                <a:cubicBezTo>
                  <a:pt x="11486" y="9812"/>
                  <a:pt x="11486" y="9812"/>
                  <a:pt x="11486" y="9796"/>
                </a:cubicBezTo>
                <a:cubicBezTo>
                  <a:pt x="11486" y="9812"/>
                  <a:pt x="11486" y="9812"/>
                  <a:pt x="11486" y="9812"/>
                </a:cubicBezTo>
                <a:close/>
                <a:moveTo>
                  <a:pt x="11468" y="9812"/>
                </a:moveTo>
                <a:cubicBezTo>
                  <a:pt x="11468" y="9812"/>
                  <a:pt x="11477" y="9828"/>
                  <a:pt x="11477" y="9828"/>
                </a:cubicBezTo>
                <a:cubicBezTo>
                  <a:pt x="11477" y="9812"/>
                  <a:pt x="11477" y="9812"/>
                  <a:pt x="11486" y="9812"/>
                </a:cubicBezTo>
                <a:cubicBezTo>
                  <a:pt x="11477" y="9812"/>
                  <a:pt x="11468" y="9812"/>
                  <a:pt x="11468" y="9812"/>
                </a:cubicBezTo>
                <a:close/>
                <a:moveTo>
                  <a:pt x="18644" y="10465"/>
                </a:moveTo>
                <a:cubicBezTo>
                  <a:pt x="18644" y="10465"/>
                  <a:pt x="18644" y="10465"/>
                  <a:pt x="18644" y="10480"/>
                </a:cubicBezTo>
                <a:cubicBezTo>
                  <a:pt x="18644" y="10465"/>
                  <a:pt x="18653" y="10465"/>
                  <a:pt x="18653" y="10465"/>
                </a:cubicBezTo>
                <a:cubicBezTo>
                  <a:pt x="18644" y="10449"/>
                  <a:pt x="18644" y="10449"/>
                  <a:pt x="18644" y="10465"/>
                </a:cubicBezTo>
                <a:close/>
                <a:moveTo>
                  <a:pt x="7505" y="3954"/>
                </a:moveTo>
                <a:cubicBezTo>
                  <a:pt x="7505" y="3954"/>
                  <a:pt x="7505" y="3954"/>
                  <a:pt x="7505" y="3954"/>
                </a:cubicBezTo>
                <a:cubicBezTo>
                  <a:pt x="7505" y="3954"/>
                  <a:pt x="7505" y="3954"/>
                  <a:pt x="7505" y="3954"/>
                </a:cubicBezTo>
                <a:cubicBezTo>
                  <a:pt x="7505" y="3954"/>
                  <a:pt x="7505" y="3954"/>
                  <a:pt x="7505" y="3954"/>
                </a:cubicBezTo>
                <a:cubicBezTo>
                  <a:pt x="7505" y="3954"/>
                  <a:pt x="7505" y="3954"/>
                  <a:pt x="7505" y="3954"/>
                </a:cubicBezTo>
                <a:close/>
                <a:moveTo>
                  <a:pt x="7496" y="3923"/>
                </a:moveTo>
                <a:cubicBezTo>
                  <a:pt x="7487" y="3923"/>
                  <a:pt x="7487" y="3938"/>
                  <a:pt x="7478" y="3938"/>
                </a:cubicBezTo>
                <a:cubicBezTo>
                  <a:pt x="7487" y="3938"/>
                  <a:pt x="7487" y="3954"/>
                  <a:pt x="7496" y="3954"/>
                </a:cubicBezTo>
                <a:cubicBezTo>
                  <a:pt x="7496" y="3954"/>
                  <a:pt x="7505" y="3954"/>
                  <a:pt x="7505" y="3954"/>
                </a:cubicBezTo>
                <a:cubicBezTo>
                  <a:pt x="7505" y="3938"/>
                  <a:pt x="7505" y="3938"/>
                  <a:pt x="7505" y="3923"/>
                </a:cubicBezTo>
                <a:cubicBezTo>
                  <a:pt x="7505" y="3923"/>
                  <a:pt x="7496" y="3923"/>
                  <a:pt x="7496" y="3923"/>
                </a:cubicBezTo>
                <a:close/>
                <a:moveTo>
                  <a:pt x="6983" y="2120"/>
                </a:moveTo>
                <a:cubicBezTo>
                  <a:pt x="6983" y="2104"/>
                  <a:pt x="6974" y="2104"/>
                  <a:pt x="6974" y="2104"/>
                </a:cubicBezTo>
                <a:cubicBezTo>
                  <a:pt x="6974" y="2104"/>
                  <a:pt x="6965" y="2104"/>
                  <a:pt x="6965" y="2104"/>
                </a:cubicBezTo>
                <a:cubicBezTo>
                  <a:pt x="6965" y="2120"/>
                  <a:pt x="6974" y="2120"/>
                  <a:pt x="6974" y="2120"/>
                </a:cubicBezTo>
                <a:cubicBezTo>
                  <a:pt x="6983" y="2120"/>
                  <a:pt x="6983" y="2120"/>
                  <a:pt x="6983" y="2120"/>
                </a:cubicBezTo>
                <a:close/>
                <a:moveTo>
                  <a:pt x="11779" y="9905"/>
                </a:moveTo>
                <a:cubicBezTo>
                  <a:pt x="11779" y="9890"/>
                  <a:pt x="11779" y="9890"/>
                  <a:pt x="11779" y="9890"/>
                </a:cubicBezTo>
                <a:cubicBezTo>
                  <a:pt x="11770" y="9905"/>
                  <a:pt x="11770" y="9905"/>
                  <a:pt x="11770" y="9905"/>
                </a:cubicBezTo>
                <a:lnTo>
                  <a:pt x="11779" y="9905"/>
                </a:lnTo>
                <a:close/>
                <a:moveTo>
                  <a:pt x="5318" y="11568"/>
                </a:moveTo>
                <a:cubicBezTo>
                  <a:pt x="5318" y="11568"/>
                  <a:pt x="5318" y="11568"/>
                  <a:pt x="5318" y="11568"/>
                </a:cubicBezTo>
                <a:cubicBezTo>
                  <a:pt x="5318" y="11568"/>
                  <a:pt x="5318" y="11584"/>
                  <a:pt x="5318" y="11584"/>
                </a:cubicBezTo>
                <a:cubicBezTo>
                  <a:pt x="5318" y="11584"/>
                  <a:pt x="5318" y="11568"/>
                  <a:pt x="5318" y="11568"/>
                </a:cubicBezTo>
                <a:cubicBezTo>
                  <a:pt x="5318" y="11568"/>
                  <a:pt x="5318" y="11568"/>
                  <a:pt x="5318" y="11568"/>
                </a:cubicBezTo>
                <a:close/>
                <a:moveTo>
                  <a:pt x="10809" y="9097"/>
                </a:moveTo>
                <a:cubicBezTo>
                  <a:pt x="10809" y="9097"/>
                  <a:pt x="10809" y="9097"/>
                  <a:pt x="10809" y="9097"/>
                </a:cubicBezTo>
                <a:cubicBezTo>
                  <a:pt x="10809" y="9097"/>
                  <a:pt x="10809" y="9097"/>
                  <a:pt x="10809" y="9097"/>
                </a:cubicBezTo>
                <a:cubicBezTo>
                  <a:pt x="10809" y="9097"/>
                  <a:pt x="10809" y="9097"/>
                  <a:pt x="10809" y="9097"/>
                </a:cubicBezTo>
                <a:cubicBezTo>
                  <a:pt x="10809" y="9097"/>
                  <a:pt x="10809" y="9097"/>
                  <a:pt x="10809" y="9097"/>
                </a:cubicBezTo>
                <a:close/>
                <a:moveTo>
                  <a:pt x="10800" y="9113"/>
                </a:moveTo>
                <a:cubicBezTo>
                  <a:pt x="10800" y="9113"/>
                  <a:pt x="10809" y="9097"/>
                  <a:pt x="10809" y="9097"/>
                </a:cubicBezTo>
                <a:cubicBezTo>
                  <a:pt x="10800" y="9097"/>
                  <a:pt x="10800" y="9097"/>
                  <a:pt x="10800" y="9113"/>
                </a:cubicBezTo>
                <a:cubicBezTo>
                  <a:pt x="10800" y="9113"/>
                  <a:pt x="10800" y="9113"/>
                  <a:pt x="10800" y="9113"/>
                </a:cubicBezTo>
                <a:close/>
                <a:moveTo>
                  <a:pt x="11294" y="2260"/>
                </a:moveTo>
                <a:cubicBezTo>
                  <a:pt x="11294" y="2260"/>
                  <a:pt x="11294" y="2275"/>
                  <a:pt x="11303" y="2275"/>
                </a:cubicBezTo>
                <a:cubicBezTo>
                  <a:pt x="11303" y="2275"/>
                  <a:pt x="11303" y="2275"/>
                  <a:pt x="11303" y="2275"/>
                </a:cubicBezTo>
                <a:cubicBezTo>
                  <a:pt x="11313" y="2260"/>
                  <a:pt x="11303" y="2244"/>
                  <a:pt x="11303" y="2244"/>
                </a:cubicBezTo>
                <a:cubicBezTo>
                  <a:pt x="11294" y="2244"/>
                  <a:pt x="11294" y="2260"/>
                  <a:pt x="11294" y="2260"/>
                </a:cubicBezTo>
                <a:close/>
                <a:moveTo>
                  <a:pt x="13994" y="2384"/>
                </a:moveTo>
                <a:cubicBezTo>
                  <a:pt x="13994" y="2384"/>
                  <a:pt x="13994" y="2384"/>
                  <a:pt x="13985" y="2384"/>
                </a:cubicBezTo>
                <a:cubicBezTo>
                  <a:pt x="13985" y="2369"/>
                  <a:pt x="13985" y="2369"/>
                  <a:pt x="13985" y="2369"/>
                </a:cubicBezTo>
                <a:cubicBezTo>
                  <a:pt x="13976" y="2384"/>
                  <a:pt x="13976" y="2384"/>
                  <a:pt x="13985" y="2384"/>
                </a:cubicBezTo>
                <a:cubicBezTo>
                  <a:pt x="13985" y="2400"/>
                  <a:pt x="13985" y="2384"/>
                  <a:pt x="13994" y="2384"/>
                </a:cubicBezTo>
                <a:close/>
                <a:moveTo>
                  <a:pt x="13939" y="2415"/>
                </a:moveTo>
                <a:cubicBezTo>
                  <a:pt x="13939" y="2415"/>
                  <a:pt x="13939" y="2415"/>
                  <a:pt x="13939" y="2415"/>
                </a:cubicBezTo>
                <a:cubicBezTo>
                  <a:pt x="13939" y="2415"/>
                  <a:pt x="13948" y="2415"/>
                  <a:pt x="13948" y="2415"/>
                </a:cubicBezTo>
                <a:cubicBezTo>
                  <a:pt x="13939" y="2400"/>
                  <a:pt x="13939" y="2400"/>
                  <a:pt x="13939" y="2415"/>
                </a:cubicBezTo>
                <a:close/>
                <a:moveTo>
                  <a:pt x="19751" y="12702"/>
                </a:moveTo>
                <a:cubicBezTo>
                  <a:pt x="19742" y="12702"/>
                  <a:pt x="19742" y="12702"/>
                  <a:pt x="19742" y="12702"/>
                </a:cubicBezTo>
                <a:cubicBezTo>
                  <a:pt x="19742" y="12718"/>
                  <a:pt x="19742" y="12718"/>
                  <a:pt x="19742" y="12718"/>
                </a:cubicBezTo>
                <a:cubicBezTo>
                  <a:pt x="19751" y="12702"/>
                  <a:pt x="19751" y="12702"/>
                  <a:pt x="19751" y="12702"/>
                </a:cubicBezTo>
                <a:cubicBezTo>
                  <a:pt x="19751" y="12702"/>
                  <a:pt x="19751" y="12702"/>
                  <a:pt x="19751" y="12702"/>
                </a:cubicBezTo>
                <a:close/>
                <a:moveTo>
                  <a:pt x="9812" y="7217"/>
                </a:moveTo>
                <a:cubicBezTo>
                  <a:pt x="9821" y="7217"/>
                  <a:pt x="9821" y="7217"/>
                  <a:pt x="9821" y="7217"/>
                </a:cubicBezTo>
                <a:cubicBezTo>
                  <a:pt x="9821" y="7217"/>
                  <a:pt x="9821" y="7217"/>
                  <a:pt x="9821" y="7217"/>
                </a:cubicBezTo>
                <a:cubicBezTo>
                  <a:pt x="9821" y="7217"/>
                  <a:pt x="9821" y="7217"/>
                  <a:pt x="9821" y="7217"/>
                </a:cubicBezTo>
                <a:cubicBezTo>
                  <a:pt x="9821" y="7217"/>
                  <a:pt x="9812" y="7217"/>
                  <a:pt x="9812" y="7217"/>
                </a:cubicBezTo>
                <a:close/>
                <a:moveTo>
                  <a:pt x="9802" y="7232"/>
                </a:moveTo>
                <a:cubicBezTo>
                  <a:pt x="9802" y="7232"/>
                  <a:pt x="9802" y="7248"/>
                  <a:pt x="9812" y="7232"/>
                </a:cubicBezTo>
                <a:cubicBezTo>
                  <a:pt x="9812" y="7232"/>
                  <a:pt x="9812" y="7232"/>
                  <a:pt x="9812" y="7217"/>
                </a:cubicBezTo>
                <a:cubicBezTo>
                  <a:pt x="9812" y="7217"/>
                  <a:pt x="9812" y="7217"/>
                  <a:pt x="9802" y="7217"/>
                </a:cubicBezTo>
                <a:cubicBezTo>
                  <a:pt x="9802" y="7217"/>
                  <a:pt x="9802" y="7232"/>
                  <a:pt x="9802" y="7232"/>
                </a:cubicBezTo>
                <a:close/>
                <a:moveTo>
                  <a:pt x="6160" y="12904"/>
                </a:moveTo>
                <a:cubicBezTo>
                  <a:pt x="6169" y="12904"/>
                  <a:pt x="6169" y="12904"/>
                  <a:pt x="6169" y="12889"/>
                </a:cubicBezTo>
                <a:cubicBezTo>
                  <a:pt x="6169" y="12889"/>
                  <a:pt x="6160" y="12889"/>
                  <a:pt x="6160" y="12889"/>
                </a:cubicBezTo>
                <a:cubicBezTo>
                  <a:pt x="6160" y="12889"/>
                  <a:pt x="6160" y="12889"/>
                  <a:pt x="6160" y="12904"/>
                </a:cubicBezTo>
                <a:close/>
                <a:moveTo>
                  <a:pt x="247" y="5880"/>
                </a:moveTo>
                <a:cubicBezTo>
                  <a:pt x="247" y="5880"/>
                  <a:pt x="247" y="5880"/>
                  <a:pt x="247" y="5896"/>
                </a:cubicBezTo>
                <a:cubicBezTo>
                  <a:pt x="247" y="5880"/>
                  <a:pt x="256" y="5880"/>
                  <a:pt x="256" y="5880"/>
                </a:cubicBezTo>
                <a:cubicBezTo>
                  <a:pt x="256" y="5880"/>
                  <a:pt x="256" y="5865"/>
                  <a:pt x="247" y="5865"/>
                </a:cubicBezTo>
                <a:cubicBezTo>
                  <a:pt x="247" y="5865"/>
                  <a:pt x="247" y="5880"/>
                  <a:pt x="247" y="5880"/>
                </a:cubicBezTo>
                <a:close/>
                <a:moveTo>
                  <a:pt x="16301" y="13060"/>
                </a:moveTo>
                <a:cubicBezTo>
                  <a:pt x="16301" y="13060"/>
                  <a:pt x="16301" y="13060"/>
                  <a:pt x="16301" y="13060"/>
                </a:cubicBezTo>
                <a:cubicBezTo>
                  <a:pt x="16310" y="13060"/>
                  <a:pt x="16310" y="13060"/>
                  <a:pt x="16310" y="13060"/>
                </a:cubicBezTo>
                <a:cubicBezTo>
                  <a:pt x="16310" y="13060"/>
                  <a:pt x="16310" y="13044"/>
                  <a:pt x="16301" y="13044"/>
                </a:cubicBezTo>
                <a:cubicBezTo>
                  <a:pt x="16301" y="13044"/>
                  <a:pt x="16301" y="13060"/>
                  <a:pt x="16301" y="13060"/>
                </a:cubicBezTo>
                <a:close/>
                <a:moveTo>
                  <a:pt x="2224" y="5834"/>
                </a:moveTo>
                <a:cubicBezTo>
                  <a:pt x="2224" y="5834"/>
                  <a:pt x="2233" y="5818"/>
                  <a:pt x="2233" y="5818"/>
                </a:cubicBezTo>
                <a:cubicBezTo>
                  <a:pt x="2233" y="5818"/>
                  <a:pt x="2224" y="5803"/>
                  <a:pt x="2224" y="5803"/>
                </a:cubicBezTo>
                <a:cubicBezTo>
                  <a:pt x="2224" y="5803"/>
                  <a:pt x="2224" y="5818"/>
                  <a:pt x="2224" y="5818"/>
                </a:cubicBezTo>
                <a:cubicBezTo>
                  <a:pt x="2215" y="5834"/>
                  <a:pt x="2224" y="5834"/>
                  <a:pt x="2224" y="5834"/>
                </a:cubicBezTo>
                <a:close/>
                <a:moveTo>
                  <a:pt x="17930" y="13355"/>
                </a:moveTo>
                <a:cubicBezTo>
                  <a:pt x="17930" y="13371"/>
                  <a:pt x="17930" y="13371"/>
                  <a:pt x="17930" y="13371"/>
                </a:cubicBezTo>
                <a:cubicBezTo>
                  <a:pt x="17930" y="13355"/>
                  <a:pt x="17930" y="13355"/>
                  <a:pt x="17930" y="13355"/>
                </a:cubicBezTo>
                <a:close/>
                <a:moveTo>
                  <a:pt x="16401" y="13464"/>
                </a:moveTo>
                <a:cubicBezTo>
                  <a:pt x="16392" y="13464"/>
                  <a:pt x="16392" y="13479"/>
                  <a:pt x="16392" y="13479"/>
                </a:cubicBezTo>
                <a:cubicBezTo>
                  <a:pt x="16392" y="13479"/>
                  <a:pt x="16401" y="13495"/>
                  <a:pt x="16401" y="13495"/>
                </a:cubicBezTo>
                <a:cubicBezTo>
                  <a:pt x="16401" y="13479"/>
                  <a:pt x="16401" y="13479"/>
                  <a:pt x="16401" y="13464"/>
                </a:cubicBezTo>
                <a:cubicBezTo>
                  <a:pt x="16401" y="13464"/>
                  <a:pt x="16401" y="13464"/>
                  <a:pt x="16401" y="13464"/>
                </a:cubicBezTo>
                <a:close/>
                <a:moveTo>
                  <a:pt x="18204" y="13604"/>
                </a:moveTo>
                <a:cubicBezTo>
                  <a:pt x="18204" y="13604"/>
                  <a:pt x="18204" y="13604"/>
                  <a:pt x="18204" y="13604"/>
                </a:cubicBezTo>
                <a:cubicBezTo>
                  <a:pt x="18204" y="13604"/>
                  <a:pt x="18204" y="13604"/>
                  <a:pt x="18204" y="13604"/>
                </a:cubicBezTo>
                <a:cubicBezTo>
                  <a:pt x="18214" y="13604"/>
                  <a:pt x="18214" y="13604"/>
                  <a:pt x="18214" y="13604"/>
                </a:cubicBezTo>
                <a:cubicBezTo>
                  <a:pt x="18214" y="13604"/>
                  <a:pt x="18214" y="13604"/>
                  <a:pt x="18204" y="13604"/>
                </a:cubicBezTo>
                <a:close/>
                <a:moveTo>
                  <a:pt x="18140" y="13681"/>
                </a:moveTo>
                <a:cubicBezTo>
                  <a:pt x="18140" y="13697"/>
                  <a:pt x="18140" y="13697"/>
                  <a:pt x="18140" y="13697"/>
                </a:cubicBezTo>
                <a:cubicBezTo>
                  <a:pt x="18140" y="13697"/>
                  <a:pt x="18140" y="13681"/>
                  <a:pt x="18140" y="13681"/>
                </a:cubicBezTo>
                <a:cubicBezTo>
                  <a:pt x="18140" y="13681"/>
                  <a:pt x="18131" y="13681"/>
                  <a:pt x="18140" y="13681"/>
                </a:cubicBezTo>
                <a:close/>
                <a:moveTo>
                  <a:pt x="18589" y="13806"/>
                </a:moveTo>
                <a:cubicBezTo>
                  <a:pt x="18589" y="13806"/>
                  <a:pt x="18598" y="13806"/>
                  <a:pt x="18598" y="13806"/>
                </a:cubicBezTo>
                <a:cubicBezTo>
                  <a:pt x="18598" y="13806"/>
                  <a:pt x="18598" y="13806"/>
                  <a:pt x="18598" y="13806"/>
                </a:cubicBezTo>
                <a:cubicBezTo>
                  <a:pt x="18598" y="13790"/>
                  <a:pt x="18598" y="13790"/>
                  <a:pt x="18589" y="13806"/>
                </a:cubicBezTo>
                <a:close/>
                <a:moveTo>
                  <a:pt x="6919" y="14241"/>
                </a:moveTo>
                <a:cubicBezTo>
                  <a:pt x="6919" y="14241"/>
                  <a:pt x="6910" y="14241"/>
                  <a:pt x="6910" y="14241"/>
                </a:cubicBezTo>
                <a:cubicBezTo>
                  <a:pt x="6910" y="14241"/>
                  <a:pt x="6910" y="14241"/>
                  <a:pt x="6910" y="14241"/>
                </a:cubicBezTo>
                <a:cubicBezTo>
                  <a:pt x="6910" y="14241"/>
                  <a:pt x="6910" y="14241"/>
                  <a:pt x="6910" y="14241"/>
                </a:cubicBezTo>
                <a:cubicBezTo>
                  <a:pt x="6910" y="14241"/>
                  <a:pt x="6910" y="14241"/>
                  <a:pt x="6919" y="14241"/>
                </a:cubicBezTo>
                <a:close/>
                <a:moveTo>
                  <a:pt x="6947" y="14272"/>
                </a:moveTo>
                <a:cubicBezTo>
                  <a:pt x="6938" y="14241"/>
                  <a:pt x="6928" y="14241"/>
                  <a:pt x="6919" y="14241"/>
                </a:cubicBezTo>
                <a:cubicBezTo>
                  <a:pt x="6919" y="14272"/>
                  <a:pt x="6928" y="14272"/>
                  <a:pt x="6947" y="14272"/>
                </a:cubicBezTo>
                <a:close/>
                <a:moveTo>
                  <a:pt x="17134" y="14334"/>
                </a:moveTo>
                <a:cubicBezTo>
                  <a:pt x="17134" y="14334"/>
                  <a:pt x="17134" y="14350"/>
                  <a:pt x="17134" y="14350"/>
                </a:cubicBezTo>
                <a:cubicBezTo>
                  <a:pt x="17134" y="14350"/>
                  <a:pt x="17143" y="14350"/>
                  <a:pt x="17143" y="14350"/>
                </a:cubicBezTo>
                <a:cubicBezTo>
                  <a:pt x="17143" y="14350"/>
                  <a:pt x="17152" y="14350"/>
                  <a:pt x="17152" y="14334"/>
                </a:cubicBezTo>
                <a:cubicBezTo>
                  <a:pt x="17143" y="14334"/>
                  <a:pt x="17143" y="14318"/>
                  <a:pt x="17134" y="14334"/>
                </a:cubicBezTo>
                <a:close/>
                <a:moveTo>
                  <a:pt x="17124" y="14365"/>
                </a:moveTo>
                <a:cubicBezTo>
                  <a:pt x="17124" y="14350"/>
                  <a:pt x="17134" y="14350"/>
                  <a:pt x="17134" y="14350"/>
                </a:cubicBezTo>
                <a:cubicBezTo>
                  <a:pt x="17134" y="14350"/>
                  <a:pt x="17134" y="14350"/>
                  <a:pt x="17134" y="14350"/>
                </a:cubicBezTo>
                <a:cubicBezTo>
                  <a:pt x="17134" y="14350"/>
                  <a:pt x="17134" y="14350"/>
                  <a:pt x="17124" y="14350"/>
                </a:cubicBezTo>
                <a:cubicBezTo>
                  <a:pt x="17124" y="14350"/>
                  <a:pt x="17124" y="14350"/>
                  <a:pt x="17124" y="14365"/>
                </a:cubicBezTo>
                <a:close/>
                <a:moveTo>
                  <a:pt x="17124" y="14381"/>
                </a:moveTo>
                <a:cubicBezTo>
                  <a:pt x="17124" y="14365"/>
                  <a:pt x="17124" y="14365"/>
                  <a:pt x="17124" y="14365"/>
                </a:cubicBezTo>
                <a:cubicBezTo>
                  <a:pt x="17124" y="14365"/>
                  <a:pt x="17124" y="14365"/>
                  <a:pt x="17124" y="14365"/>
                </a:cubicBezTo>
                <a:cubicBezTo>
                  <a:pt x="17124" y="14365"/>
                  <a:pt x="17124" y="14381"/>
                  <a:pt x="17124" y="14381"/>
                </a:cubicBezTo>
                <a:close/>
                <a:moveTo>
                  <a:pt x="20154" y="14598"/>
                </a:moveTo>
                <a:cubicBezTo>
                  <a:pt x="20145" y="14614"/>
                  <a:pt x="20154" y="14614"/>
                  <a:pt x="20154" y="14614"/>
                </a:cubicBezTo>
                <a:cubicBezTo>
                  <a:pt x="20154" y="14614"/>
                  <a:pt x="20154" y="14598"/>
                  <a:pt x="20154" y="14598"/>
                </a:cubicBezTo>
                <a:cubicBezTo>
                  <a:pt x="20154" y="14598"/>
                  <a:pt x="20154" y="14598"/>
                  <a:pt x="20154" y="14598"/>
                </a:cubicBezTo>
                <a:cubicBezTo>
                  <a:pt x="20154" y="14598"/>
                  <a:pt x="20154" y="14598"/>
                  <a:pt x="20154" y="14598"/>
                </a:cubicBezTo>
                <a:close/>
                <a:moveTo>
                  <a:pt x="16841" y="14660"/>
                </a:moveTo>
                <a:cubicBezTo>
                  <a:pt x="16841" y="14660"/>
                  <a:pt x="16841" y="14660"/>
                  <a:pt x="16841" y="14660"/>
                </a:cubicBezTo>
                <a:cubicBezTo>
                  <a:pt x="16841" y="14660"/>
                  <a:pt x="16841" y="14676"/>
                  <a:pt x="16841" y="14676"/>
                </a:cubicBezTo>
                <a:cubicBezTo>
                  <a:pt x="16850" y="14676"/>
                  <a:pt x="16850" y="14660"/>
                  <a:pt x="16850" y="14660"/>
                </a:cubicBezTo>
                <a:cubicBezTo>
                  <a:pt x="16850" y="14660"/>
                  <a:pt x="16850" y="14660"/>
                  <a:pt x="16841" y="14660"/>
                </a:cubicBezTo>
                <a:close/>
                <a:moveTo>
                  <a:pt x="18259" y="14909"/>
                </a:moveTo>
                <a:cubicBezTo>
                  <a:pt x="18259" y="14925"/>
                  <a:pt x="18259" y="14925"/>
                  <a:pt x="18259" y="14925"/>
                </a:cubicBezTo>
                <a:cubicBezTo>
                  <a:pt x="18268" y="14925"/>
                  <a:pt x="18268" y="14925"/>
                  <a:pt x="18268" y="14925"/>
                </a:cubicBezTo>
                <a:cubicBezTo>
                  <a:pt x="18268" y="14909"/>
                  <a:pt x="18259" y="14909"/>
                  <a:pt x="18259" y="14909"/>
                </a:cubicBezTo>
                <a:cubicBezTo>
                  <a:pt x="18259" y="14909"/>
                  <a:pt x="18259" y="14909"/>
                  <a:pt x="18259" y="14909"/>
                </a:cubicBezTo>
                <a:close/>
                <a:moveTo>
                  <a:pt x="19989" y="14940"/>
                </a:moveTo>
                <a:cubicBezTo>
                  <a:pt x="19989" y="14956"/>
                  <a:pt x="19989" y="14956"/>
                  <a:pt x="19989" y="14956"/>
                </a:cubicBezTo>
                <a:cubicBezTo>
                  <a:pt x="19989" y="14956"/>
                  <a:pt x="19989" y="14956"/>
                  <a:pt x="19998" y="14956"/>
                </a:cubicBezTo>
                <a:cubicBezTo>
                  <a:pt x="19998" y="14956"/>
                  <a:pt x="19998" y="14956"/>
                  <a:pt x="19998" y="14956"/>
                </a:cubicBezTo>
                <a:cubicBezTo>
                  <a:pt x="19998" y="14940"/>
                  <a:pt x="19989" y="14940"/>
                  <a:pt x="19989" y="14940"/>
                </a:cubicBezTo>
                <a:close/>
                <a:moveTo>
                  <a:pt x="18168" y="15018"/>
                </a:moveTo>
                <a:cubicBezTo>
                  <a:pt x="18168" y="15018"/>
                  <a:pt x="18168" y="15018"/>
                  <a:pt x="18168" y="15018"/>
                </a:cubicBezTo>
                <a:cubicBezTo>
                  <a:pt x="18168" y="15018"/>
                  <a:pt x="18168" y="15002"/>
                  <a:pt x="18168" y="15002"/>
                </a:cubicBezTo>
                <a:cubicBezTo>
                  <a:pt x="18168" y="15002"/>
                  <a:pt x="18159" y="15002"/>
                  <a:pt x="18159" y="15002"/>
                </a:cubicBezTo>
                <a:cubicBezTo>
                  <a:pt x="18159" y="15018"/>
                  <a:pt x="18159" y="15018"/>
                  <a:pt x="18168" y="15018"/>
                </a:cubicBezTo>
                <a:close/>
                <a:moveTo>
                  <a:pt x="18360" y="15282"/>
                </a:moveTo>
                <a:cubicBezTo>
                  <a:pt x="18360" y="15297"/>
                  <a:pt x="18360" y="15297"/>
                  <a:pt x="18369" y="15297"/>
                </a:cubicBezTo>
                <a:cubicBezTo>
                  <a:pt x="18369" y="15297"/>
                  <a:pt x="18369" y="15297"/>
                  <a:pt x="18369" y="15297"/>
                </a:cubicBezTo>
                <a:cubicBezTo>
                  <a:pt x="18369" y="15297"/>
                  <a:pt x="18369" y="15282"/>
                  <a:pt x="18369" y="15282"/>
                </a:cubicBezTo>
                <a:cubicBezTo>
                  <a:pt x="18369" y="15282"/>
                  <a:pt x="18369" y="15282"/>
                  <a:pt x="18360" y="15282"/>
                </a:cubicBezTo>
                <a:close/>
                <a:moveTo>
                  <a:pt x="18323" y="15577"/>
                </a:moveTo>
                <a:cubicBezTo>
                  <a:pt x="18333" y="15562"/>
                  <a:pt x="18333" y="15562"/>
                  <a:pt x="18333" y="15546"/>
                </a:cubicBezTo>
                <a:cubicBezTo>
                  <a:pt x="18323" y="15546"/>
                  <a:pt x="18323" y="15546"/>
                  <a:pt x="18314" y="15546"/>
                </a:cubicBezTo>
                <a:cubicBezTo>
                  <a:pt x="18314" y="15562"/>
                  <a:pt x="18314" y="15562"/>
                  <a:pt x="18314" y="15562"/>
                </a:cubicBezTo>
                <a:cubicBezTo>
                  <a:pt x="18314" y="15577"/>
                  <a:pt x="18323" y="15577"/>
                  <a:pt x="18323" y="15577"/>
                </a:cubicBezTo>
                <a:close/>
                <a:moveTo>
                  <a:pt x="13143" y="15733"/>
                </a:moveTo>
                <a:cubicBezTo>
                  <a:pt x="13143" y="15733"/>
                  <a:pt x="13143" y="15733"/>
                  <a:pt x="13143" y="15733"/>
                </a:cubicBezTo>
                <a:cubicBezTo>
                  <a:pt x="13143" y="15733"/>
                  <a:pt x="13143" y="15733"/>
                  <a:pt x="13143" y="15748"/>
                </a:cubicBezTo>
                <a:cubicBezTo>
                  <a:pt x="13143" y="15748"/>
                  <a:pt x="13143" y="15748"/>
                  <a:pt x="13152" y="15748"/>
                </a:cubicBezTo>
                <a:cubicBezTo>
                  <a:pt x="13143" y="15733"/>
                  <a:pt x="13143" y="15733"/>
                  <a:pt x="13143" y="15733"/>
                </a:cubicBezTo>
                <a:close/>
                <a:moveTo>
                  <a:pt x="21280" y="16292"/>
                </a:moveTo>
                <a:cubicBezTo>
                  <a:pt x="21280" y="16292"/>
                  <a:pt x="21280" y="16292"/>
                  <a:pt x="21280" y="16292"/>
                </a:cubicBezTo>
                <a:cubicBezTo>
                  <a:pt x="21280" y="16276"/>
                  <a:pt x="21280" y="16276"/>
                  <a:pt x="21280" y="16276"/>
                </a:cubicBezTo>
                <a:cubicBezTo>
                  <a:pt x="21280" y="16276"/>
                  <a:pt x="21271" y="16276"/>
                  <a:pt x="21271" y="16276"/>
                </a:cubicBezTo>
                <a:cubicBezTo>
                  <a:pt x="21271" y="16292"/>
                  <a:pt x="21271" y="16292"/>
                  <a:pt x="21280" y="16292"/>
                </a:cubicBezTo>
                <a:close/>
                <a:moveTo>
                  <a:pt x="21280" y="16463"/>
                </a:moveTo>
                <a:cubicBezTo>
                  <a:pt x="21289" y="16463"/>
                  <a:pt x="21289" y="16463"/>
                  <a:pt x="21298" y="16463"/>
                </a:cubicBezTo>
                <a:cubicBezTo>
                  <a:pt x="21289" y="16463"/>
                  <a:pt x="21289" y="16447"/>
                  <a:pt x="21289" y="16447"/>
                </a:cubicBezTo>
                <a:cubicBezTo>
                  <a:pt x="21289" y="16447"/>
                  <a:pt x="21280" y="16447"/>
                  <a:pt x="21280" y="16463"/>
                </a:cubicBezTo>
                <a:cubicBezTo>
                  <a:pt x="21280" y="16463"/>
                  <a:pt x="21280" y="16463"/>
                  <a:pt x="21280" y="16463"/>
                </a:cubicBezTo>
                <a:close/>
                <a:moveTo>
                  <a:pt x="21325" y="16603"/>
                </a:moveTo>
                <a:cubicBezTo>
                  <a:pt x="21325" y="16603"/>
                  <a:pt x="21325" y="16603"/>
                  <a:pt x="21325" y="16603"/>
                </a:cubicBezTo>
                <a:cubicBezTo>
                  <a:pt x="21325" y="16618"/>
                  <a:pt x="21325" y="16618"/>
                  <a:pt x="21325" y="16618"/>
                </a:cubicBezTo>
                <a:lnTo>
                  <a:pt x="21325" y="16603"/>
                </a:lnTo>
                <a:close/>
                <a:moveTo>
                  <a:pt x="21225" y="16976"/>
                </a:moveTo>
                <a:cubicBezTo>
                  <a:pt x="21225" y="16976"/>
                  <a:pt x="21216" y="16991"/>
                  <a:pt x="21225" y="16991"/>
                </a:cubicBezTo>
                <a:cubicBezTo>
                  <a:pt x="21225" y="17007"/>
                  <a:pt x="21225" y="17007"/>
                  <a:pt x="21225" y="17007"/>
                </a:cubicBezTo>
                <a:cubicBezTo>
                  <a:pt x="21234" y="17007"/>
                  <a:pt x="21234" y="16991"/>
                  <a:pt x="21234" y="16991"/>
                </a:cubicBezTo>
                <a:cubicBezTo>
                  <a:pt x="21234" y="16976"/>
                  <a:pt x="21225" y="16976"/>
                  <a:pt x="21225" y="16976"/>
                </a:cubicBezTo>
                <a:close/>
                <a:moveTo>
                  <a:pt x="19568" y="19804"/>
                </a:moveTo>
                <a:cubicBezTo>
                  <a:pt x="19568" y="19804"/>
                  <a:pt x="19559" y="19804"/>
                  <a:pt x="19559" y="19804"/>
                </a:cubicBezTo>
                <a:cubicBezTo>
                  <a:pt x="19559" y="19819"/>
                  <a:pt x="19568" y="19819"/>
                  <a:pt x="19568" y="19819"/>
                </a:cubicBezTo>
                <a:cubicBezTo>
                  <a:pt x="19577" y="19819"/>
                  <a:pt x="19577" y="19819"/>
                  <a:pt x="19577" y="19819"/>
                </a:cubicBezTo>
                <a:cubicBezTo>
                  <a:pt x="19577" y="19804"/>
                  <a:pt x="19568" y="19804"/>
                  <a:pt x="19568" y="19804"/>
                </a:cubicBezTo>
                <a:close/>
                <a:moveTo>
                  <a:pt x="9903" y="7466"/>
                </a:moveTo>
                <a:cubicBezTo>
                  <a:pt x="9903" y="7466"/>
                  <a:pt x="9894" y="7466"/>
                  <a:pt x="9894" y="7466"/>
                </a:cubicBezTo>
                <a:cubicBezTo>
                  <a:pt x="9894" y="7481"/>
                  <a:pt x="9894" y="7481"/>
                  <a:pt x="9894" y="7481"/>
                </a:cubicBezTo>
                <a:cubicBezTo>
                  <a:pt x="9903" y="7481"/>
                  <a:pt x="9903" y="7481"/>
                  <a:pt x="9903" y="7481"/>
                </a:cubicBezTo>
                <a:cubicBezTo>
                  <a:pt x="9903" y="7481"/>
                  <a:pt x="9903" y="7466"/>
                  <a:pt x="9903" y="7466"/>
                </a:cubicBezTo>
                <a:close/>
                <a:moveTo>
                  <a:pt x="12978" y="4560"/>
                </a:moveTo>
                <a:cubicBezTo>
                  <a:pt x="12978" y="4560"/>
                  <a:pt x="12969" y="4560"/>
                  <a:pt x="12969" y="4560"/>
                </a:cubicBezTo>
                <a:cubicBezTo>
                  <a:pt x="12969" y="4560"/>
                  <a:pt x="12960" y="4575"/>
                  <a:pt x="12960" y="4575"/>
                </a:cubicBezTo>
                <a:cubicBezTo>
                  <a:pt x="12969" y="4575"/>
                  <a:pt x="12969" y="4575"/>
                  <a:pt x="12969" y="4575"/>
                </a:cubicBezTo>
                <a:cubicBezTo>
                  <a:pt x="12978" y="4575"/>
                  <a:pt x="12978" y="4560"/>
                  <a:pt x="12978" y="4560"/>
                </a:cubicBezTo>
                <a:close/>
                <a:moveTo>
                  <a:pt x="12960" y="4575"/>
                </a:moveTo>
                <a:cubicBezTo>
                  <a:pt x="12960" y="4575"/>
                  <a:pt x="12960" y="4575"/>
                  <a:pt x="12960" y="4575"/>
                </a:cubicBezTo>
                <a:cubicBezTo>
                  <a:pt x="12960" y="4575"/>
                  <a:pt x="12960" y="4575"/>
                  <a:pt x="12960" y="4575"/>
                </a:cubicBezTo>
                <a:cubicBezTo>
                  <a:pt x="12960" y="4575"/>
                  <a:pt x="12960" y="4575"/>
                  <a:pt x="12960" y="4575"/>
                </a:cubicBezTo>
                <a:cubicBezTo>
                  <a:pt x="12960" y="4575"/>
                  <a:pt x="12960" y="4575"/>
                  <a:pt x="12960" y="4575"/>
                </a:cubicBezTo>
                <a:close/>
                <a:moveTo>
                  <a:pt x="11148" y="4529"/>
                </a:moveTo>
                <a:cubicBezTo>
                  <a:pt x="11148" y="4529"/>
                  <a:pt x="11157" y="4529"/>
                  <a:pt x="11157" y="4529"/>
                </a:cubicBezTo>
                <a:cubicBezTo>
                  <a:pt x="11157" y="4529"/>
                  <a:pt x="11157" y="4529"/>
                  <a:pt x="11157" y="4529"/>
                </a:cubicBezTo>
                <a:cubicBezTo>
                  <a:pt x="11157" y="4513"/>
                  <a:pt x="11157" y="4513"/>
                  <a:pt x="11148" y="4529"/>
                </a:cubicBezTo>
                <a:close/>
                <a:moveTo>
                  <a:pt x="6416" y="21420"/>
                </a:moveTo>
                <a:cubicBezTo>
                  <a:pt x="6416" y="21420"/>
                  <a:pt x="6425" y="21420"/>
                  <a:pt x="6425" y="21420"/>
                </a:cubicBezTo>
                <a:cubicBezTo>
                  <a:pt x="6425" y="21420"/>
                  <a:pt x="6416" y="21420"/>
                  <a:pt x="6416" y="21420"/>
                </a:cubicBezTo>
                <a:cubicBezTo>
                  <a:pt x="6407" y="21420"/>
                  <a:pt x="6407" y="21420"/>
                  <a:pt x="6416" y="21420"/>
                </a:cubicBezTo>
                <a:close/>
                <a:moveTo>
                  <a:pt x="7386" y="3767"/>
                </a:moveTo>
                <a:cubicBezTo>
                  <a:pt x="7386" y="3783"/>
                  <a:pt x="7386" y="3783"/>
                  <a:pt x="7395" y="3783"/>
                </a:cubicBezTo>
                <a:cubicBezTo>
                  <a:pt x="7395" y="3783"/>
                  <a:pt x="7395" y="3767"/>
                  <a:pt x="7395" y="3767"/>
                </a:cubicBezTo>
                <a:cubicBezTo>
                  <a:pt x="7395" y="3767"/>
                  <a:pt x="7395" y="3767"/>
                  <a:pt x="7386" y="3767"/>
                </a:cubicBezTo>
                <a:close/>
                <a:moveTo>
                  <a:pt x="5922" y="4109"/>
                </a:moveTo>
                <a:cubicBezTo>
                  <a:pt x="5922" y="4109"/>
                  <a:pt x="5922" y="4109"/>
                  <a:pt x="5922" y="4109"/>
                </a:cubicBezTo>
                <a:cubicBezTo>
                  <a:pt x="5922" y="4109"/>
                  <a:pt x="5922" y="4109"/>
                  <a:pt x="5922" y="4125"/>
                </a:cubicBezTo>
                <a:cubicBezTo>
                  <a:pt x="5922" y="4125"/>
                  <a:pt x="5922" y="4125"/>
                  <a:pt x="5922" y="4125"/>
                </a:cubicBezTo>
                <a:lnTo>
                  <a:pt x="5922" y="4109"/>
                </a:lnTo>
                <a:close/>
                <a:moveTo>
                  <a:pt x="19413" y="4156"/>
                </a:moveTo>
                <a:cubicBezTo>
                  <a:pt x="19413" y="4156"/>
                  <a:pt x="19413" y="4156"/>
                  <a:pt x="19413" y="4171"/>
                </a:cubicBezTo>
                <a:cubicBezTo>
                  <a:pt x="19413" y="4171"/>
                  <a:pt x="19413" y="4171"/>
                  <a:pt x="19413" y="4171"/>
                </a:cubicBezTo>
                <a:cubicBezTo>
                  <a:pt x="19413" y="4171"/>
                  <a:pt x="19413" y="4156"/>
                  <a:pt x="19413" y="4156"/>
                </a:cubicBezTo>
                <a:close/>
                <a:moveTo>
                  <a:pt x="19413" y="4171"/>
                </a:moveTo>
                <a:cubicBezTo>
                  <a:pt x="19413" y="4171"/>
                  <a:pt x="19403" y="4171"/>
                  <a:pt x="19403" y="4171"/>
                </a:cubicBezTo>
                <a:cubicBezTo>
                  <a:pt x="19403" y="4171"/>
                  <a:pt x="19403" y="4171"/>
                  <a:pt x="19403" y="4171"/>
                </a:cubicBezTo>
                <a:cubicBezTo>
                  <a:pt x="19403" y="4171"/>
                  <a:pt x="19403" y="4171"/>
                  <a:pt x="19413" y="4171"/>
                </a:cubicBezTo>
                <a:cubicBezTo>
                  <a:pt x="19413" y="4171"/>
                  <a:pt x="19413" y="4171"/>
                  <a:pt x="19413" y="4171"/>
                </a:cubicBezTo>
                <a:close/>
                <a:moveTo>
                  <a:pt x="11313" y="4389"/>
                </a:moveTo>
                <a:cubicBezTo>
                  <a:pt x="11313" y="4389"/>
                  <a:pt x="11313" y="4389"/>
                  <a:pt x="11303" y="4389"/>
                </a:cubicBezTo>
                <a:cubicBezTo>
                  <a:pt x="11303" y="4389"/>
                  <a:pt x="11303" y="4389"/>
                  <a:pt x="11303" y="4389"/>
                </a:cubicBezTo>
                <a:cubicBezTo>
                  <a:pt x="11313" y="4389"/>
                  <a:pt x="11313" y="4389"/>
                  <a:pt x="11313" y="4389"/>
                </a:cubicBezTo>
                <a:cubicBezTo>
                  <a:pt x="11313" y="4389"/>
                  <a:pt x="11313" y="4389"/>
                  <a:pt x="11313" y="4389"/>
                </a:cubicBezTo>
                <a:close/>
                <a:moveTo>
                  <a:pt x="11313" y="4373"/>
                </a:moveTo>
                <a:cubicBezTo>
                  <a:pt x="11313" y="4373"/>
                  <a:pt x="11313" y="4389"/>
                  <a:pt x="11313" y="4389"/>
                </a:cubicBezTo>
                <a:cubicBezTo>
                  <a:pt x="11313" y="4389"/>
                  <a:pt x="11313" y="4373"/>
                  <a:pt x="11313" y="4373"/>
                </a:cubicBezTo>
                <a:close/>
                <a:moveTo>
                  <a:pt x="11770" y="9455"/>
                </a:moveTo>
                <a:cubicBezTo>
                  <a:pt x="11770" y="9455"/>
                  <a:pt x="11770" y="9455"/>
                  <a:pt x="11770" y="9455"/>
                </a:cubicBezTo>
                <a:cubicBezTo>
                  <a:pt x="11770" y="9455"/>
                  <a:pt x="11779" y="9455"/>
                  <a:pt x="11779" y="9455"/>
                </a:cubicBezTo>
                <a:cubicBezTo>
                  <a:pt x="11779" y="9455"/>
                  <a:pt x="11770" y="9455"/>
                  <a:pt x="11770" y="9455"/>
                </a:cubicBezTo>
                <a:close/>
                <a:moveTo>
                  <a:pt x="11075" y="10061"/>
                </a:moveTo>
                <a:cubicBezTo>
                  <a:pt x="11075" y="10061"/>
                  <a:pt x="11075" y="10061"/>
                  <a:pt x="11075" y="10061"/>
                </a:cubicBezTo>
                <a:cubicBezTo>
                  <a:pt x="11075" y="10061"/>
                  <a:pt x="11075" y="10061"/>
                  <a:pt x="11075" y="10061"/>
                </a:cubicBezTo>
                <a:close/>
                <a:moveTo>
                  <a:pt x="5373" y="11630"/>
                </a:moveTo>
                <a:cubicBezTo>
                  <a:pt x="5373" y="11630"/>
                  <a:pt x="5373" y="11630"/>
                  <a:pt x="5373" y="11630"/>
                </a:cubicBezTo>
                <a:cubicBezTo>
                  <a:pt x="5373" y="11615"/>
                  <a:pt x="5373" y="11615"/>
                  <a:pt x="5373" y="11630"/>
                </a:cubicBezTo>
                <a:close/>
                <a:moveTo>
                  <a:pt x="6068" y="12190"/>
                </a:moveTo>
                <a:cubicBezTo>
                  <a:pt x="6077" y="12190"/>
                  <a:pt x="6077" y="12190"/>
                  <a:pt x="6077" y="12190"/>
                </a:cubicBezTo>
                <a:cubicBezTo>
                  <a:pt x="6077" y="12190"/>
                  <a:pt x="6077" y="12190"/>
                  <a:pt x="6077" y="12190"/>
                </a:cubicBezTo>
                <a:lnTo>
                  <a:pt x="6068" y="12190"/>
                </a:lnTo>
                <a:close/>
                <a:moveTo>
                  <a:pt x="10269" y="9657"/>
                </a:moveTo>
                <a:cubicBezTo>
                  <a:pt x="10278" y="9657"/>
                  <a:pt x="10278" y="9657"/>
                  <a:pt x="10278" y="9657"/>
                </a:cubicBezTo>
                <a:cubicBezTo>
                  <a:pt x="10269" y="9657"/>
                  <a:pt x="10269" y="9657"/>
                  <a:pt x="10269" y="9657"/>
                </a:cubicBezTo>
                <a:close/>
                <a:moveTo>
                  <a:pt x="8722" y="426"/>
                </a:moveTo>
                <a:cubicBezTo>
                  <a:pt x="8722" y="426"/>
                  <a:pt x="8722" y="442"/>
                  <a:pt x="8722" y="442"/>
                </a:cubicBezTo>
                <a:cubicBezTo>
                  <a:pt x="8722" y="426"/>
                  <a:pt x="8722" y="426"/>
                  <a:pt x="8722" y="426"/>
                </a:cubicBezTo>
                <a:cubicBezTo>
                  <a:pt x="8722" y="426"/>
                  <a:pt x="8722" y="426"/>
                  <a:pt x="8722" y="426"/>
                </a:cubicBezTo>
                <a:close/>
                <a:moveTo>
                  <a:pt x="19010" y="7248"/>
                </a:moveTo>
                <a:cubicBezTo>
                  <a:pt x="19010" y="7248"/>
                  <a:pt x="19010" y="7248"/>
                  <a:pt x="19010" y="7248"/>
                </a:cubicBezTo>
                <a:cubicBezTo>
                  <a:pt x="19010" y="7248"/>
                  <a:pt x="19010" y="7248"/>
                  <a:pt x="19010" y="7248"/>
                </a:cubicBezTo>
                <a:cubicBezTo>
                  <a:pt x="19010" y="7248"/>
                  <a:pt x="19010" y="7248"/>
                  <a:pt x="19010" y="7248"/>
                </a:cubicBezTo>
                <a:cubicBezTo>
                  <a:pt x="19010" y="7248"/>
                  <a:pt x="19010" y="7248"/>
                  <a:pt x="19010" y="7248"/>
                </a:cubicBezTo>
                <a:close/>
                <a:moveTo>
                  <a:pt x="19019" y="7264"/>
                </a:moveTo>
                <a:cubicBezTo>
                  <a:pt x="19019" y="7264"/>
                  <a:pt x="19019" y="7248"/>
                  <a:pt x="19010" y="7248"/>
                </a:cubicBezTo>
                <a:cubicBezTo>
                  <a:pt x="19010" y="7264"/>
                  <a:pt x="19010" y="7264"/>
                  <a:pt x="19019" y="7264"/>
                </a:cubicBezTo>
                <a:close/>
                <a:moveTo>
                  <a:pt x="659" y="5772"/>
                </a:moveTo>
                <a:cubicBezTo>
                  <a:pt x="659" y="5772"/>
                  <a:pt x="659" y="5772"/>
                  <a:pt x="659" y="5772"/>
                </a:cubicBezTo>
                <a:cubicBezTo>
                  <a:pt x="659" y="5772"/>
                  <a:pt x="659" y="5772"/>
                  <a:pt x="659" y="5772"/>
                </a:cubicBezTo>
                <a:cubicBezTo>
                  <a:pt x="659" y="5772"/>
                  <a:pt x="659" y="5772"/>
                  <a:pt x="659" y="5772"/>
                </a:cubicBezTo>
                <a:close/>
                <a:moveTo>
                  <a:pt x="659" y="5787"/>
                </a:moveTo>
                <a:cubicBezTo>
                  <a:pt x="659" y="5787"/>
                  <a:pt x="659" y="5787"/>
                  <a:pt x="659" y="5772"/>
                </a:cubicBezTo>
                <a:cubicBezTo>
                  <a:pt x="650" y="5787"/>
                  <a:pt x="650" y="5787"/>
                  <a:pt x="659" y="5787"/>
                </a:cubicBezTo>
                <a:close/>
                <a:moveTo>
                  <a:pt x="19028" y="7279"/>
                </a:moveTo>
                <a:cubicBezTo>
                  <a:pt x="19028" y="7279"/>
                  <a:pt x="19028" y="7279"/>
                  <a:pt x="19028" y="7264"/>
                </a:cubicBezTo>
                <a:cubicBezTo>
                  <a:pt x="19019" y="7264"/>
                  <a:pt x="19019" y="7264"/>
                  <a:pt x="19019" y="7264"/>
                </a:cubicBezTo>
                <a:cubicBezTo>
                  <a:pt x="19019" y="7264"/>
                  <a:pt x="19019" y="7264"/>
                  <a:pt x="19019" y="7279"/>
                </a:cubicBezTo>
                <a:cubicBezTo>
                  <a:pt x="19019" y="7279"/>
                  <a:pt x="19028" y="7279"/>
                  <a:pt x="19028" y="7279"/>
                </a:cubicBezTo>
                <a:close/>
                <a:moveTo>
                  <a:pt x="19037" y="7295"/>
                </a:moveTo>
                <a:cubicBezTo>
                  <a:pt x="19037" y="7279"/>
                  <a:pt x="19028" y="7279"/>
                  <a:pt x="19028" y="7279"/>
                </a:cubicBezTo>
                <a:cubicBezTo>
                  <a:pt x="19028" y="7279"/>
                  <a:pt x="19028" y="7295"/>
                  <a:pt x="19037" y="7295"/>
                </a:cubicBezTo>
                <a:close/>
                <a:moveTo>
                  <a:pt x="18516" y="13899"/>
                </a:moveTo>
                <a:cubicBezTo>
                  <a:pt x="18516" y="13899"/>
                  <a:pt x="18516" y="13899"/>
                  <a:pt x="18516" y="13899"/>
                </a:cubicBezTo>
                <a:cubicBezTo>
                  <a:pt x="18516" y="13899"/>
                  <a:pt x="18516" y="13899"/>
                  <a:pt x="18516" y="13899"/>
                </a:cubicBezTo>
                <a:close/>
                <a:moveTo>
                  <a:pt x="16539" y="13992"/>
                </a:moveTo>
                <a:cubicBezTo>
                  <a:pt x="16548" y="13992"/>
                  <a:pt x="16548" y="13992"/>
                  <a:pt x="16548" y="13992"/>
                </a:cubicBezTo>
                <a:cubicBezTo>
                  <a:pt x="16548" y="13977"/>
                  <a:pt x="16548" y="13977"/>
                  <a:pt x="16548" y="13977"/>
                </a:cubicBezTo>
                <a:lnTo>
                  <a:pt x="16539" y="13992"/>
                </a:lnTo>
                <a:close/>
                <a:moveTo>
                  <a:pt x="18689" y="14381"/>
                </a:moveTo>
                <a:cubicBezTo>
                  <a:pt x="18689" y="14381"/>
                  <a:pt x="18689" y="14381"/>
                  <a:pt x="18689" y="14381"/>
                </a:cubicBezTo>
                <a:cubicBezTo>
                  <a:pt x="18689" y="14381"/>
                  <a:pt x="18689" y="14381"/>
                  <a:pt x="18680" y="14381"/>
                </a:cubicBezTo>
                <a:cubicBezTo>
                  <a:pt x="18689" y="14381"/>
                  <a:pt x="18689" y="14381"/>
                  <a:pt x="18689" y="14381"/>
                </a:cubicBezTo>
                <a:cubicBezTo>
                  <a:pt x="18689" y="14381"/>
                  <a:pt x="18689" y="14381"/>
                  <a:pt x="18689" y="14381"/>
                </a:cubicBezTo>
                <a:close/>
                <a:moveTo>
                  <a:pt x="18689" y="14381"/>
                </a:moveTo>
                <a:cubicBezTo>
                  <a:pt x="18689" y="14381"/>
                  <a:pt x="18689" y="14381"/>
                  <a:pt x="18689" y="14381"/>
                </a:cubicBezTo>
                <a:cubicBezTo>
                  <a:pt x="18689" y="14381"/>
                  <a:pt x="18689" y="14396"/>
                  <a:pt x="18689" y="14381"/>
                </a:cubicBezTo>
                <a:close/>
                <a:moveTo>
                  <a:pt x="915" y="5508"/>
                </a:moveTo>
                <a:cubicBezTo>
                  <a:pt x="915" y="5508"/>
                  <a:pt x="915" y="5508"/>
                  <a:pt x="915" y="5508"/>
                </a:cubicBezTo>
                <a:cubicBezTo>
                  <a:pt x="915" y="5508"/>
                  <a:pt x="915" y="5508"/>
                  <a:pt x="915" y="5508"/>
                </a:cubicBezTo>
                <a:cubicBezTo>
                  <a:pt x="915" y="5508"/>
                  <a:pt x="915" y="5508"/>
                  <a:pt x="915" y="5508"/>
                </a:cubicBezTo>
                <a:close/>
                <a:moveTo>
                  <a:pt x="7423" y="1141"/>
                </a:moveTo>
                <a:cubicBezTo>
                  <a:pt x="7423" y="1141"/>
                  <a:pt x="7423" y="1141"/>
                  <a:pt x="7432" y="1141"/>
                </a:cubicBezTo>
                <a:cubicBezTo>
                  <a:pt x="7432" y="1141"/>
                  <a:pt x="7432" y="1141"/>
                  <a:pt x="7432" y="1141"/>
                </a:cubicBezTo>
                <a:cubicBezTo>
                  <a:pt x="7432" y="1141"/>
                  <a:pt x="7432" y="1141"/>
                  <a:pt x="7432" y="1141"/>
                </a:cubicBezTo>
                <a:cubicBezTo>
                  <a:pt x="7432" y="1141"/>
                  <a:pt x="7423" y="1141"/>
                  <a:pt x="7423" y="1141"/>
                </a:cubicBezTo>
                <a:close/>
                <a:moveTo>
                  <a:pt x="20209" y="14614"/>
                </a:moveTo>
                <a:cubicBezTo>
                  <a:pt x="20209" y="14629"/>
                  <a:pt x="20209" y="14629"/>
                  <a:pt x="20209" y="14629"/>
                </a:cubicBezTo>
                <a:cubicBezTo>
                  <a:pt x="20209" y="14629"/>
                  <a:pt x="20209" y="14629"/>
                  <a:pt x="20209" y="14629"/>
                </a:cubicBezTo>
                <a:cubicBezTo>
                  <a:pt x="20209" y="14629"/>
                  <a:pt x="20209" y="14629"/>
                  <a:pt x="20209" y="14629"/>
                </a:cubicBezTo>
                <a:lnTo>
                  <a:pt x="20209" y="14614"/>
                </a:lnTo>
                <a:close/>
                <a:moveTo>
                  <a:pt x="18250" y="12687"/>
                </a:moveTo>
                <a:cubicBezTo>
                  <a:pt x="18250" y="12687"/>
                  <a:pt x="18250" y="12687"/>
                  <a:pt x="18250" y="12687"/>
                </a:cubicBezTo>
                <a:cubicBezTo>
                  <a:pt x="18250" y="12687"/>
                  <a:pt x="18250" y="12687"/>
                  <a:pt x="18250" y="12687"/>
                </a:cubicBezTo>
                <a:cubicBezTo>
                  <a:pt x="18250" y="12687"/>
                  <a:pt x="18250" y="12687"/>
                  <a:pt x="18250" y="12687"/>
                </a:cubicBezTo>
                <a:cubicBezTo>
                  <a:pt x="18250" y="12687"/>
                  <a:pt x="18250" y="12687"/>
                  <a:pt x="18250" y="12687"/>
                </a:cubicBezTo>
                <a:close/>
                <a:moveTo>
                  <a:pt x="18250" y="12702"/>
                </a:moveTo>
                <a:cubicBezTo>
                  <a:pt x="18250" y="12702"/>
                  <a:pt x="18250" y="12702"/>
                  <a:pt x="18250" y="12687"/>
                </a:cubicBezTo>
                <a:cubicBezTo>
                  <a:pt x="18250" y="12702"/>
                  <a:pt x="18241" y="12702"/>
                  <a:pt x="18241" y="12702"/>
                </a:cubicBezTo>
                <a:cubicBezTo>
                  <a:pt x="18241" y="12702"/>
                  <a:pt x="18250" y="12702"/>
                  <a:pt x="18250" y="12702"/>
                </a:cubicBezTo>
                <a:close/>
                <a:moveTo>
                  <a:pt x="19037" y="7310"/>
                </a:moveTo>
                <a:cubicBezTo>
                  <a:pt x="19037" y="7295"/>
                  <a:pt x="19037" y="7295"/>
                  <a:pt x="19037" y="7295"/>
                </a:cubicBezTo>
                <a:cubicBezTo>
                  <a:pt x="19037" y="7295"/>
                  <a:pt x="19037" y="7295"/>
                  <a:pt x="19037" y="7295"/>
                </a:cubicBezTo>
                <a:cubicBezTo>
                  <a:pt x="19037" y="7295"/>
                  <a:pt x="19037" y="7295"/>
                  <a:pt x="19037" y="7295"/>
                </a:cubicBezTo>
                <a:cubicBezTo>
                  <a:pt x="19037" y="7295"/>
                  <a:pt x="19037" y="7310"/>
                  <a:pt x="19037" y="7310"/>
                </a:cubicBezTo>
                <a:close/>
                <a:moveTo>
                  <a:pt x="20575" y="15080"/>
                </a:moveTo>
                <a:cubicBezTo>
                  <a:pt x="20575" y="15080"/>
                  <a:pt x="20575" y="15080"/>
                  <a:pt x="20575" y="15080"/>
                </a:cubicBezTo>
                <a:cubicBezTo>
                  <a:pt x="20575" y="15080"/>
                  <a:pt x="20575" y="15080"/>
                  <a:pt x="20575" y="15080"/>
                </a:cubicBezTo>
                <a:cubicBezTo>
                  <a:pt x="20566" y="15080"/>
                  <a:pt x="20575" y="15080"/>
                  <a:pt x="20575" y="15080"/>
                </a:cubicBezTo>
                <a:close/>
                <a:moveTo>
                  <a:pt x="12502" y="1327"/>
                </a:moveTo>
                <a:cubicBezTo>
                  <a:pt x="12502" y="1327"/>
                  <a:pt x="12502" y="1327"/>
                  <a:pt x="12502" y="1327"/>
                </a:cubicBezTo>
                <a:cubicBezTo>
                  <a:pt x="12502" y="1327"/>
                  <a:pt x="12502" y="1327"/>
                  <a:pt x="12502" y="1327"/>
                </a:cubicBezTo>
                <a:close/>
                <a:moveTo>
                  <a:pt x="20602" y="15220"/>
                </a:moveTo>
                <a:cubicBezTo>
                  <a:pt x="20612" y="15220"/>
                  <a:pt x="20612" y="15220"/>
                  <a:pt x="20612" y="15220"/>
                </a:cubicBezTo>
                <a:cubicBezTo>
                  <a:pt x="20612" y="15220"/>
                  <a:pt x="20612" y="15220"/>
                  <a:pt x="20612" y="15220"/>
                </a:cubicBezTo>
                <a:cubicBezTo>
                  <a:pt x="20612" y="15220"/>
                  <a:pt x="20612" y="15220"/>
                  <a:pt x="20612" y="15220"/>
                </a:cubicBezTo>
                <a:lnTo>
                  <a:pt x="20602" y="15220"/>
                </a:lnTo>
                <a:close/>
                <a:moveTo>
                  <a:pt x="18351" y="15531"/>
                </a:moveTo>
                <a:cubicBezTo>
                  <a:pt x="18351" y="15531"/>
                  <a:pt x="18351" y="15531"/>
                  <a:pt x="18351" y="15515"/>
                </a:cubicBezTo>
                <a:cubicBezTo>
                  <a:pt x="18351" y="15515"/>
                  <a:pt x="18351" y="15515"/>
                  <a:pt x="18351" y="15515"/>
                </a:cubicBezTo>
                <a:cubicBezTo>
                  <a:pt x="18342" y="15531"/>
                  <a:pt x="18342" y="15546"/>
                  <a:pt x="18333" y="15546"/>
                </a:cubicBezTo>
                <a:cubicBezTo>
                  <a:pt x="18333" y="15546"/>
                  <a:pt x="18333" y="15546"/>
                  <a:pt x="18333" y="15546"/>
                </a:cubicBezTo>
                <a:cubicBezTo>
                  <a:pt x="18333" y="15546"/>
                  <a:pt x="18333" y="15546"/>
                  <a:pt x="18333" y="15546"/>
                </a:cubicBezTo>
                <a:cubicBezTo>
                  <a:pt x="18342" y="15546"/>
                  <a:pt x="18342" y="15531"/>
                  <a:pt x="18351" y="15531"/>
                </a:cubicBezTo>
                <a:close/>
                <a:moveTo>
                  <a:pt x="13363" y="15795"/>
                </a:moveTo>
                <a:cubicBezTo>
                  <a:pt x="13363" y="15795"/>
                  <a:pt x="13363" y="15795"/>
                  <a:pt x="13363" y="15795"/>
                </a:cubicBezTo>
                <a:cubicBezTo>
                  <a:pt x="13363" y="15795"/>
                  <a:pt x="13363" y="15795"/>
                  <a:pt x="13363" y="15795"/>
                </a:cubicBezTo>
                <a:cubicBezTo>
                  <a:pt x="13363" y="15795"/>
                  <a:pt x="13363" y="15795"/>
                  <a:pt x="13363" y="15795"/>
                </a:cubicBezTo>
                <a:close/>
                <a:moveTo>
                  <a:pt x="5601" y="1763"/>
                </a:moveTo>
                <a:cubicBezTo>
                  <a:pt x="5592" y="1763"/>
                  <a:pt x="5592" y="1763"/>
                  <a:pt x="5592" y="1763"/>
                </a:cubicBezTo>
                <a:cubicBezTo>
                  <a:pt x="5601" y="1778"/>
                  <a:pt x="5601" y="1778"/>
                  <a:pt x="5601" y="1778"/>
                </a:cubicBezTo>
                <a:cubicBezTo>
                  <a:pt x="5601" y="1778"/>
                  <a:pt x="5601" y="1778"/>
                  <a:pt x="5601" y="1778"/>
                </a:cubicBezTo>
                <a:lnTo>
                  <a:pt x="5601" y="1763"/>
                </a:lnTo>
                <a:close/>
                <a:moveTo>
                  <a:pt x="11294" y="1794"/>
                </a:moveTo>
                <a:cubicBezTo>
                  <a:pt x="11294" y="1794"/>
                  <a:pt x="11294" y="1794"/>
                  <a:pt x="11294" y="1794"/>
                </a:cubicBezTo>
                <a:cubicBezTo>
                  <a:pt x="11294" y="1794"/>
                  <a:pt x="11294" y="1794"/>
                  <a:pt x="11294" y="1794"/>
                </a:cubicBezTo>
                <a:close/>
                <a:moveTo>
                  <a:pt x="11294" y="1794"/>
                </a:moveTo>
                <a:cubicBezTo>
                  <a:pt x="11294" y="1794"/>
                  <a:pt x="11294" y="1794"/>
                  <a:pt x="11294" y="1794"/>
                </a:cubicBezTo>
                <a:cubicBezTo>
                  <a:pt x="11294" y="1794"/>
                  <a:pt x="11294" y="1794"/>
                  <a:pt x="11294" y="1809"/>
                </a:cubicBezTo>
                <a:cubicBezTo>
                  <a:pt x="11294" y="1809"/>
                  <a:pt x="11294" y="1809"/>
                  <a:pt x="11294" y="1809"/>
                </a:cubicBezTo>
                <a:cubicBezTo>
                  <a:pt x="11294" y="1809"/>
                  <a:pt x="11294" y="1794"/>
                  <a:pt x="11294" y="1794"/>
                </a:cubicBezTo>
                <a:close/>
                <a:moveTo>
                  <a:pt x="14580" y="1856"/>
                </a:moveTo>
                <a:cubicBezTo>
                  <a:pt x="14580" y="1856"/>
                  <a:pt x="14580" y="1856"/>
                  <a:pt x="14580" y="1856"/>
                </a:cubicBezTo>
                <a:cubicBezTo>
                  <a:pt x="14580" y="1856"/>
                  <a:pt x="14580" y="1856"/>
                  <a:pt x="14580" y="1856"/>
                </a:cubicBezTo>
                <a:cubicBezTo>
                  <a:pt x="14580" y="1856"/>
                  <a:pt x="14580" y="1856"/>
                  <a:pt x="14580" y="1856"/>
                </a:cubicBezTo>
                <a:close/>
                <a:moveTo>
                  <a:pt x="1702" y="4917"/>
                </a:moveTo>
                <a:cubicBezTo>
                  <a:pt x="1702" y="4917"/>
                  <a:pt x="1702" y="4917"/>
                  <a:pt x="1702" y="4917"/>
                </a:cubicBezTo>
                <a:cubicBezTo>
                  <a:pt x="1702" y="4917"/>
                  <a:pt x="1702" y="4917"/>
                  <a:pt x="1702" y="4902"/>
                </a:cubicBezTo>
                <a:cubicBezTo>
                  <a:pt x="1702" y="4917"/>
                  <a:pt x="1702" y="4917"/>
                  <a:pt x="1702" y="4917"/>
                </a:cubicBezTo>
                <a:close/>
                <a:moveTo>
                  <a:pt x="1702" y="4917"/>
                </a:moveTo>
                <a:cubicBezTo>
                  <a:pt x="1702" y="4917"/>
                  <a:pt x="1702" y="4933"/>
                  <a:pt x="1702" y="4933"/>
                </a:cubicBezTo>
                <a:cubicBezTo>
                  <a:pt x="1702" y="4933"/>
                  <a:pt x="1702" y="4933"/>
                  <a:pt x="1702" y="4933"/>
                </a:cubicBezTo>
                <a:cubicBezTo>
                  <a:pt x="1693" y="4948"/>
                  <a:pt x="1684" y="4964"/>
                  <a:pt x="1684" y="4979"/>
                </a:cubicBezTo>
                <a:cubicBezTo>
                  <a:pt x="1675" y="4995"/>
                  <a:pt x="1675" y="5010"/>
                  <a:pt x="1684" y="5010"/>
                </a:cubicBezTo>
                <a:cubicBezTo>
                  <a:pt x="1684" y="5010"/>
                  <a:pt x="1693" y="5010"/>
                  <a:pt x="1693" y="5010"/>
                </a:cubicBezTo>
                <a:cubicBezTo>
                  <a:pt x="1712" y="4979"/>
                  <a:pt x="1730" y="4964"/>
                  <a:pt x="1739" y="4933"/>
                </a:cubicBezTo>
                <a:cubicBezTo>
                  <a:pt x="1739" y="4917"/>
                  <a:pt x="1739" y="4917"/>
                  <a:pt x="1730" y="4917"/>
                </a:cubicBezTo>
                <a:cubicBezTo>
                  <a:pt x="1730" y="4902"/>
                  <a:pt x="1721" y="4902"/>
                  <a:pt x="1721" y="4902"/>
                </a:cubicBezTo>
                <a:cubicBezTo>
                  <a:pt x="1712" y="4917"/>
                  <a:pt x="1712" y="4917"/>
                  <a:pt x="1702" y="4933"/>
                </a:cubicBezTo>
                <a:cubicBezTo>
                  <a:pt x="1702" y="4933"/>
                  <a:pt x="1702" y="4917"/>
                  <a:pt x="1702" y="4917"/>
                </a:cubicBezTo>
                <a:close/>
                <a:moveTo>
                  <a:pt x="16173" y="2073"/>
                </a:moveTo>
                <a:cubicBezTo>
                  <a:pt x="16173" y="2073"/>
                  <a:pt x="16182" y="2058"/>
                  <a:pt x="16182" y="2058"/>
                </a:cubicBezTo>
                <a:cubicBezTo>
                  <a:pt x="16182" y="2058"/>
                  <a:pt x="16173" y="2058"/>
                  <a:pt x="16173" y="2058"/>
                </a:cubicBezTo>
                <a:cubicBezTo>
                  <a:pt x="16173" y="2058"/>
                  <a:pt x="16173" y="2058"/>
                  <a:pt x="16173" y="2058"/>
                </a:cubicBezTo>
                <a:cubicBezTo>
                  <a:pt x="16173" y="2058"/>
                  <a:pt x="16173" y="2073"/>
                  <a:pt x="16173" y="2073"/>
                </a:cubicBezTo>
                <a:close/>
                <a:moveTo>
                  <a:pt x="2444" y="6984"/>
                </a:moveTo>
                <a:cubicBezTo>
                  <a:pt x="2453" y="6999"/>
                  <a:pt x="2453" y="6999"/>
                  <a:pt x="2453" y="6999"/>
                </a:cubicBezTo>
                <a:cubicBezTo>
                  <a:pt x="2453" y="6984"/>
                  <a:pt x="2453" y="6984"/>
                  <a:pt x="2444" y="6984"/>
                </a:cubicBezTo>
                <a:close/>
                <a:moveTo>
                  <a:pt x="6819" y="4824"/>
                </a:moveTo>
                <a:cubicBezTo>
                  <a:pt x="6819" y="4839"/>
                  <a:pt x="6819" y="4839"/>
                  <a:pt x="6819" y="4839"/>
                </a:cubicBezTo>
                <a:cubicBezTo>
                  <a:pt x="6828" y="4839"/>
                  <a:pt x="6828" y="4839"/>
                  <a:pt x="6819" y="4824"/>
                </a:cubicBezTo>
                <a:close/>
                <a:moveTo>
                  <a:pt x="15623" y="2337"/>
                </a:moveTo>
                <a:cubicBezTo>
                  <a:pt x="15623" y="2337"/>
                  <a:pt x="15623" y="2337"/>
                  <a:pt x="15623" y="2353"/>
                </a:cubicBezTo>
                <a:cubicBezTo>
                  <a:pt x="15623" y="2353"/>
                  <a:pt x="15623" y="2353"/>
                  <a:pt x="15623" y="2353"/>
                </a:cubicBezTo>
                <a:cubicBezTo>
                  <a:pt x="15623" y="2337"/>
                  <a:pt x="15623" y="2337"/>
                  <a:pt x="15623" y="2337"/>
                </a:cubicBezTo>
                <a:cubicBezTo>
                  <a:pt x="15623" y="2337"/>
                  <a:pt x="15623" y="2337"/>
                  <a:pt x="15623" y="2337"/>
                </a:cubicBezTo>
                <a:close/>
                <a:moveTo>
                  <a:pt x="15614" y="2337"/>
                </a:moveTo>
                <a:cubicBezTo>
                  <a:pt x="15614" y="2337"/>
                  <a:pt x="15623" y="2337"/>
                  <a:pt x="15623" y="2337"/>
                </a:cubicBezTo>
                <a:cubicBezTo>
                  <a:pt x="15623" y="2337"/>
                  <a:pt x="15614" y="2337"/>
                  <a:pt x="15614" y="2337"/>
                </a:cubicBezTo>
                <a:close/>
                <a:moveTo>
                  <a:pt x="6489" y="2384"/>
                </a:moveTo>
                <a:cubicBezTo>
                  <a:pt x="6480" y="2384"/>
                  <a:pt x="6480" y="2384"/>
                  <a:pt x="6480" y="2400"/>
                </a:cubicBezTo>
                <a:cubicBezTo>
                  <a:pt x="6489" y="2400"/>
                  <a:pt x="6489" y="2384"/>
                  <a:pt x="6489" y="2384"/>
                </a:cubicBezTo>
                <a:cubicBezTo>
                  <a:pt x="6489" y="2384"/>
                  <a:pt x="6489" y="2384"/>
                  <a:pt x="6489" y="2384"/>
                </a:cubicBezTo>
                <a:close/>
                <a:moveTo>
                  <a:pt x="5482" y="2446"/>
                </a:moveTo>
                <a:cubicBezTo>
                  <a:pt x="5482" y="2431"/>
                  <a:pt x="5482" y="2431"/>
                  <a:pt x="5482" y="2431"/>
                </a:cubicBezTo>
                <a:cubicBezTo>
                  <a:pt x="5473" y="2446"/>
                  <a:pt x="5473" y="2446"/>
                  <a:pt x="5473" y="2446"/>
                </a:cubicBezTo>
                <a:lnTo>
                  <a:pt x="5482" y="2446"/>
                </a:lnTo>
                <a:close/>
                <a:moveTo>
                  <a:pt x="14113" y="2897"/>
                </a:moveTo>
                <a:cubicBezTo>
                  <a:pt x="14104" y="2897"/>
                  <a:pt x="14104" y="2897"/>
                  <a:pt x="14104" y="2897"/>
                </a:cubicBezTo>
                <a:cubicBezTo>
                  <a:pt x="14104" y="2912"/>
                  <a:pt x="14104" y="2912"/>
                  <a:pt x="14104" y="2912"/>
                </a:cubicBezTo>
                <a:lnTo>
                  <a:pt x="14113" y="2897"/>
                </a:lnTo>
                <a:close/>
                <a:moveTo>
                  <a:pt x="5931" y="21373"/>
                </a:moveTo>
                <a:cubicBezTo>
                  <a:pt x="5931" y="21373"/>
                  <a:pt x="5940" y="21373"/>
                  <a:pt x="5940" y="21373"/>
                </a:cubicBezTo>
                <a:cubicBezTo>
                  <a:pt x="5940" y="21373"/>
                  <a:pt x="5940" y="21373"/>
                  <a:pt x="5940" y="21373"/>
                </a:cubicBezTo>
                <a:cubicBezTo>
                  <a:pt x="5940" y="21373"/>
                  <a:pt x="5940" y="21373"/>
                  <a:pt x="5931" y="21373"/>
                </a:cubicBezTo>
                <a:cubicBezTo>
                  <a:pt x="5931" y="21373"/>
                  <a:pt x="5931" y="21373"/>
                  <a:pt x="5931" y="21373"/>
                </a:cubicBezTo>
                <a:close/>
                <a:moveTo>
                  <a:pt x="5931" y="21373"/>
                </a:moveTo>
                <a:cubicBezTo>
                  <a:pt x="5931" y="21373"/>
                  <a:pt x="5922" y="21373"/>
                  <a:pt x="5922" y="21373"/>
                </a:cubicBezTo>
                <a:cubicBezTo>
                  <a:pt x="5931" y="21389"/>
                  <a:pt x="5931" y="21389"/>
                  <a:pt x="5931" y="21373"/>
                </a:cubicBezTo>
                <a:close/>
                <a:moveTo>
                  <a:pt x="11203" y="7015"/>
                </a:moveTo>
                <a:cubicBezTo>
                  <a:pt x="11203" y="7015"/>
                  <a:pt x="11203" y="7030"/>
                  <a:pt x="11212" y="7030"/>
                </a:cubicBezTo>
                <a:cubicBezTo>
                  <a:pt x="11212" y="7046"/>
                  <a:pt x="11221" y="7030"/>
                  <a:pt x="11230" y="7015"/>
                </a:cubicBezTo>
                <a:cubicBezTo>
                  <a:pt x="11248" y="6984"/>
                  <a:pt x="11248" y="6937"/>
                  <a:pt x="11239" y="6891"/>
                </a:cubicBezTo>
                <a:cubicBezTo>
                  <a:pt x="11230" y="6891"/>
                  <a:pt x="11221" y="6891"/>
                  <a:pt x="11212" y="6922"/>
                </a:cubicBezTo>
                <a:cubicBezTo>
                  <a:pt x="11194" y="6937"/>
                  <a:pt x="11194" y="6953"/>
                  <a:pt x="11194" y="6984"/>
                </a:cubicBezTo>
                <a:cubicBezTo>
                  <a:pt x="11194" y="6999"/>
                  <a:pt x="11194" y="6999"/>
                  <a:pt x="11203" y="7015"/>
                </a:cubicBezTo>
                <a:close/>
                <a:moveTo>
                  <a:pt x="11276" y="6487"/>
                </a:moveTo>
                <a:cubicBezTo>
                  <a:pt x="11276" y="6487"/>
                  <a:pt x="11285" y="6487"/>
                  <a:pt x="11285" y="6487"/>
                </a:cubicBezTo>
                <a:cubicBezTo>
                  <a:pt x="11294" y="6471"/>
                  <a:pt x="11294" y="6455"/>
                  <a:pt x="11285" y="6440"/>
                </a:cubicBezTo>
                <a:cubicBezTo>
                  <a:pt x="11285" y="6440"/>
                  <a:pt x="11276" y="6424"/>
                  <a:pt x="11276" y="6424"/>
                </a:cubicBezTo>
                <a:cubicBezTo>
                  <a:pt x="11267" y="6424"/>
                  <a:pt x="11267" y="6424"/>
                  <a:pt x="11267" y="6424"/>
                </a:cubicBezTo>
                <a:cubicBezTo>
                  <a:pt x="11258" y="6440"/>
                  <a:pt x="11258" y="6455"/>
                  <a:pt x="11258" y="6455"/>
                </a:cubicBezTo>
                <a:cubicBezTo>
                  <a:pt x="11267" y="6471"/>
                  <a:pt x="11267" y="6487"/>
                  <a:pt x="11276" y="6487"/>
                </a:cubicBezTo>
                <a:close/>
                <a:moveTo>
                  <a:pt x="11020" y="7341"/>
                </a:moveTo>
                <a:cubicBezTo>
                  <a:pt x="11029" y="7341"/>
                  <a:pt x="11029" y="7341"/>
                  <a:pt x="11029" y="7341"/>
                </a:cubicBezTo>
                <a:cubicBezTo>
                  <a:pt x="11029" y="7326"/>
                  <a:pt x="11029" y="7326"/>
                  <a:pt x="11020" y="7310"/>
                </a:cubicBezTo>
                <a:cubicBezTo>
                  <a:pt x="11020" y="7310"/>
                  <a:pt x="11011" y="7310"/>
                  <a:pt x="11011" y="7310"/>
                </a:cubicBezTo>
                <a:cubicBezTo>
                  <a:pt x="11011" y="7326"/>
                  <a:pt x="11011" y="7326"/>
                  <a:pt x="11011" y="7341"/>
                </a:cubicBezTo>
                <a:cubicBezTo>
                  <a:pt x="11011" y="7341"/>
                  <a:pt x="11020" y="7341"/>
                  <a:pt x="11020" y="7341"/>
                </a:cubicBezTo>
                <a:close/>
                <a:moveTo>
                  <a:pt x="11441" y="6720"/>
                </a:moveTo>
                <a:cubicBezTo>
                  <a:pt x="11450" y="6720"/>
                  <a:pt x="11450" y="6704"/>
                  <a:pt x="11459" y="6704"/>
                </a:cubicBezTo>
                <a:cubicBezTo>
                  <a:pt x="11459" y="6689"/>
                  <a:pt x="11459" y="6689"/>
                  <a:pt x="11459" y="6689"/>
                </a:cubicBezTo>
                <a:cubicBezTo>
                  <a:pt x="11459" y="6673"/>
                  <a:pt x="11450" y="6673"/>
                  <a:pt x="11441" y="6673"/>
                </a:cubicBezTo>
                <a:cubicBezTo>
                  <a:pt x="11441" y="6673"/>
                  <a:pt x="11432" y="6689"/>
                  <a:pt x="11432" y="6689"/>
                </a:cubicBezTo>
                <a:cubicBezTo>
                  <a:pt x="11432" y="6704"/>
                  <a:pt x="11441" y="6704"/>
                  <a:pt x="11441" y="6720"/>
                </a:cubicBezTo>
                <a:close/>
                <a:moveTo>
                  <a:pt x="11248" y="6891"/>
                </a:moveTo>
                <a:cubicBezTo>
                  <a:pt x="11239" y="6891"/>
                  <a:pt x="11239" y="6891"/>
                  <a:pt x="11239" y="6891"/>
                </a:cubicBezTo>
                <a:cubicBezTo>
                  <a:pt x="11239" y="6891"/>
                  <a:pt x="11239" y="6891"/>
                  <a:pt x="11239" y="6891"/>
                </a:cubicBezTo>
                <a:cubicBezTo>
                  <a:pt x="11239" y="6891"/>
                  <a:pt x="11239" y="6891"/>
                  <a:pt x="11239" y="6891"/>
                </a:cubicBezTo>
                <a:lnTo>
                  <a:pt x="11248" y="6891"/>
                </a:lnTo>
                <a:close/>
                <a:moveTo>
                  <a:pt x="11413" y="6844"/>
                </a:moveTo>
                <a:cubicBezTo>
                  <a:pt x="11422" y="6844"/>
                  <a:pt x="11422" y="6844"/>
                  <a:pt x="11422" y="6844"/>
                </a:cubicBezTo>
                <a:cubicBezTo>
                  <a:pt x="11422" y="6844"/>
                  <a:pt x="11422" y="6828"/>
                  <a:pt x="11422" y="6828"/>
                </a:cubicBezTo>
                <a:cubicBezTo>
                  <a:pt x="11422" y="6828"/>
                  <a:pt x="11422" y="6828"/>
                  <a:pt x="11422" y="6828"/>
                </a:cubicBezTo>
                <a:lnTo>
                  <a:pt x="11413" y="6844"/>
                </a:lnTo>
                <a:close/>
              </a:path>
            </a:pathLst>
          </a:custGeom>
          <a:solidFill>
            <a:schemeClr val="bg1">
              <a:lumMod val="75000"/>
            </a:schemeClr>
          </a:solidFill>
          <a:ln w="12700">
            <a:miter lim="400000"/>
          </a:ln>
        </p:spPr>
        <p:txBody>
          <a:bodyPr tIns="45719" bIns="45719"/>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7" name="Rectangle"/>
          <p:cNvSpPr/>
          <p:nvPr userDrawn="1"/>
        </p:nvSpPr>
        <p:spPr>
          <a:xfrm>
            <a:off x="4077404" y="4259313"/>
            <a:ext cx="4161790" cy="76200"/>
          </a:xfrm>
          <a:prstGeom prst="rect">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36173" y="1743822"/>
            <a:ext cx="2621392" cy="713304"/>
          </a:xfrm>
          <a:prstGeom prst="rect">
            <a:avLst/>
          </a:prstGeom>
          <a:effectLst/>
        </p:spPr>
      </p:pic>
      <p:sp>
        <p:nvSpPr>
          <p:cNvPr id="14" name="Rectangle"/>
          <p:cNvSpPr/>
          <p:nvPr userDrawn="1"/>
        </p:nvSpPr>
        <p:spPr>
          <a:xfrm>
            <a:off x="-3810" y="-26670"/>
            <a:ext cx="12200255" cy="833120"/>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15" name="Rectangle"/>
          <p:cNvSpPr/>
          <p:nvPr userDrawn="1"/>
        </p:nvSpPr>
        <p:spPr>
          <a:xfrm>
            <a:off x="-17403" y="6001980"/>
            <a:ext cx="12200255" cy="858520"/>
          </a:xfrm>
          <a:prstGeom prst="rect">
            <a:avLst/>
          </a:prstGeom>
          <a:solidFill>
            <a:schemeClr val="accent1"/>
          </a:solidFill>
          <a:ln w="12700">
            <a:miter lim="400000"/>
          </a:ln>
          <a:effectLst>
            <a:outerShdw blurRad="50800" dist="38100" dir="16200000"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2" name="标题 1"/>
          <p:cNvSpPr>
            <a:spLocks noGrp="1"/>
          </p:cNvSpPr>
          <p:nvPr>
            <p:ph type="title"/>
          </p:nvPr>
        </p:nvSpPr>
        <p:spPr>
          <a:xfrm>
            <a:off x="1528011" y="2874900"/>
            <a:ext cx="8831178" cy="611516"/>
          </a:xfrm>
          <a:prstGeom prst="rect">
            <a:avLst/>
          </a:prstGeom>
        </p:spPr>
        <p:txBody>
          <a:bodyPr/>
          <a:lstStyle>
            <a:lvl1pPr algn="ctr">
              <a:defRPr sz="3600" b="1">
                <a:solidFill>
                  <a:schemeClr val="accent1"/>
                </a:solidFill>
              </a:defRPr>
            </a:lvl1pPr>
          </a:lstStyle>
          <a:p>
            <a:endParaRPr lang="zh-CN" altLang="en-US" dirty="0"/>
          </a:p>
        </p:txBody>
      </p:sp>
      <p:sp>
        <p:nvSpPr>
          <p:cNvPr id="22" name="文本占位符 21"/>
          <p:cNvSpPr>
            <a:spLocks noGrp="1"/>
          </p:cNvSpPr>
          <p:nvPr>
            <p:ph type="body" sz="quarter" idx="12" hasCustomPrompt="1"/>
          </p:nvPr>
        </p:nvSpPr>
        <p:spPr>
          <a:xfrm>
            <a:off x="4766838" y="3567912"/>
            <a:ext cx="2658324" cy="258763"/>
          </a:xfrm>
          <a:prstGeom prst="rect">
            <a:avLst/>
          </a:prstGeom>
        </p:spPr>
        <p:txBody>
          <a:bodyPr/>
          <a:lstStyle>
            <a:lvl1pPr marL="0" indent="0" algn="ctr">
              <a:buNone/>
              <a:defRPr sz="1600">
                <a:solidFill>
                  <a:schemeClr val="tx1"/>
                </a:solidFill>
              </a:defRPr>
            </a:lvl1pPr>
          </a:lstStyle>
          <a:p>
            <a:pPr lvl="0"/>
            <a:r>
              <a:rPr lang="zh-CN" altLang="en-US" dirty="0"/>
              <a:t>添加副标题</a:t>
            </a:r>
            <a:endParaRPr lang="zh-CN" altLang="en-US" dirty="0"/>
          </a:p>
        </p:txBody>
      </p:sp>
      <p:sp>
        <p:nvSpPr>
          <p:cNvPr id="26" name="文本占位符 25"/>
          <p:cNvSpPr>
            <a:spLocks noGrp="1"/>
          </p:cNvSpPr>
          <p:nvPr>
            <p:ph type="body" sz="quarter" idx="13" hasCustomPrompt="1"/>
          </p:nvPr>
        </p:nvSpPr>
        <p:spPr>
          <a:xfrm>
            <a:off x="6479049" y="4366173"/>
            <a:ext cx="1834577" cy="258496"/>
          </a:xfrm>
          <a:prstGeom prst="rect">
            <a:avLst/>
          </a:prstGeom>
        </p:spPr>
        <p:txBody>
          <a:bodyPr/>
          <a:lstStyle>
            <a:lvl1pPr marL="0" indent="0" algn="r">
              <a:buNone/>
              <a:defRPr sz="1400"/>
            </a:lvl1pPr>
            <a:lvl2pPr marL="457200" indent="0" algn="r">
              <a:buNone/>
              <a:defRPr sz="1600"/>
            </a:lvl2pPr>
          </a:lstStyle>
          <a:p>
            <a:pPr lvl="0"/>
            <a:r>
              <a:rPr lang="en-US" altLang="zh-CN" dirty="0" err="1"/>
              <a:t>yyyy</a:t>
            </a:r>
            <a:r>
              <a:rPr lang="en-US" altLang="zh-CN" dirty="0"/>
              <a:t>-mm-dd</a:t>
            </a:r>
            <a:endParaRPr lang="zh-CN" altLang="en-US" dirty="0"/>
          </a:p>
        </p:txBody>
      </p:sp>
      <p:sp>
        <p:nvSpPr>
          <p:cNvPr id="3" name="文本框 2"/>
          <p:cNvSpPr txBox="1"/>
          <p:nvPr userDrawn="1"/>
        </p:nvSpPr>
        <p:spPr>
          <a:xfrm>
            <a:off x="8280751" y="5673182"/>
            <a:ext cx="3753593" cy="307777"/>
          </a:xfrm>
          <a:prstGeom prst="rect">
            <a:avLst/>
          </a:prstGeom>
          <a:noFill/>
        </p:spPr>
        <p:txBody>
          <a:bodyPr wrap="square" rtlCol="0">
            <a:spAutoFit/>
          </a:bodyPr>
          <a:lstStyle/>
          <a:p>
            <a:r>
              <a:rPr lang="zh-CN" altLang="en-US" sz="1400" b="1" dirty="0">
                <a:solidFill>
                  <a:srgbClr val="C00000"/>
                </a:solidFill>
              </a:rPr>
              <a:t>投资咨询业务资格：证监许可</a:t>
            </a:r>
            <a:r>
              <a:rPr lang="en-US" altLang="zh-CN" sz="1400" b="1" dirty="0">
                <a:solidFill>
                  <a:srgbClr val="C00000"/>
                </a:solidFill>
              </a:rPr>
              <a:t>[2011]1771</a:t>
            </a:r>
            <a:r>
              <a:rPr lang="zh-CN" altLang="en-US" sz="1400" b="1" dirty="0">
                <a:solidFill>
                  <a:srgbClr val="C00000"/>
                </a:solidFill>
              </a:rPr>
              <a:t>号</a:t>
            </a:r>
            <a:endParaRPr lang="zh-CN" altLang="en-US" sz="1400" b="1" dirty="0">
              <a:solidFill>
                <a:srgbClr val="C00000"/>
              </a:solidFill>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19" name="文本占位符 18"/>
          <p:cNvSpPr>
            <a:spLocks noGrp="1"/>
          </p:cNvSpPr>
          <p:nvPr>
            <p:ph type="body" sz="quarter" idx="10" hasCustomPrompt="1"/>
          </p:nvPr>
        </p:nvSpPr>
        <p:spPr>
          <a:xfrm>
            <a:off x="4188360" y="1314737"/>
            <a:ext cx="7107289" cy="494727"/>
          </a:xfrm>
          <a:prstGeom prst="rect">
            <a:avLst/>
          </a:prstGeom>
        </p:spPr>
        <p:txBody>
          <a:bodyPr lIns="91440" tIns="46800" rIns="91440" bIns="45720"/>
          <a:lstStyle>
            <a:lvl1pPr marL="0" indent="0">
              <a:buNone/>
              <a:defRPr sz="2400"/>
            </a:lvl1pPr>
          </a:lstStyle>
          <a:p>
            <a:pPr lvl="0"/>
            <a:r>
              <a:rPr lang="zh-CN" altLang="en-US" dirty="0"/>
              <a:t>添加目录</a:t>
            </a:r>
            <a:endParaRPr lang="zh-CN" altLang="en-US" dirty="0"/>
          </a:p>
        </p:txBody>
      </p:sp>
      <p:sp>
        <p:nvSpPr>
          <p:cNvPr id="20" name="文本占位符 18"/>
          <p:cNvSpPr>
            <a:spLocks noGrp="1"/>
          </p:cNvSpPr>
          <p:nvPr>
            <p:ph type="body" sz="quarter" idx="11" hasCustomPrompt="1"/>
          </p:nvPr>
        </p:nvSpPr>
        <p:spPr>
          <a:xfrm>
            <a:off x="4188360" y="2558475"/>
            <a:ext cx="7107289" cy="494727"/>
          </a:xfrm>
          <a:prstGeom prst="rect">
            <a:avLst/>
          </a:prstGeom>
        </p:spPr>
        <p:txBody>
          <a:bodyPr lIns="91440" tIns="46800" rIns="91440" bIns="45720"/>
          <a:lstStyle>
            <a:lvl1pPr marL="0" indent="0">
              <a:buNone/>
              <a:defRPr sz="2400"/>
            </a:lvl1pPr>
          </a:lstStyle>
          <a:p>
            <a:pPr lvl="0"/>
            <a:r>
              <a:rPr lang="zh-CN" altLang="en-US" dirty="0"/>
              <a:t>添加目录</a:t>
            </a:r>
            <a:endParaRPr lang="zh-CN" altLang="en-US" dirty="0"/>
          </a:p>
        </p:txBody>
      </p:sp>
      <p:sp>
        <p:nvSpPr>
          <p:cNvPr id="21" name="文本占位符 18"/>
          <p:cNvSpPr>
            <a:spLocks noGrp="1"/>
          </p:cNvSpPr>
          <p:nvPr>
            <p:ph type="body" sz="quarter" idx="12" hasCustomPrompt="1"/>
          </p:nvPr>
        </p:nvSpPr>
        <p:spPr>
          <a:xfrm>
            <a:off x="4188360" y="3802214"/>
            <a:ext cx="7107289" cy="494727"/>
          </a:xfrm>
          <a:prstGeom prst="rect">
            <a:avLst/>
          </a:prstGeom>
        </p:spPr>
        <p:txBody>
          <a:bodyPr lIns="91440" tIns="46800" rIns="91440" bIns="45720"/>
          <a:lstStyle>
            <a:lvl1pPr marL="0" indent="0">
              <a:buNone/>
              <a:defRPr sz="2400"/>
            </a:lvl1pPr>
          </a:lstStyle>
          <a:p>
            <a:pPr lvl="0"/>
            <a:r>
              <a:rPr lang="zh-CN" altLang="en-US" dirty="0"/>
              <a:t>添加目录</a:t>
            </a:r>
            <a:endParaRPr lang="zh-CN" altLang="en-US" dirty="0"/>
          </a:p>
        </p:txBody>
      </p:sp>
      <p:sp>
        <p:nvSpPr>
          <p:cNvPr id="22" name="文本占位符 18"/>
          <p:cNvSpPr>
            <a:spLocks noGrp="1"/>
          </p:cNvSpPr>
          <p:nvPr>
            <p:ph type="body" sz="quarter" idx="13" hasCustomPrompt="1"/>
          </p:nvPr>
        </p:nvSpPr>
        <p:spPr>
          <a:xfrm>
            <a:off x="4188360" y="5045952"/>
            <a:ext cx="7107289" cy="494727"/>
          </a:xfrm>
          <a:prstGeom prst="rect">
            <a:avLst/>
          </a:prstGeom>
        </p:spPr>
        <p:txBody>
          <a:bodyPr lIns="91440" tIns="46800" rIns="91440" bIns="45720"/>
          <a:lstStyle>
            <a:lvl1pPr marL="0" indent="0">
              <a:buNone/>
              <a:defRPr sz="2400"/>
            </a:lvl1pPr>
          </a:lstStyle>
          <a:p>
            <a:pPr lvl="0"/>
            <a:r>
              <a:rPr lang="zh-CN" altLang="en-US" dirty="0"/>
              <a:t>删除请至“视图</a:t>
            </a:r>
            <a:r>
              <a:rPr lang="en-US" altLang="zh-CN" dirty="0"/>
              <a:t>-</a:t>
            </a:r>
            <a:r>
              <a:rPr lang="zh-CN" altLang="en-US" dirty="0"/>
              <a:t>幻灯片母版”</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1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6"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16" name="文本占位符 4"/>
          <p:cNvSpPr>
            <a:spLocks noGrp="1"/>
          </p:cNvSpPr>
          <p:nvPr>
            <p:ph type="body" sz="quarter" idx="19"/>
          </p:nvPr>
        </p:nvSpPr>
        <p:spPr>
          <a:xfrm>
            <a:off x="2333717" y="4366277"/>
            <a:ext cx="7815886" cy="740105"/>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
        <p:nvSpPr>
          <p:cNvPr id="24" name="Picture Placeholder 2"/>
          <p:cNvSpPr>
            <a:spLocks noGrp="1"/>
          </p:cNvSpPr>
          <p:nvPr>
            <p:ph type="pic" sz="quarter" idx="22"/>
          </p:nvPr>
        </p:nvSpPr>
        <p:spPr>
          <a:xfrm>
            <a:off x="2934774" y="1101388"/>
            <a:ext cx="6614897" cy="3071202"/>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9" name="文本占位符 4"/>
          <p:cNvSpPr>
            <a:spLocks noGrp="1"/>
          </p:cNvSpPr>
          <p:nvPr>
            <p:ph type="body" sz="quarter" idx="26" hasCustomPrompt="1"/>
          </p:nvPr>
        </p:nvSpPr>
        <p:spPr>
          <a:xfrm>
            <a:off x="2934775" y="855636"/>
            <a:ext cx="6614896" cy="219034"/>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pic>
        <p:nvPicPr>
          <p:cNvPr id="14" name="图片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15" name="直接连接符 14"/>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文本占位符 4"/>
          <p:cNvSpPr>
            <a:spLocks noGrp="1"/>
          </p:cNvSpPr>
          <p:nvPr>
            <p:ph type="body" sz="quarter" idx="27"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11" name="文本占位符 4"/>
          <p:cNvSpPr>
            <a:spLocks noGrp="1"/>
          </p:cNvSpPr>
          <p:nvPr>
            <p:ph type="body" sz="quarter" idx="28"/>
          </p:nvPr>
        </p:nvSpPr>
        <p:spPr>
          <a:xfrm>
            <a:off x="2333717" y="5385091"/>
            <a:ext cx="7815886" cy="740105"/>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2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17" name="图片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2" name="直接连接符 21"/>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30" name="文本占位符 4"/>
          <p:cNvSpPr>
            <a:spLocks noGrp="1"/>
          </p:cNvSpPr>
          <p:nvPr>
            <p:ph type="body" sz="quarter" idx="19"/>
          </p:nvPr>
        </p:nvSpPr>
        <p:spPr>
          <a:xfrm>
            <a:off x="6376965" y="1414213"/>
            <a:ext cx="5191085" cy="1106140"/>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
        <p:nvSpPr>
          <p:cNvPr id="31" name="文本占位符 4"/>
          <p:cNvSpPr>
            <a:spLocks noGrp="1"/>
          </p:cNvSpPr>
          <p:nvPr>
            <p:ph type="body" sz="quarter" idx="37"/>
          </p:nvPr>
        </p:nvSpPr>
        <p:spPr>
          <a:xfrm>
            <a:off x="6376966" y="2975261"/>
            <a:ext cx="5191085" cy="1106140"/>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
        <p:nvSpPr>
          <p:cNvPr id="32" name="文本占位符 4"/>
          <p:cNvSpPr>
            <a:spLocks noGrp="1"/>
          </p:cNvSpPr>
          <p:nvPr>
            <p:ph type="body" sz="quarter" idx="38"/>
          </p:nvPr>
        </p:nvSpPr>
        <p:spPr>
          <a:xfrm>
            <a:off x="6376965" y="4536309"/>
            <a:ext cx="5191085" cy="1106140"/>
          </a:xfrm>
          <a:prstGeom prst="rect">
            <a:avLst/>
          </a:prstGeom>
        </p:spPr>
        <p:txBody>
          <a:bodyPr/>
          <a:lstStyle>
            <a:lvl1pPr marL="0" indent="0" algn="l">
              <a:lnSpc>
                <a:spcPts val="2000"/>
              </a:lnSpc>
              <a:buNone/>
              <a:defRPr sz="1400" b="0">
                <a:solidFill>
                  <a:schemeClr val="tx1"/>
                </a:solidFill>
              </a:defRPr>
            </a:lvl1pPr>
          </a:lstStyle>
          <a:p>
            <a:pPr lvl="0"/>
            <a:endParaRPr lang="zh-CN" altLang="en-US" dirty="0"/>
          </a:p>
        </p:txBody>
      </p:sp>
      <p:sp>
        <p:nvSpPr>
          <p:cNvPr id="33" name="Picture Placeholder 2"/>
          <p:cNvSpPr>
            <a:spLocks noGrp="1"/>
          </p:cNvSpPr>
          <p:nvPr>
            <p:ph type="pic" sz="quarter" idx="22"/>
          </p:nvPr>
        </p:nvSpPr>
        <p:spPr>
          <a:xfrm>
            <a:off x="623888" y="1086572"/>
            <a:ext cx="5013318" cy="2327612"/>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4" name="文本占位符 4"/>
          <p:cNvSpPr>
            <a:spLocks noGrp="1"/>
          </p:cNvSpPr>
          <p:nvPr>
            <p:ph type="body" sz="quarter" idx="26" hasCustomPrompt="1"/>
          </p:nvPr>
        </p:nvSpPr>
        <p:spPr>
          <a:xfrm>
            <a:off x="623892" y="851153"/>
            <a:ext cx="5013313" cy="210261"/>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5" name="Picture Placeholder 2"/>
          <p:cNvSpPr>
            <a:spLocks noGrp="1"/>
          </p:cNvSpPr>
          <p:nvPr>
            <p:ph type="pic" sz="quarter" idx="39"/>
          </p:nvPr>
        </p:nvSpPr>
        <p:spPr>
          <a:xfrm>
            <a:off x="623888" y="3782702"/>
            <a:ext cx="5013318" cy="2327612"/>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6" name="文本占位符 4"/>
          <p:cNvSpPr>
            <a:spLocks noGrp="1"/>
          </p:cNvSpPr>
          <p:nvPr>
            <p:ph type="body" sz="quarter" idx="40" hasCustomPrompt="1"/>
          </p:nvPr>
        </p:nvSpPr>
        <p:spPr>
          <a:xfrm>
            <a:off x="623892" y="3521122"/>
            <a:ext cx="5013313" cy="236422"/>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7" name="文本占位符 4"/>
          <p:cNvSpPr>
            <a:spLocks noGrp="1"/>
          </p:cNvSpPr>
          <p:nvPr>
            <p:ph type="body" sz="quarter" idx="27"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userDrawn="1">
  <p:cSld name="3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16" name="文本占位符 4"/>
          <p:cNvSpPr>
            <a:spLocks noGrp="1"/>
          </p:cNvSpPr>
          <p:nvPr>
            <p:ph type="body" sz="quarter" idx="19"/>
          </p:nvPr>
        </p:nvSpPr>
        <p:spPr>
          <a:xfrm>
            <a:off x="900750" y="843988"/>
            <a:ext cx="4726319"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9" name="文本占位符 4"/>
          <p:cNvSpPr>
            <a:spLocks noGrp="1"/>
          </p:cNvSpPr>
          <p:nvPr>
            <p:ph type="body" sz="quarter" idx="26" hasCustomPrompt="1"/>
          </p:nvPr>
        </p:nvSpPr>
        <p:spPr>
          <a:xfrm>
            <a:off x="6479521" y="779867"/>
            <a:ext cx="5040000" cy="228972"/>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18" name="Picture Placeholder 2"/>
          <p:cNvSpPr>
            <a:spLocks noGrp="1"/>
          </p:cNvSpPr>
          <p:nvPr>
            <p:ph type="pic" sz="quarter" idx="34"/>
          </p:nvPr>
        </p:nvSpPr>
        <p:spPr>
          <a:xfrm>
            <a:off x="6479521" y="1013700"/>
            <a:ext cx="5040000" cy="2340000"/>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0" name="Picture Placeholder 2"/>
          <p:cNvSpPr>
            <a:spLocks noGrp="1"/>
          </p:cNvSpPr>
          <p:nvPr>
            <p:ph type="pic" sz="quarter" idx="36"/>
          </p:nvPr>
        </p:nvSpPr>
        <p:spPr>
          <a:xfrm>
            <a:off x="6479521" y="3771617"/>
            <a:ext cx="5040000" cy="2340000"/>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pic>
        <p:nvPicPr>
          <p:cNvPr id="21" name="图片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3" name="直接连接符 22"/>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文本占位符 4"/>
          <p:cNvSpPr>
            <a:spLocks noGrp="1"/>
          </p:cNvSpPr>
          <p:nvPr>
            <p:ph type="body" sz="quarter" idx="38"/>
          </p:nvPr>
        </p:nvSpPr>
        <p:spPr>
          <a:xfrm>
            <a:off x="900750" y="1757344"/>
            <a:ext cx="4726319"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6" name="文本占位符 4"/>
          <p:cNvSpPr>
            <a:spLocks noGrp="1"/>
          </p:cNvSpPr>
          <p:nvPr>
            <p:ph type="body" sz="quarter" idx="39"/>
          </p:nvPr>
        </p:nvSpPr>
        <p:spPr>
          <a:xfrm>
            <a:off x="900750" y="2692734"/>
            <a:ext cx="4726319"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7" name="文本占位符 4"/>
          <p:cNvSpPr>
            <a:spLocks noGrp="1"/>
          </p:cNvSpPr>
          <p:nvPr>
            <p:ph type="body" sz="quarter" idx="40" hasCustomPrompt="1"/>
          </p:nvPr>
        </p:nvSpPr>
        <p:spPr>
          <a:xfrm>
            <a:off x="6480371" y="3519194"/>
            <a:ext cx="5040000" cy="228972"/>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28" name="Picture Placeholder 2"/>
          <p:cNvSpPr>
            <a:spLocks noGrp="1"/>
          </p:cNvSpPr>
          <p:nvPr>
            <p:ph type="pic" sz="quarter" idx="41"/>
          </p:nvPr>
        </p:nvSpPr>
        <p:spPr>
          <a:xfrm>
            <a:off x="587069" y="3775725"/>
            <a:ext cx="5040000" cy="2340000"/>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1" name="文本占位符 4"/>
          <p:cNvSpPr>
            <a:spLocks noGrp="1"/>
          </p:cNvSpPr>
          <p:nvPr>
            <p:ph type="body" sz="quarter" idx="42" hasCustomPrompt="1"/>
          </p:nvPr>
        </p:nvSpPr>
        <p:spPr>
          <a:xfrm>
            <a:off x="587919" y="3523302"/>
            <a:ext cx="5040000" cy="228972"/>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3"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34" name="文本占位符 4"/>
          <p:cNvSpPr>
            <a:spLocks noGrp="1"/>
          </p:cNvSpPr>
          <p:nvPr>
            <p:ph type="body" sz="quarter" idx="27"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userDrawn="1">
  <p:cSld name="4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19" name="图片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1" name="直接连接符 20"/>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文本占位符 4"/>
          <p:cNvSpPr>
            <a:spLocks noGrp="1"/>
          </p:cNvSpPr>
          <p:nvPr>
            <p:ph type="body" sz="quarter" idx="27"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25"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6" name="Picture Placeholder 2"/>
          <p:cNvSpPr>
            <a:spLocks noGrp="1"/>
          </p:cNvSpPr>
          <p:nvPr>
            <p:ph type="pic" sz="quarter" idx="41"/>
          </p:nvPr>
        </p:nvSpPr>
        <p:spPr>
          <a:xfrm>
            <a:off x="3452392" y="1348474"/>
            <a:ext cx="4009006" cy="186132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8" name="文本占位符 4"/>
          <p:cNvSpPr>
            <a:spLocks noGrp="1"/>
          </p:cNvSpPr>
          <p:nvPr>
            <p:ph type="body" sz="quarter" idx="42" hasCustomPrompt="1"/>
          </p:nvPr>
        </p:nvSpPr>
        <p:spPr>
          <a:xfrm>
            <a:off x="3453242" y="1087280"/>
            <a:ext cx="4009007" cy="24286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29" name="Picture Placeholder 2"/>
          <p:cNvSpPr>
            <a:spLocks noGrp="1"/>
          </p:cNvSpPr>
          <p:nvPr>
            <p:ph type="pic" sz="quarter" idx="43"/>
          </p:nvPr>
        </p:nvSpPr>
        <p:spPr>
          <a:xfrm>
            <a:off x="7553821" y="1348474"/>
            <a:ext cx="4009006" cy="186132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0" name="文本占位符 4"/>
          <p:cNvSpPr>
            <a:spLocks noGrp="1"/>
          </p:cNvSpPr>
          <p:nvPr>
            <p:ph type="body" sz="quarter" idx="44" hasCustomPrompt="1"/>
          </p:nvPr>
        </p:nvSpPr>
        <p:spPr>
          <a:xfrm>
            <a:off x="7554671" y="1087280"/>
            <a:ext cx="4009007" cy="24286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1" name="文本占位符 4"/>
          <p:cNvSpPr>
            <a:spLocks noGrp="1"/>
          </p:cNvSpPr>
          <p:nvPr>
            <p:ph type="body" sz="quarter" idx="19"/>
          </p:nvPr>
        </p:nvSpPr>
        <p:spPr>
          <a:xfrm>
            <a:off x="641972" y="1583042"/>
            <a:ext cx="2551607" cy="111163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2" name="文本占位符 4"/>
          <p:cNvSpPr>
            <a:spLocks noGrp="1"/>
          </p:cNvSpPr>
          <p:nvPr>
            <p:ph type="body" sz="quarter" idx="38"/>
          </p:nvPr>
        </p:nvSpPr>
        <p:spPr>
          <a:xfrm>
            <a:off x="641972" y="3094847"/>
            <a:ext cx="2551607" cy="111163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3" name="文本占位符 4"/>
          <p:cNvSpPr>
            <a:spLocks noGrp="1"/>
          </p:cNvSpPr>
          <p:nvPr>
            <p:ph type="body" sz="quarter" idx="39"/>
          </p:nvPr>
        </p:nvSpPr>
        <p:spPr>
          <a:xfrm>
            <a:off x="641972" y="4595634"/>
            <a:ext cx="2551607" cy="111163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4" name="Picture Placeholder 2"/>
          <p:cNvSpPr>
            <a:spLocks noGrp="1"/>
          </p:cNvSpPr>
          <p:nvPr>
            <p:ph type="pic" sz="quarter" idx="45"/>
          </p:nvPr>
        </p:nvSpPr>
        <p:spPr>
          <a:xfrm>
            <a:off x="3452392" y="4052641"/>
            <a:ext cx="4009006" cy="186132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5" name="文本占位符 4"/>
          <p:cNvSpPr>
            <a:spLocks noGrp="1"/>
          </p:cNvSpPr>
          <p:nvPr>
            <p:ph type="body" sz="quarter" idx="46" hasCustomPrompt="1"/>
          </p:nvPr>
        </p:nvSpPr>
        <p:spPr>
          <a:xfrm>
            <a:off x="3453242" y="3788816"/>
            <a:ext cx="4009007" cy="24286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6" name="Picture Placeholder 2"/>
          <p:cNvSpPr>
            <a:spLocks noGrp="1"/>
          </p:cNvSpPr>
          <p:nvPr>
            <p:ph type="pic" sz="quarter" idx="47"/>
          </p:nvPr>
        </p:nvSpPr>
        <p:spPr>
          <a:xfrm>
            <a:off x="7553821" y="4052641"/>
            <a:ext cx="4009006" cy="186132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9" name="文本占位符 4"/>
          <p:cNvSpPr>
            <a:spLocks noGrp="1"/>
          </p:cNvSpPr>
          <p:nvPr>
            <p:ph type="body" sz="quarter" idx="48" hasCustomPrompt="1"/>
          </p:nvPr>
        </p:nvSpPr>
        <p:spPr>
          <a:xfrm>
            <a:off x="7554671" y="3788816"/>
            <a:ext cx="4009007" cy="24286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userDrawn="1">
  <p:cSld name="5张图">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21" name="图片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4" name="直接连接符 23"/>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文本占位符 4"/>
          <p:cNvSpPr>
            <a:spLocks noGrp="1"/>
          </p:cNvSpPr>
          <p:nvPr>
            <p:ph type="body" sz="quarter" idx="39"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36"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37" name="Picture Placeholder 2"/>
          <p:cNvSpPr>
            <a:spLocks noGrp="1"/>
          </p:cNvSpPr>
          <p:nvPr>
            <p:ph type="pic" sz="quarter" idx="43"/>
          </p:nvPr>
        </p:nvSpPr>
        <p:spPr>
          <a:xfrm>
            <a:off x="8101672" y="1412648"/>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8" name="文本占位符 4"/>
          <p:cNvSpPr>
            <a:spLocks noGrp="1"/>
          </p:cNvSpPr>
          <p:nvPr>
            <p:ph type="body" sz="quarter" idx="44" hasCustomPrompt="1"/>
          </p:nvPr>
        </p:nvSpPr>
        <p:spPr>
          <a:xfrm>
            <a:off x="8102523" y="1139469"/>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9" name="Picture Placeholder 2"/>
          <p:cNvSpPr>
            <a:spLocks noGrp="1"/>
          </p:cNvSpPr>
          <p:nvPr>
            <p:ph type="pic" sz="quarter" idx="45"/>
          </p:nvPr>
        </p:nvSpPr>
        <p:spPr>
          <a:xfrm>
            <a:off x="8111058" y="4039963"/>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0" name="文本占位符 4"/>
          <p:cNvSpPr>
            <a:spLocks noGrp="1"/>
          </p:cNvSpPr>
          <p:nvPr>
            <p:ph type="body" sz="quarter" idx="46" hasCustomPrompt="1"/>
          </p:nvPr>
        </p:nvSpPr>
        <p:spPr>
          <a:xfrm>
            <a:off x="8111909" y="3766784"/>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1" name="Picture Placeholder 2"/>
          <p:cNvSpPr>
            <a:spLocks noGrp="1"/>
          </p:cNvSpPr>
          <p:nvPr>
            <p:ph type="pic" sz="quarter" idx="47"/>
          </p:nvPr>
        </p:nvSpPr>
        <p:spPr>
          <a:xfrm>
            <a:off x="4391755" y="1412648"/>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2" name="文本占位符 4"/>
          <p:cNvSpPr>
            <a:spLocks noGrp="1"/>
          </p:cNvSpPr>
          <p:nvPr>
            <p:ph type="body" sz="quarter" idx="48" hasCustomPrompt="1"/>
          </p:nvPr>
        </p:nvSpPr>
        <p:spPr>
          <a:xfrm>
            <a:off x="4392606" y="1139469"/>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3" name="Picture Placeholder 2"/>
          <p:cNvSpPr>
            <a:spLocks noGrp="1"/>
          </p:cNvSpPr>
          <p:nvPr>
            <p:ph type="pic" sz="quarter" idx="49"/>
          </p:nvPr>
        </p:nvSpPr>
        <p:spPr>
          <a:xfrm>
            <a:off x="4401141" y="4039963"/>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4" name="文本占位符 4"/>
          <p:cNvSpPr>
            <a:spLocks noGrp="1"/>
          </p:cNvSpPr>
          <p:nvPr>
            <p:ph type="body" sz="quarter" idx="50" hasCustomPrompt="1"/>
          </p:nvPr>
        </p:nvSpPr>
        <p:spPr>
          <a:xfrm>
            <a:off x="4401992" y="3766784"/>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5" name="Picture Placeholder 2"/>
          <p:cNvSpPr>
            <a:spLocks noGrp="1"/>
          </p:cNvSpPr>
          <p:nvPr>
            <p:ph type="pic" sz="quarter" idx="51"/>
          </p:nvPr>
        </p:nvSpPr>
        <p:spPr>
          <a:xfrm>
            <a:off x="690371" y="4039963"/>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6" name="文本占位符 4"/>
          <p:cNvSpPr>
            <a:spLocks noGrp="1"/>
          </p:cNvSpPr>
          <p:nvPr>
            <p:ph type="body" sz="quarter" idx="52" hasCustomPrompt="1"/>
          </p:nvPr>
        </p:nvSpPr>
        <p:spPr>
          <a:xfrm>
            <a:off x="691222" y="3766784"/>
            <a:ext cx="3408492" cy="257495"/>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7" name="文本占位符 4"/>
          <p:cNvSpPr>
            <a:spLocks noGrp="1"/>
          </p:cNvSpPr>
          <p:nvPr>
            <p:ph type="body" sz="quarter" idx="19"/>
          </p:nvPr>
        </p:nvSpPr>
        <p:spPr>
          <a:xfrm>
            <a:off x="900750" y="1160225"/>
            <a:ext cx="3192990"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48" name="文本占位符 4"/>
          <p:cNvSpPr>
            <a:spLocks noGrp="1"/>
          </p:cNvSpPr>
          <p:nvPr>
            <p:ph type="body" sz="quarter" idx="38"/>
          </p:nvPr>
        </p:nvSpPr>
        <p:spPr>
          <a:xfrm>
            <a:off x="900750" y="1968633"/>
            <a:ext cx="3192990"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49" name="文本占位符 4"/>
          <p:cNvSpPr>
            <a:spLocks noGrp="1"/>
          </p:cNvSpPr>
          <p:nvPr>
            <p:ph type="body" sz="quarter" idx="53"/>
          </p:nvPr>
        </p:nvSpPr>
        <p:spPr>
          <a:xfrm>
            <a:off x="900750" y="2777042"/>
            <a:ext cx="3192990"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userDrawn="1">
  <p:cSld name="6张图无文字">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18" name="图片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3" name="直接连接符 22"/>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文本占位符 4"/>
          <p:cNvSpPr>
            <a:spLocks noGrp="1"/>
          </p:cNvSpPr>
          <p:nvPr>
            <p:ph type="body" sz="quarter" idx="39"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27"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8" name="Picture Placeholder 2"/>
          <p:cNvSpPr>
            <a:spLocks noGrp="1"/>
          </p:cNvSpPr>
          <p:nvPr>
            <p:ph type="pic" sz="quarter" idx="43"/>
          </p:nvPr>
        </p:nvSpPr>
        <p:spPr>
          <a:xfrm>
            <a:off x="8101672" y="1368580"/>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9" name="文本占位符 4"/>
          <p:cNvSpPr>
            <a:spLocks noGrp="1"/>
          </p:cNvSpPr>
          <p:nvPr>
            <p:ph type="body" sz="quarter" idx="44" hasCustomPrompt="1"/>
          </p:nvPr>
        </p:nvSpPr>
        <p:spPr>
          <a:xfrm>
            <a:off x="8102523" y="1109049"/>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0" name="Picture Placeholder 2"/>
          <p:cNvSpPr>
            <a:spLocks noGrp="1"/>
          </p:cNvSpPr>
          <p:nvPr>
            <p:ph type="pic" sz="quarter" idx="45"/>
          </p:nvPr>
        </p:nvSpPr>
        <p:spPr>
          <a:xfrm>
            <a:off x="8111058" y="3575604"/>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1" name="文本占位符 4"/>
          <p:cNvSpPr>
            <a:spLocks noGrp="1"/>
          </p:cNvSpPr>
          <p:nvPr>
            <p:ph type="body" sz="quarter" idx="46" hasCustomPrompt="1"/>
          </p:nvPr>
        </p:nvSpPr>
        <p:spPr>
          <a:xfrm>
            <a:off x="8111909" y="3316073"/>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2" name="Picture Placeholder 2"/>
          <p:cNvSpPr>
            <a:spLocks noGrp="1"/>
          </p:cNvSpPr>
          <p:nvPr>
            <p:ph type="pic" sz="quarter" idx="47"/>
          </p:nvPr>
        </p:nvSpPr>
        <p:spPr>
          <a:xfrm>
            <a:off x="4391755" y="1368580"/>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3" name="文本占位符 4"/>
          <p:cNvSpPr>
            <a:spLocks noGrp="1"/>
          </p:cNvSpPr>
          <p:nvPr>
            <p:ph type="body" sz="quarter" idx="48" hasCustomPrompt="1"/>
          </p:nvPr>
        </p:nvSpPr>
        <p:spPr>
          <a:xfrm>
            <a:off x="4392606" y="1109049"/>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5" name="Picture Placeholder 2"/>
          <p:cNvSpPr>
            <a:spLocks noGrp="1"/>
          </p:cNvSpPr>
          <p:nvPr>
            <p:ph type="pic" sz="quarter" idx="49"/>
          </p:nvPr>
        </p:nvSpPr>
        <p:spPr>
          <a:xfrm>
            <a:off x="4401141" y="3575604"/>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6" name="文本占位符 4"/>
          <p:cNvSpPr>
            <a:spLocks noGrp="1"/>
          </p:cNvSpPr>
          <p:nvPr>
            <p:ph type="body" sz="quarter" idx="50" hasCustomPrompt="1"/>
          </p:nvPr>
        </p:nvSpPr>
        <p:spPr>
          <a:xfrm>
            <a:off x="4401992" y="3316073"/>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7" name="Picture Placeholder 2"/>
          <p:cNvSpPr>
            <a:spLocks noGrp="1"/>
          </p:cNvSpPr>
          <p:nvPr>
            <p:ph type="pic" sz="quarter" idx="51"/>
          </p:nvPr>
        </p:nvSpPr>
        <p:spPr>
          <a:xfrm>
            <a:off x="690371" y="3575604"/>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8" name="文本占位符 4"/>
          <p:cNvSpPr>
            <a:spLocks noGrp="1"/>
          </p:cNvSpPr>
          <p:nvPr>
            <p:ph type="body" sz="quarter" idx="52" hasCustomPrompt="1"/>
          </p:nvPr>
        </p:nvSpPr>
        <p:spPr>
          <a:xfrm>
            <a:off x="691222" y="3316073"/>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2" name="Picture Placeholder 2"/>
          <p:cNvSpPr>
            <a:spLocks noGrp="1"/>
          </p:cNvSpPr>
          <p:nvPr>
            <p:ph type="pic" sz="quarter" idx="53"/>
          </p:nvPr>
        </p:nvSpPr>
        <p:spPr>
          <a:xfrm>
            <a:off x="664832" y="1368580"/>
            <a:ext cx="3408490" cy="1582513"/>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3" name="文本占位符 4"/>
          <p:cNvSpPr>
            <a:spLocks noGrp="1"/>
          </p:cNvSpPr>
          <p:nvPr>
            <p:ph type="body" sz="quarter" idx="54" hasCustomPrompt="1"/>
          </p:nvPr>
        </p:nvSpPr>
        <p:spPr>
          <a:xfrm>
            <a:off x="665683" y="1109049"/>
            <a:ext cx="3408492" cy="243847"/>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19" name="文本占位符 4"/>
          <p:cNvSpPr>
            <a:spLocks noGrp="1"/>
          </p:cNvSpPr>
          <p:nvPr>
            <p:ph type="body" sz="quarter" idx="55"/>
          </p:nvPr>
        </p:nvSpPr>
        <p:spPr>
          <a:xfrm>
            <a:off x="690370" y="5344465"/>
            <a:ext cx="10829177"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userDrawn="1">
  <p:cSld name="8张图无文字">
    <p:bg>
      <p:bgPr>
        <a:solidFill>
          <a:schemeClr val="bg2"/>
        </a:solidFill>
        <a:effectLst/>
      </p:bgPr>
    </p:bg>
    <p:spTree>
      <p:nvGrpSpPr>
        <p:cNvPr id="1" name=""/>
        <p:cNvGrpSpPr/>
        <p:nvPr/>
      </p:nvGrpSpPr>
      <p:grpSpPr>
        <a:xfrm>
          <a:off x="0" y="0"/>
          <a:ext cx="0" cy="0"/>
          <a:chOff x="0" y="0"/>
          <a:chExt cx="0" cy="0"/>
        </a:xfrm>
      </p:grpSpPr>
      <p:sp>
        <p:nvSpPr>
          <p:cNvPr id="12"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0317" y="6137921"/>
            <a:ext cx="1295054" cy="352196"/>
          </a:xfrm>
          <a:prstGeom prst="rect">
            <a:avLst/>
          </a:prstGeom>
          <a:effectLst/>
        </p:spPr>
      </p:pic>
      <p:cxnSp>
        <p:nvCxnSpPr>
          <p:cNvPr id="23" name="直接连接符 22"/>
          <p:cNvCxnSpPr/>
          <p:nvPr userDrawn="1"/>
        </p:nvCxnSpPr>
        <p:spPr>
          <a:xfrm>
            <a:off x="10227059" y="6529534"/>
            <a:ext cx="1831591"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Picture Placeholder 2"/>
          <p:cNvSpPr>
            <a:spLocks noGrp="1"/>
          </p:cNvSpPr>
          <p:nvPr>
            <p:ph type="pic" sz="quarter" idx="43"/>
          </p:nvPr>
        </p:nvSpPr>
        <p:spPr>
          <a:xfrm>
            <a:off x="9044742" y="1439615"/>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6" name="文本占位符 4"/>
          <p:cNvSpPr>
            <a:spLocks noGrp="1"/>
          </p:cNvSpPr>
          <p:nvPr>
            <p:ph type="body" sz="quarter" idx="44" hasCustomPrompt="1"/>
          </p:nvPr>
        </p:nvSpPr>
        <p:spPr>
          <a:xfrm>
            <a:off x="9045593" y="1200840"/>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27" name="Picture Placeholder 2"/>
          <p:cNvSpPr>
            <a:spLocks noGrp="1"/>
          </p:cNvSpPr>
          <p:nvPr>
            <p:ph type="pic" sz="quarter" idx="45"/>
          </p:nvPr>
        </p:nvSpPr>
        <p:spPr>
          <a:xfrm>
            <a:off x="9092012" y="3471373"/>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28" name="文本占位符 4"/>
          <p:cNvSpPr>
            <a:spLocks noGrp="1"/>
          </p:cNvSpPr>
          <p:nvPr>
            <p:ph type="body" sz="quarter" idx="46" hasCustomPrompt="1"/>
          </p:nvPr>
        </p:nvSpPr>
        <p:spPr>
          <a:xfrm>
            <a:off x="9092863" y="3232598"/>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5" name="Picture Placeholder 2"/>
          <p:cNvSpPr>
            <a:spLocks noGrp="1"/>
          </p:cNvSpPr>
          <p:nvPr>
            <p:ph type="pic" sz="quarter" idx="47"/>
          </p:nvPr>
        </p:nvSpPr>
        <p:spPr>
          <a:xfrm>
            <a:off x="6123245" y="1441856"/>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6" name="文本占位符 4"/>
          <p:cNvSpPr>
            <a:spLocks noGrp="1"/>
          </p:cNvSpPr>
          <p:nvPr>
            <p:ph type="body" sz="quarter" idx="48" hasCustomPrompt="1"/>
          </p:nvPr>
        </p:nvSpPr>
        <p:spPr>
          <a:xfrm>
            <a:off x="6124096" y="1203081"/>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7" name="Picture Placeholder 2"/>
          <p:cNvSpPr>
            <a:spLocks noGrp="1"/>
          </p:cNvSpPr>
          <p:nvPr>
            <p:ph type="pic" sz="quarter" idx="49"/>
          </p:nvPr>
        </p:nvSpPr>
        <p:spPr>
          <a:xfrm>
            <a:off x="6170515" y="3473614"/>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38" name="文本占位符 4"/>
          <p:cNvSpPr>
            <a:spLocks noGrp="1"/>
          </p:cNvSpPr>
          <p:nvPr>
            <p:ph type="body" sz="quarter" idx="50" hasCustomPrompt="1"/>
          </p:nvPr>
        </p:nvSpPr>
        <p:spPr>
          <a:xfrm>
            <a:off x="6171366" y="3232208"/>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39" name="Picture Placeholder 2"/>
          <p:cNvSpPr>
            <a:spLocks noGrp="1"/>
          </p:cNvSpPr>
          <p:nvPr>
            <p:ph type="pic" sz="quarter" idx="51"/>
          </p:nvPr>
        </p:nvSpPr>
        <p:spPr>
          <a:xfrm>
            <a:off x="3228183" y="1442998"/>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0" name="文本占位符 4"/>
          <p:cNvSpPr>
            <a:spLocks noGrp="1"/>
          </p:cNvSpPr>
          <p:nvPr>
            <p:ph type="body" sz="quarter" idx="52" hasCustomPrompt="1"/>
          </p:nvPr>
        </p:nvSpPr>
        <p:spPr>
          <a:xfrm>
            <a:off x="3229034" y="1204223"/>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1" name="Picture Placeholder 2"/>
          <p:cNvSpPr>
            <a:spLocks noGrp="1"/>
          </p:cNvSpPr>
          <p:nvPr>
            <p:ph type="pic" sz="quarter" idx="53"/>
          </p:nvPr>
        </p:nvSpPr>
        <p:spPr>
          <a:xfrm>
            <a:off x="3248157" y="3474756"/>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2" name="文本占位符 4"/>
          <p:cNvSpPr>
            <a:spLocks noGrp="1"/>
          </p:cNvSpPr>
          <p:nvPr>
            <p:ph type="body" sz="quarter" idx="54" hasCustomPrompt="1"/>
          </p:nvPr>
        </p:nvSpPr>
        <p:spPr>
          <a:xfrm>
            <a:off x="3249008" y="3233350"/>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3" name="Picture Placeholder 2"/>
          <p:cNvSpPr>
            <a:spLocks noGrp="1"/>
          </p:cNvSpPr>
          <p:nvPr>
            <p:ph type="pic" sz="quarter" idx="55"/>
          </p:nvPr>
        </p:nvSpPr>
        <p:spPr>
          <a:xfrm>
            <a:off x="326650" y="1442998"/>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4" name="文本占位符 4"/>
          <p:cNvSpPr>
            <a:spLocks noGrp="1"/>
          </p:cNvSpPr>
          <p:nvPr>
            <p:ph type="body" sz="quarter" idx="56" hasCustomPrompt="1"/>
          </p:nvPr>
        </p:nvSpPr>
        <p:spPr>
          <a:xfrm>
            <a:off x="327501" y="1204223"/>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5" name="Picture Placeholder 2"/>
          <p:cNvSpPr>
            <a:spLocks noGrp="1"/>
          </p:cNvSpPr>
          <p:nvPr>
            <p:ph type="pic" sz="quarter" idx="57"/>
          </p:nvPr>
        </p:nvSpPr>
        <p:spPr>
          <a:xfrm>
            <a:off x="325789" y="3473614"/>
            <a:ext cx="2772676" cy="1287314"/>
          </a:xfrm>
          <a:prstGeom prst="rect">
            <a:avLst/>
          </a:prstGeom>
          <a:solidFill>
            <a:schemeClr val="bg2">
              <a:lumMod val="90000"/>
            </a:schemeClr>
          </a:solidFill>
        </p:spPr>
        <p:txBody>
          <a:bodyPr anchor="ctr"/>
          <a:lstStyle>
            <a:lvl1pPr marL="0" indent="0" algn="ctr">
              <a:buNone/>
              <a:defRPr sz="1000" b="0" i="0">
                <a:solidFill>
                  <a:schemeClr val="tx1"/>
                </a:solidFill>
                <a:latin typeface="Arial" panose="020B0604020202020204" pitchFamily="34" charset="0"/>
                <a:cs typeface="Arial" panose="020B0604020202020204" pitchFamily="34" charset="0"/>
              </a:defRPr>
            </a:lvl1pPr>
          </a:lstStyle>
          <a:p>
            <a:endParaRPr lang="en-US" dirty="0"/>
          </a:p>
        </p:txBody>
      </p:sp>
      <p:sp>
        <p:nvSpPr>
          <p:cNvPr id="46" name="文本占位符 4"/>
          <p:cNvSpPr>
            <a:spLocks noGrp="1"/>
          </p:cNvSpPr>
          <p:nvPr>
            <p:ph type="body" sz="quarter" idx="58" hasCustomPrompt="1"/>
          </p:nvPr>
        </p:nvSpPr>
        <p:spPr>
          <a:xfrm>
            <a:off x="326640" y="3232208"/>
            <a:ext cx="2772686" cy="222886"/>
          </a:xfrm>
          <a:prstGeom prst="rect">
            <a:avLst/>
          </a:prstGeom>
        </p:spPr>
        <p:txBody>
          <a:bodyPr/>
          <a:lstStyle>
            <a:lvl1pPr marL="0" indent="0" algn="ctr">
              <a:buNone/>
              <a:defRPr sz="1000" b="1">
                <a:solidFill>
                  <a:schemeClr val="tx1"/>
                </a:solidFill>
              </a:defRPr>
            </a:lvl1pPr>
          </a:lstStyle>
          <a:p>
            <a:pPr lvl="0"/>
            <a:r>
              <a:rPr lang="zh-CN" altLang="en-US" dirty="0"/>
              <a:t>添加图片标题</a:t>
            </a:r>
            <a:endParaRPr lang="zh-CN" altLang="en-US" dirty="0"/>
          </a:p>
        </p:txBody>
      </p:sp>
      <p:sp>
        <p:nvSpPr>
          <p:cNvPr id="47" name="文本占位符 4"/>
          <p:cNvSpPr>
            <a:spLocks noGrp="1"/>
          </p:cNvSpPr>
          <p:nvPr>
            <p:ph type="body" sz="quarter" idx="39" hasCustomPrompt="1"/>
          </p:nvPr>
        </p:nvSpPr>
        <p:spPr>
          <a:xfrm>
            <a:off x="10149603" y="6603242"/>
            <a:ext cx="2056482" cy="225385"/>
          </a:xfrm>
          <a:prstGeom prst="rect">
            <a:avLst/>
          </a:prstGeom>
        </p:spPr>
        <p:txBody>
          <a:bodyPr/>
          <a:lstStyle>
            <a:lvl1pPr marL="0" indent="0" algn="ctr">
              <a:buNone/>
              <a:defRPr sz="900" b="0">
                <a:solidFill>
                  <a:schemeClr val="tx1"/>
                </a:solidFill>
              </a:defRPr>
            </a:lvl1pPr>
          </a:lstStyle>
          <a:p>
            <a:pPr lvl="0"/>
            <a:r>
              <a:rPr lang="zh-CN" altLang="en-US" dirty="0"/>
              <a:t>添加数据来源</a:t>
            </a:r>
            <a:endParaRPr lang="zh-CN" altLang="en-US" dirty="0"/>
          </a:p>
        </p:txBody>
      </p:sp>
      <p:sp>
        <p:nvSpPr>
          <p:cNvPr id="48"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4" name="文本占位符 4"/>
          <p:cNvSpPr>
            <a:spLocks noGrp="1"/>
          </p:cNvSpPr>
          <p:nvPr>
            <p:ph type="body" sz="quarter" idx="59"/>
          </p:nvPr>
        </p:nvSpPr>
        <p:spPr>
          <a:xfrm>
            <a:off x="348667" y="5084038"/>
            <a:ext cx="11516021" cy="678020"/>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结论_4">
    <p:bg>
      <p:bgPr>
        <a:solidFill>
          <a:schemeClr val="bg2"/>
        </a:solidFill>
        <a:effectLst/>
      </p:bgPr>
    </p:bg>
    <p:spTree>
      <p:nvGrpSpPr>
        <p:cNvPr id="1" name=""/>
        <p:cNvGrpSpPr/>
        <p:nvPr/>
      </p:nvGrpSpPr>
      <p:grpSpPr>
        <a:xfrm>
          <a:off x="0" y="0"/>
          <a:ext cx="0" cy="0"/>
          <a:chOff x="0" y="0"/>
          <a:chExt cx="0" cy="0"/>
        </a:xfrm>
      </p:grpSpPr>
      <p:sp>
        <p:nvSpPr>
          <p:cNvPr id="17" name="矩形 16"/>
          <p:cNvSpPr/>
          <p:nvPr userDrawn="1"/>
        </p:nvSpPr>
        <p:spPr>
          <a:xfrm>
            <a:off x="1738489" y="1215479"/>
            <a:ext cx="2291645" cy="1187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5" name="直接连接符 24"/>
          <p:cNvCxnSpPr/>
          <p:nvPr userDrawn="1"/>
        </p:nvCxnSpPr>
        <p:spPr>
          <a:xfrm>
            <a:off x="4030133" y="2402907"/>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矩形 32"/>
          <p:cNvSpPr/>
          <p:nvPr userDrawn="1"/>
        </p:nvSpPr>
        <p:spPr>
          <a:xfrm>
            <a:off x="1738489" y="2402907"/>
            <a:ext cx="2291645" cy="11874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p:nvPr userDrawn="1"/>
        </p:nvSpPr>
        <p:spPr>
          <a:xfrm>
            <a:off x="1738488" y="3590335"/>
            <a:ext cx="2291645" cy="1187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34"/>
          <p:cNvSpPr/>
          <p:nvPr userDrawn="1"/>
        </p:nvSpPr>
        <p:spPr>
          <a:xfrm>
            <a:off x="1738488" y="4763563"/>
            <a:ext cx="2291645" cy="11874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1" name="直接连接符 40"/>
          <p:cNvCxnSpPr/>
          <p:nvPr userDrawn="1"/>
        </p:nvCxnSpPr>
        <p:spPr>
          <a:xfrm>
            <a:off x="4030133" y="3590335"/>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userDrawn="1"/>
        </p:nvCxnSpPr>
        <p:spPr>
          <a:xfrm>
            <a:off x="4030133" y="4763563"/>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userDrawn="1"/>
        </p:nvCxnSpPr>
        <p:spPr>
          <a:xfrm>
            <a:off x="4030133" y="5940022"/>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6" name="文本占位符 4"/>
          <p:cNvSpPr>
            <a:spLocks noGrp="1"/>
          </p:cNvSpPr>
          <p:nvPr>
            <p:ph type="body" sz="quarter" idx="19"/>
          </p:nvPr>
        </p:nvSpPr>
        <p:spPr>
          <a:xfrm>
            <a:off x="4176788" y="1241722"/>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7" name="文本占位符 4"/>
          <p:cNvSpPr>
            <a:spLocks noGrp="1"/>
          </p:cNvSpPr>
          <p:nvPr>
            <p:ph type="body" sz="quarter" idx="35"/>
          </p:nvPr>
        </p:nvSpPr>
        <p:spPr>
          <a:xfrm>
            <a:off x="4205466" y="2518402"/>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8" name="文本占位符 4"/>
          <p:cNvSpPr>
            <a:spLocks noGrp="1"/>
          </p:cNvSpPr>
          <p:nvPr>
            <p:ph type="body" sz="quarter" idx="36"/>
          </p:nvPr>
        </p:nvSpPr>
        <p:spPr>
          <a:xfrm>
            <a:off x="4176788" y="3659721"/>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49" name="文本占位符 4"/>
          <p:cNvSpPr>
            <a:spLocks noGrp="1"/>
          </p:cNvSpPr>
          <p:nvPr>
            <p:ph type="body" sz="quarter" idx="30" hasCustomPrompt="1"/>
          </p:nvPr>
        </p:nvSpPr>
        <p:spPr>
          <a:xfrm>
            <a:off x="2174412" y="1569188"/>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1" name="文本占位符 4"/>
          <p:cNvSpPr>
            <a:spLocks noGrp="1"/>
          </p:cNvSpPr>
          <p:nvPr>
            <p:ph type="body" sz="quarter" idx="37" hasCustomPrompt="1"/>
          </p:nvPr>
        </p:nvSpPr>
        <p:spPr>
          <a:xfrm>
            <a:off x="2174412" y="2768653"/>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3" name="文本占位符 4"/>
          <p:cNvSpPr>
            <a:spLocks noGrp="1"/>
          </p:cNvSpPr>
          <p:nvPr>
            <p:ph type="body" sz="quarter" idx="38" hasCustomPrompt="1"/>
          </p:nvPr>
        </p:nvSpPr>
        <p:spPr>
          <a:xfrm>
            <a:off x="2174412" y="3968117"/>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4" name="文本占位符 4"/>
          <p:cNvSpPr>
            <a:spLocks noGrp="1"/>
          </p:cNvSpPr>
          <p:nvPr>
            <p:ph type="body" sz="quarter" idx="39" hasCustomPrompt="1"/>
          </p:nvPr>
        </p:nvSpPr>
        <p:spPr>
          <a:xfrm>
            <a:off x="2174412" y="5167581"/>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32" name="文本占位符 4"/>
          <p:cNvSpPr>
            <a:spLocks noGrp="1"/>
          </p:cNvSpPr>
          <p:nvPr>
            <p:ph type="body" sz="quarter" idx="40"/>
          </p:nvPr>
        </p:nvSpPr>
        <p:spPr>
          <a:xfrm>
            <a:off x="4176788" y="4893814"/>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结论_6">
    <p:bg>
      <p:bgPr>
        <a:solidFill>
          <a:schemeClr val="bg2"/>
        </a:solidFill>
        <a:effectLst/>
      </p:bgPr>
    </p:bg>
    <p:spTree>
      <p:nvGrpSpPr>
        <p:cNvPr id="1" name=""/>
        <p:cNvGrpSpPr/>
        <p:nvPr/>
      </p:nvGrpSpPr>
      <p:grpSpPr>
        <a:xfrm>
          <a:off x="0" y="0"/>
          <a:ext cx="0" cy="0"/>
          <a:chOff x="0" y="0"/>
          <a:chExt cx="0" cy="0"/>
        </a:xfrm>
      </p:grpSpPr>
      <p:sp>
        <p:nvSpPr>
          <p:cNvPr id="17" name="矩形 16"/>
          <p:cNvSpPr/>
          <p:nvPr userDrawn="1"/>
        </p:nvSpPr>
        <p:spPr>
          <a:xfrm>
            <a:off x="1716456" y="1290563"/>
            <a:ext cx="1841992" cy="7840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39"/>
          <p:cNvSpPr/>
          <p:nvPr userDrawn="1"/>
        </p:nvSpPr>
        <p:spPr>
          <a:xfrm>
            <a:off x="1716456" y="2063637"/>
            <a:ext cx="1841992" cy="7840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46"/>
          <p:cNvSpPr/>
          <p:nvPr userDrawn="1"/>
        </p:nvSpPr>
        <p:spPr>
          <a:xfrm>
            <a:off x="1716456" y="2853255"/>
            <a:ext cx="1841992" cy="7840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48"/>
          <p:cNvSpPr/>
          <p:nvPr userDrawn="1"/>
        </p:nvSpPr>
        <p:spPr>
          <a:xfrm>
            <a:off x="1716456" y="3631254"/>
            <a:ext cx="1841992" cy="7840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矩形 50"/>
          <p:cNvSpPr/>
          <p:nvPr userDrawn="1"/>
        </p:nvSpPr>
        <p:spPr>
          <a:xfrm>
            <a:off x="1716456" y="4412551"/>
            <a:ext cx="1841992" cy="7840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52"/>
          <p:cNvSpPr/>
          <p:nvPr userDrawn="1"/>
        </p:nvSpPr>
        <p:spPr>
          <a:xfrm>
            <a:off x="1716456" y="5197657"/>
            <a:ext cx="1841992" cy="7840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文本占位符 4"/>
          <p:cNvSpPr>
            <a:spLocks noGrp="1"/>
          </p:cNvSpPr>
          <p:nvPr>
            <p:ph type="body" sz="quarter" idx="30" hasCustomPrompt="1"/>
          </p:nvPr>
        </p:nvSpPr>
        <p:spPr>
          <a:xfrm>
            <a:off x="1904694" y="1469567"/>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8" name="文本占位符 4"/>
          <p:cNvSpPr>
            <a:spLocks noGrp="1"/>
          </p:cNvSpPr>
          <p:nvPr>
            <p:ph type="body" sz="quarter" idx="33" hasCustomPrompt="1"/>
          </p:nvPr>
        </p:nvSpPr>
        <p:spPr>
          <a:xfrm>
            <a:off x="1904694" y="3822388"/>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9" name="文本占位符 4"/>
          <p:cNvSpPr>
            <a:spLocks noGrp="1"/>
          </p:cNvSpPr>
          <p:nvPr>
            <p:ph type="body" sz="quarter" idx="34" hasCustomPrompt="1"/>
          </p:nvPr>
        </p:nvSpPr>
        <p:spPr>
          <a:xfrm>
            <a:off x="1937344" y="4620065"/>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60" name="文本占位符 4"/>
          <p:cNvSpPr>
            <a:spLocks noGrp="1"/>
          </p:cNvSpPr>
          <p:nvPr>
            <p:ph type="body" sz="quarter" idx="35" hasCustomPrompt="1"/>
          </p:nvPr>
        </p:nvSpPr>
        <p:spPr>
          <a:xfrm>
            <a:off x="1937344" y="5401362"/>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61" name="文本占位符 4"/>
          <p:cNvSpPr>
            <a:spLocks noGrp="1"/>
          </p:cNvSpPr>
          <p:nvPr>
            <p:ph type="body" sz="quarter" idx="36" hasCustomPrompt="1"/>
          </p:nvPr>
        </p:nvSpPr>
        <p:spPr>
          <a:xfrm>
            <a:off x="1927554" y="3037392"/>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62" name="文本占位符 4"/>
          <p:cNvSpPr>
            <a:spLocks noGrp="1"/>
          </p:cNvSpPr>
          <p:nvPr>
            <p:ph type="body" sz="quarter" idx="37" hasCustomPrompt="1"/>
          </p:nvPr>
        </p:nvSpPr>
        <p:spPr>
          <a:xfrm>
            <a:off x="1937344" y="2276521"/>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cxnSp>
        <p:nvCxnSpPr>
          <p:cNvPr id="63" name="直接连接符 62"/>
          <p:cNvCxnSpPr/>
          <p:nvPr userDrawn="1"/>
        </p:nvCxnSpPr>
        <p:spPr>
          <a:xfrm>
            <a:off x="3558448" y="2074657"/>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userDrawn="1"/>
        </p:nvCxnSpPr>
        <p:spPr>
          <a:xfrm>
            <a:off x="3558448" y="2859763"/>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userDrawn="1"/>
        </p:nvCxnSpPr>
        <p:spPr>
          <a:xfrm>
            <a:off x="3558448" y="3631254"/>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userDrawn="1"/>
        </p:nvCxnSpPr>
        <p:spPr>
          <a:xfrm>
            <a:off x="3558448" y="4412551"/>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userDrawn="1"/>
        </p:nvCxnSpPr>
        <p:spPr>
          <a:xfrm>
            <a:off x="3558448" y="5196645"/>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userDrawn="1"/>
        </p:nvCxnSpPr>
        <p:spPr>
          <a:xfrm>
            <a:off x="3558448" y="5970734"/>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文本占位符 4"/>
          <p:cNvSpPr>
            <a:spLocks noGrp="1"/>
          </p:cNvSpPr>
          <p:nvPr>
            <p:ph type="body" sz="quarter" idx="19"/>
          </p:nvPr>
        </p:nvSpPr>
        <p:spPr>
          <a:xfrm>
            <a:off x="3746686" y="1321424"/>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8" name="文本占位符 4"/>
          <p:cNvSpPr>
            <a:spLocks noGrp="1"/>
          </p:cNvSpPr>
          <p:nvPr>
            <p:ph type="body" sz="quarter" idx="38"/>
          </p:nvPr>
        </p:nvSpPr>
        <p:spPr>
          <a:xfrm>
            <a:off x="3746686" y="2113032"/>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9" name="文本占位符 4"/>
          <p:cNvSpPr>
            <a:spLocks noGrp="1"/>
          </p:cNvSpPr>
          <p:nvPr>
            <p:ph type="body" sz="quarter" idx="39"/>
          </p:nvPr>
        </p:nvSpPr>
        <p:spPr>
          <a:xfrm>
            <a:off x="3746686" y="2904639"/>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0" name="文本占位符 4"/>
          <p:cNvSpPr>
            <a:spLocks noGrp="1"/>
          </p:cNvSpPr>
          <p:nvPr>
            <p:ph type="body" sz="quarter" idx="40"/>
          </p:nvPr>
        </p:nvSpPr>
        <p:spPr>
          <a:xfrm>
            <a:off x="3746686" y="3696247"/>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1" name="文本占位符 4"/>
          <p:cNvSpPr>
            <a:spLocks noGrp="1"/>
          </p:cNvSpPr>
          <p:nvPr>
            <p:ph type="body" sz="quarter" idx="41"/>
          </p:nvPr>
        </p:nvSpPr>
        <p:spPr>
          <a:xfrm>
            <a:off x="3746686" y="4487855"/>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2" name="文本占位符 4"/>
          <p:cNvSpPr>
            <a:spLocks noGrp="1"/>
          </p:cNvSpPr>
          <p:nvPr>
            <p:ph type="body" sz="quarter" idx="42"/>
          </p:nvPr>
        </p:nvSpPr>
        <p:spPr>
          <a:xfrm>
            <a:off x="3746686" y="5279463"/>
            <a:ext cx="6997514" cy="641886"/>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33"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结论_8">
    <p:bg>
      <p:bgPr>
        <a:solidFill>
          <a:schemeClr val="bg2"/>
        </a:solidFill>
        <a:effectLst/>
      </p:bgPr>
    </p:bg>
    <p:spTree>
      <p:nvGrpSpPr>
        <p:cNvPr id="1" name=""/>
        <p:cNvGrpSpPr/>
        <p:nvPr/>
      </p:nvGrpSpPr>
      <p:grpSpPr>
        <a:xfrm>
          <a:off x="0" y="0"/>
          <a:ext cx="0" cy="0"/>
          <a:chOff x="0" y="0"/>
          <a:chExt cx="0" cy="0"/>
        </a:xfrm>
      </p:grpSpPr>
      <p:sp>
        <p:nvSpPr>
          <p:cNvPr id="47" name="矩形 46"/>
          <p:cNvSpPr/>
          <p:nvPr userDrawn="1"/>
        </p:nvSpPr>
        <p:spPr>
          <a:xfrm>
            <a:off x="1593894" y="1156932"/>
            <a:ext cx="1843617" cy="6277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3" name="直接连接符 62"/>
          <p:cNvCxnSpPr/>
          <p:nvPr userDrawn="1"/>
        </p:nvCxnSpPr>
        <p:spPr>
          <a:xfrm>
            <a:off x="3423542" y="1771030"/>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标题 5"/>
          <p:cNvSpPr>
            <a:spLocks noGrp="1"/>
          </p:cNvSpPr>
          <p:nvPr>
            <p:ph type="title" hasCustomPrompt="1"/>
          </p:nvPr>
        </p:nvSpPr>
        <p:spPr>
          <a:xfrm>
            <a:off x="339412" y="101081"/>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76" name="文本占位符 4"/>
          <p:cNvSpPr>
            <a:spLocks noGrp="1"/>
          </p:cNvSpPr>
          <p:nvPr>
            <p:ph type="body" sz="quarter" idx="51"/>
          </p:nvPr>
        </p:nvSpPr>
        <p:spPr>
          <a:xfrm>
            <a:off x="3572158" y="1156932"/>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37" name="矩形 36"/>
          <p:cNvSpPr/>
          <p:nvPr userDrawn="1"/>
        </p:nvSpPr>
        <p:spPr>
          <a:xfrm>
            <a:off x="1593894" y="1782660"/>
            <a:ext cx="1843617" cy="627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9" name="直接连接符 38"/>
          <p:cNvCxnSpPr/>
          <p:nvPr userDrawn="1"/>
        </p:nvCxnSpPr>
        <p:spPr>
          <a:xfrm>
            <a:off x="3423542" y="2396758"/>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0" name="文本占位符 4"/>
          <p:cNvSpPr>
            <a:spLocks noGrp="1"/>
          </p:cNvSpPr>
          <p:nvPr>
            <p:ph type="body" sz="quarter" idx="53"/>
          </p:nvPr>
        </p:nvSpPr>
        <p:spPr>
          <a:xfrm>
            <a:off x="3572158" y="1782660"/>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41" name="矩形 40"/>
          <p:cNvSpPr/>
          <p:nvPr userDrawn="1"/>
        </p:nvSpPr>
        <p:spPr>
          <a:xfrm>
            <a:off x="1593894" y="2398452"/>
            <a:ext cx="1843617" cy="6277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1" name="直接连接符 50"/>
          <p:cNvCxnSpPr/>
          <p:nvPr userDrawn="1"/>
        </p:nvCxnSpPr>
        <p:spPr>
          <a:xfrm>
            <a:off x="3423542" y="3033092"/>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3" name="文本占位符 4"/>
          <p:cNvSpPr>
            <a:spLocks noGrp="1"/>
          </p:cNvSpPr>
          <p:nvPr>
            <p:ph type="body" sz="quarter" idx="55"/>
          </p:nvPr>
        </p:nvSpPr>
        <p:spPr>
          <a:xfrm>
            <a:off x="3572158" y="2398452"/>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55" name="矩形 54"/>
          <p:cNvSpPr/>
          <p:nvPr userDrawn="1"/>
        </p:nvSpPr>
        <p:spPr>
          <a:xfrm>
            <a:off x="1593894" y="3026966"/>
            <a:ext cx="1843617" cy="627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0" name="直接连接符 59"/>
          <p:cNvCxnSpPr/>
          <p:nvPr userDrawn="1"/>
        </p:nvCxnSpPr>
        <p:spPr>
          <a:xfrm>
            <a:off x="3439445" y="3653703"/>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1" name="文本占位符 4"/>
          <p:cNvSpPr>
            <a:spLocks noGrp="1"/>
          </p:cNvSpPr>
          <p:nvPr>
            <p:ph type="body" sz="quarter" idx="57"/>
          </p:nvPr>
        </p:nvSpPr>
        <p:spPr>
          <a:xfrm>
            <a:off x="3572158" y="3026966"/>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62" name="矩形 61"/>
          <p:cNvSpPr/>
          <p:nvPr userDrawn="1"/>
        </p:nvSpPr>
        <p:spPr>
          <a:xfrm>
            <a:off x="1592268" y="3653703"/>
            <a:ext cx="1843617" cy="6277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77" name="直接连接符 76"/>
          <p:cNvCxnSpPr/>
          <p:nvPr userDrawn="1"/>
        </p:nvCxnSpPr>
        <p:spPr>
          <a:xfrm>
            <a:off x="3421917" y="4267801"/>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8" name="文本占位符 4"/>
          <p:cNvSpPr>
            <a:spLocks noGrp="1"/>
          </p:cNvSpPr>
          <p:nvPr>
            <p:ph type="body" sz="quarter" idx="59"/>
          </p:nvPr>
        </p:nvSpPr>
        <p:spPr>
          <a:xfrm>
            <a:off x="3570533" y="3653703"/>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79" name="矩形 78"/>
          <p:cNvSpPr/>
          <p:nvPr userDrawn="1"/>
        </p:nvSpPr>
        <p:spPr>
          <a:xfrm>
            <a:off x="1592270" y="4270632"/>
            <a:ext cx="1843617" cy="627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1" name="直接连接符 80"/>
          <p:cNvCxnSpPr/>
          <p:nvPr userDrawn="1"/>
        </p:nvCxnSpPr>
        <p:spPr>
          <a:xfrm>
            <a:off x="3421917" y="4884730"/>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2" name="文本占位符 4"/>
          <p:cNvSpPr>
            <a:spLocks noGrp="1"/>
          </p:cNvSpPr>
          <p:nvPr>
            <p:ph type="body" sz="quarter" idx="61"/>
          </p:nvPr>
        </p:nvSpPr>
        <p:spPr>
          <a:xfrm>
            <a:off x="3570533" y="4270632"/>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83" name="矩形 82"/>
          <p:cNvSpPr/>
          <p:nvPr userDrawn="1"/>
        </p:nvSpPr>
        <p:spPr>
          <a:xfrm>
            <a:off x="1592270" y="4875595"/>
            <a:ext cx="1843617" cy="6277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5" name="直接连接符 84"/>
          <p:cNvCxnSpPr/>
          <p:nvPr userDrawn="1"/>
        </p:nvCxnSpPr>
        <p:spPr>
          <a:xfrm>
            <a:off x="3421917" y="5499218"/>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6" name="文本占位符 4"/>
          <p:cNvSpPr>
            <a:spLocks noGrp="1"/>
          </p:cNvSpPr>
          <p:nvPr>
            <p:ph type="body" sz="quarter" idx="63"/>
          </p:nvPr>
        </p:nvSpPr>
        <p:spPr>
          <a:xfrm>
            <a:off x="3570533" y="4875595"/>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87" name="矩形 86"/>
          <p:cNvSpPr/>
          <p:nvPr userDrawn="1"/>
        </p:nvSpPr>
        <p:spPr>
          <a:xfrm>
            <a:off x="1592268" y="5495784"/>
            <a:ext cx="1843617" cy="6277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9" name="直接连接符 88"/>
          <p:cNvCxnSpPr/>
          <p:nvPr userDrawn="1"/>
        </p:nvCxnSpPr>
        <p:spPr>
          <a:xfrm>
            <a:off x="3421917" y="6114896"/>
            <a:ext cx="71857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0" name="文本占位符 4"/>
          <p:cNvSpPr>
            <a:spLocks noGrp="1"/>
          </p:cNvSpPr>
          <p:nvPr>
            <p:ph type="body" sz="quarter" idx="65"/>
          </p:nvPr>
        </p:nvSpPr>
        <p:spPr>
          <a:xfrm>
            <a:off x="3570533" y="5507816"/>
            <a:ext cx="6997514" cy="595156"/>
          </a:xfrm>
          <a:prstGeom prst="rect">
            <a:avLst/>
          </a:prstGeom>
        </p:spPr>
        <p:txBody>
          <a:bodyPr/>
          <a:lstStyle>
            <a:lvl1pPr marL="0" indent="0" algn="l">
              <a:lnSpc>
                <a:spcPts val="1700"/>
              </a:lnSpc>
              <a:buNone/>
              <a:defRPr sz="1400" b="0">
                <a:solidFill>
                  <a:schemeClr val="tx1"/>
                </a:solidFill>
              </a:defRPr>
            </a:lvl1pPr>
          </a:lstStyle>
          <a:p>
            <a:pPr lvl="0"/>
            <a:endParaRPr lang="en-US" altLang="zh-CN" dirty="0"/>
          </a:p>
        </p:txBody>
      </p:sp>
      <p:sp>
        <p:nvSpPr>
          <p:cNvPr id="91" name="文本占位符 5"/>
          <p:cNvSpPr txBox="1"/>
          <p:nvPr userDrawn="1"/>
        </p:nvSpPr>
        <p:spPr>
          <a:xfrm>
            <a:off x="2076709" y="1280179"/>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供应</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文本占位符 5"/>
          <p:cNvSpPr txBox="1"/>
          <p:nvPr userDrawn="1"/>
        </p:nvSpPr>
        <p:spPr>
          <a:xfrm>
            <a:off x="2076709" y="1884166"/>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需求</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文本占位符 5"/>
          <p:cNvSpPr txBox="1"/>
          <p:nvPr userDrawn="1"/>
        </p:nvSpPr>
        <p:spPr>
          <a:xfrm>
            <a:off x="2076709" y="2512209"/>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库存</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文本占位符 5"/>
          <p:cNvSpPr txBox="1"/>
          <p:nvPr userDrawn="1"/>
        </p:nvSpPr>
        <p:spPr>
          <a:xfrm>
            <a:off x="2076709" y="3152281"/>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利润</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文本占位符 5"/>
          <p:cNvSpPr txBox="1"/>
          <p:nvPr userDrawn="1"/>
        </p:nvSpPr>
        <p:spPr>
          <a:xfrm>
            <a:off x="2076709" y="3780325"/>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价差</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文本占位符 5"/>
          <p:cNvSpPr txBox="1"/>
          <p:nvPr userDrawn="1"/>
        </p:nvSpPr>
        <p:spPr>
          <a:xfrm>
            <a:off x="2076709" y="4372279"/>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结论</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文本占位符 5"/>
          <p:cNvSpPr txBox="1"/>
          <p:nvPr userDrawn="1"/>
        </p:nvSpPr>
        <p:spPr>
          <a:xfrm>
            <a:off x="2076709" y="5625969"/>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风险</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文本占位符 5"/>
          <p:cNvSpPr txBox="1"/>
          <p:nvPr userDrawn="1"/>
        </p:nvSpPr>
        <p:spPr>
          <a:xfrm>
            <a:off x="2076709" y="5001240"/>
            <a:ext cx="950458" cy="418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操作</a:t>
            </a:r>
            <a:endParaRPr lang="en-US" alt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免责声明">
    <p:spTree>
      <p:nvGrpSpPr>
        <p:cNvPr id="1" name=""/>
        <p:cNvGrpSpPr/>
        <p:nvPr/>
      </p:nvGrpSpPr>
      <p:grpSpPr>
        <a:xfrm>
          <a:off x="0" y="0"/>
          <a:ext cx="0" cy="0"/>
          <a:chOff x="0" y="0"/>
          <a:chExt cx="0" cy="0"/>
        </a:xfrm>
      </p:grpSpPr>
      <p:sp>
        <p:nvSpPr>
          <p:cNvPr id="3" name="文本框 1"/>
          <p:cNvSpPr txBox="1"/>
          <p:nvPr userDrawn="1"/>
        </p:nvSpPr>
        <p:spPr>
          <a:xfrm>
            <a:off x="917420" y="794785"/>
            <a:ext cx="10267950" cy="2999740"/>
          </a:xfrm>
          <a:prstGeom prst="rect">
            <a:avLst/>
          </a:prstGeom>
          <a:noFill/>
          <a:ln w="9525">
            <a:noFill/>
          </a:ln>
        </p:spPr>
        <p:txBody>
          <a:bodyPr wrap="square" anchor="t">
            <a:spAutoFit/>
          </a:bodyPr>
          <a:lstStyle/>
          <a:p>
            <a:pPr indent="254000">
              <a:lnSpc>
                <a:spcPct val="225000"/>
              </a:lnSpc>
            </a:pPr>
            <a:r>
              <a:rPr lang="zh-CN" altLang="zh-CN" sz="1400" kern="100" dirty="0">
                <a:effectLst/>
                <a:latin typeface="Arial" panose="020B0604020202020204" pitchFamily="34" charset="0"/>
                <a:ea typeface="思源黑体" panose="020B0500000000000000" pitchFamily="34" charset="-122"/>
                <a:cs typeface="Times New Roman" panose="02020603050405020304" pitchFamily="18" charset="0"/>
                <a:sym typeface="+mn-ea"/>
              </a:rPr>
              <a:t>本报告由东海期货有限责任公司研究所团队完成，报告中信息均源于公开可获得资料。东海期货力求报告内容的客观、公正，但对这些信息的准确性及完整性不做任何保证，也不保证所包含的信息和建议不会发生任何变更。报告中的观点、结论和建议等全部内容只提供给客户做参考之用，并不构成对客户的投资建议，也未考虑个别客户特殊的投资目标、财务状况或需要，客户不应单纯依靠本报告而取代个人的独立判断。在任何情况下，本公司不对任何人因使用本报告中的任何内容所导致的任何损失负任何责任，交易者需自行承担风险。本报告版权仅为东海期货有限责任公司研究所所有，未经书面许可，任何机构和个人不得以任何形式翻版、复制发布，如引用、转载、刊发，须注明出处为东海期货有限责任公司。</a:t>
            </a:r>
            <a:endParaRPr lang="zh-CN" altLang="zh-CN" sz="1400" kern="100" dirty="0">
              <a:effectLst/>
              <a:latin typeface="Arial" panose="020B0604020202020204" pitchFamily="34" charset="0"/>
              <a:ea typeface="方正兰亭圆简体"/>
              <a:cs typeface="Times New Roman" panose="02020603050405020304" pitchFamily="18" charset="0"/>
            </a:endParaRPr>
          </a:p>
        </p:txBody>
      </p:sp>
      <p:sp>
        <p:nvSpPr>
          <p:cNvPr id="5" name="文本框 4"/>
          <p:cNvSpPr txBox="1"/>
          <p:nvPr userDrawn="1"/>
        </p:nvSpPr>
        <p:spPr>
          <a:xfrm>
            <a:off x="277495" y="64144"/>
            <a:ext cx="4557976" cy="523220"/>
          </a:xfrm>
          <a:prstGeom prst="rect">
            <a:avLst/>
          </a:prstGeom>
          <a:noFill/>
        </p:spPr>
        <p:txBody>
          <a:bodyPr wrap="square" rtlCol="0">
            <a:spAutoFit/>
          </a:bodyPr>
          <a:lstStyle/>
          <a:p>
            <a:pPr algn="l"/>
            <a:r>
              <a:rPr lang="zh-CN" altLang="en-US" sz="28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重要声明及风险提示</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封底">
    <p:spTree>
      <p:nvGrpSpPr>
        <p:cNvPr id="1" name=""/>
        <p:cNvGrpSpPr/>
        <p:nvPr/>
      </p:nvGrpSpPr>
      <p:grpSpPr>
        <a:xfrm>
          <a:off x="0" y="0"/>
          <a:ext cx="0" cy="0"/>
          <a:chOff x="0" y="0"/>
          <a:chExt cx="0" cy="0"/>
        </a:xfrm>
      </p:grpSpPr>
      <p:sp>
        <p:nvSpPr>
          <p:cNvPr id="26" name="Rectangle"/>
          <p:cNvSpPr/>
          <p:nvPr userDrawn="1"/>
        </p:nvSpPr>
        <p:spPr>
          <a:xfrm>
            <a:off x="-4234" y="-15664"/>
            <a:ext cx="12200468" cy="4258377"/>
          </a:xfrm>
          <a:prstGeom prst="rect">
            <a:avLst/>
          </a:prstGeom>
          <a:solidFill>
            <a:schemeClr val="accent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35" name="Runoratsunkatu 5, Espoo, Finland, 02600"/>
          <p:cNvSpPr txBox="1"/>
          <p:nvPr/>
        </p:nvSpPr>
        <p:spPr>
          <a:xfrm>
            <a:off x="2551308" y="5622696"/>
            <a:ext cx="3178584" cy="235770"/>
          </a:xfrm>
          <a:prstGeom prst="rect">
            <a:avLst/>
          </a:prstGeom>
          <a:noFill/>
          <a:ln w="12700" cap="flat">
            <a:noFill/>
            <a:miter lim="400000"/>
          </a:ln>
          <a:effectLst/>
        </p:spPr>
        <p:txBody>
          <a:bodyPr wrap="square" lIns="25400" tIns="25400" rIns="25400" bIns="25400" numCol="1" anchor="t">
            <a:spAutoFit/>
          </a:bodyPr>
          <a:lstStyle>
            <a:lvl1pPr algn="l" defTabSz="457200">
              <a:lnSpc>
                <a:spcPct val="120000"/>
              </a:lnSpc>
              <a:defRPr sz="2200" b="0">
                <a:solidFill>
                  <a:srgbClr val="7F8189"/>
                </a:solidFill>
                <a:latin typeface="Arial" panose="020B0604020202020204"/>
                <a:ea typeface="Arial" panose="020B0604020202020204"/>
                <a:cs typeface="Arial" panose="020B0604020202020204"/>
                <a:sym typeface="Arial" panose="020B0604020202020204"/>
              </a:defRPr>
            </a:lvl1pPr>
          </a:lstStyle>
          <a:p>
            <a:r>
              <a:rPr lang="zh-CN" altLang="en-US"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微信公众号：东海期货研究（</a:t>
            </a:r>
            <a:r>
              <a:rPr lang="en-US" altLang="zh-CN" sz="1100" dirty="0" err="1">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dhqhyj</a:t>
            </a:r>
            <a:r>
              <a:rPr lang="zh-CN" altLang="en-US"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endParaRPr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Graphic 34"/>
          <p:cNvSpPr/>
          <p:nvPr/>
        </p:nvSpPr>
        <p:spPr>
          <a:xfrm>
            <a:off x="2189461" y="6009517"/>
            <a:ext cx="236393" cy="236429"/>
          </a:xfrm>
          <a:custGeom>
            <a:avLst/>
            <a:gdLst/>
            <a:ahLst/>
            <a:cxnLst>
              <a:cxn ang="0">
                <a:pos x="wd2" y="hd2"/>
              </a:cxn>
              <a:cxn ang="5400000">
                <a:pos x="wd2" y="hd2"/>
              </a:cxn>
              <a:cxn ang="10800000">
                <a:pos x="wd2" y="hd2"/>
              </a:cxn>
              <a:cxn ang="16200000">
                <a:pos x="wd2" y="hd2"/>
              </a:cxn>
            </a:cxnLst>
            <a:rect l="0" t="0" r="r" b="b"/>
            <a:pathLst>
              <a:path w="21540" h="21584" extrusionOk="0">
                <a:moveTo>
                  <a:pt x="3843" y="21584"/>
                </a:moveTo>
                <a:cubicBezTo>
                  <a:pt x="3657" y="21584"/>
                  <a:pt x="3474" y="21533"/>
                  <a:pt x="3316" y="21435"/>
                </a:cubicBezTo>
                <a:lnTo>
                  <a:pt x="994" y="20011"/>
                </a:lnTo>
                <a:cubicBezTo>
                  <a:pt x="862" y="19930"/>
                  <a:pt x="751" y="19820"/>
                  <a:pt x="668" y="19689"/>
                </a:cubicBezTo>
                <a:cubicBezTo>
                  <a:pt x="586" y="19558"/>
                  <a:pt x="534" y="19410"/>
                  <a:pt x="518" y="19256"/>
                </a:cubicBezTo>
                <a:lnTo>
                  <a:pt x="6" y="14481"/>
                </a:lnTo>
                <a:cubicBezTo>
                  <a:pt x="-16" y="14271"/>
                  <a:pt x="29" y="14065"/>
                  <a:pt x="126" y="13888"/>
                </a:cubicBezTo>
                <a:cubicBezTo>
                  <a:pt x="223" y="13711"/>
                  <a:pt x="373" y="13563"/>
                  <a:pt x="563" y="13469"/>
                </a:cubicBezTo>
                <a:lnTo>
                  <a:pt x="5655" y="10945"/>
                </a:lnTo>
                <a:cubicBezTo>
                  <a:pt x="5835" y="10857"/>
                  <a:pt x="6032" y="10825"/>
                  <a:pt x="6222" y="10848"/>
                </a:cubicBezTo>
                <a:cubicBezTo>
                  <a:pt x="6413" y="10871"/>
                  <a:pt x="6600" y="10951"/>
                  <a:pt x="6751" y="11077"/>
                </a:cubicBezTo>
                <a:lnTo>
                  <a:pt x="8506" y="12549"/>
                </a:lnTo>
                <a:cubicBezTo>
                  <a:pt x="8931" y="12322"/>
                  <a:pt x="9339" y="12066"/>
                  <a:pt x="9727" y="11781"/>
                </a:cubicBezTo>
                <a:cubicBezTo>
                  <a:pt x="10116" y="11497"/>
                  <a:pt x="10484" y="11186"/>
                  <a:pt x="10828" y="10850"/>
                </a:cubicBezTo>
                <a:cubicBezTo>
                  <a:pt x="11164" y="10504"/>
                  <a:pt x="11475" y="10135"/>
                  <a:pt x="11759" y="9746"/>
                </a:cubicBezTo>
                <a:cubicBezTo>
                  <a:pt x="12043" y="9357"/>
                  <a:pt x="12299" y="8948"/>
                  <a:pt x="12526" y="8522"/>
                </a:cubicBezTo>
                <a:lnTo>
                  <a:pt x="11056" y="6763"/>
                </a:lnTo>
                <a:cubicBezTo>
                  <a:pt x="10930" y="6613"/>
                  <a:pt x="10850" y="6425"/>
                  <a:pt x="10828" y="6234"/>
                </a:cubicBezTo>
                <a:cubicBezTo>
                  <a:pt x="10805" y="6043"/>
                  <a:pt x="10837" y="5845"/>
                  <a:pt x="10925" y="5665"/>
                </a:cubicBezTo>
                <a:lnTo>
                  <a:pt x="13441" y="563"/>
                </a:lnTo>
                <a:cubicBezTo>
                  <a:pt x="13535" y="374"/>
                  <a:pt x="13683" y="224"/>
                  <a:pt x="13859" y="126"/>
                </a:cubicBezTo>
                <a:cubicBezTo>
                  <a:pt x="14036" y="29"/>
                  <a:pt x="14241" y="-16"/>
                  <a:pt x="14451" y="5"/>
                </a:cubicBezTo>
                <a:lnTo>
                  <a:pt x="19217" y="518"/>
                </a:lnTo>
                <a:cubicBezTo>
                  <a:pt x="19371" y="534"/>
                  <a:pt x="19519" y="586"/>
                  <a:pt x="19649" y="669"/>
                </a:cubicBezTo>
                <a:cubicBezTo>
                  <a:pt x="19780" y="752"/>
                  <a:pt x="19890" y="863"/>
                  <a:pt x="19971" y="995"/>
                </a:cubicBezTo>
                <a:lnTo>
                  <a:pt x="21392" y="3321"/>
                </a:lnTo>
                <a:cubicBezTo>
                  <a:pt x="21551" y="3581"/>
                  <a:pt x="21584" y="3899"/>
                  <a:pt x="21483" y="4187"/>
                </a:cubicBezTo>
                <a:cubicBezTo>
                  <a:pt x="20335" y="7443"/>
                  <a:pt x="17563" y="11635"/>
                  <a:pt x="14587" y="14617"/>
                </a:cubicBezTo>
                <a:cubicBezTo>
                  <a:pt x="11610" y="17599"/>
                  <a:pt x="7430" y="20376"/>
                  <a:pt x="4179" y="21526"/>
                </a:cubicBezTo>
                <a:cubicBezTo>
                  <a:pt x="4071" y="21564"/>
                  <a:pt x="3957" y="21584"/>
                  <a:pt x="3843" y="21584"/>
                </a:cubicBezTo>
                <a:close/>
              </a:path>
            </a:pathLst>
          </a:custGeom>
          <a:solidFill>
            <a:schemeClr val="bg1">
              <a:lumMod val="50000"/>
            </a:schemeClr>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39" name="+1234567890"/>
          <p:cNvSpPr txBox="1"/>
          <p:nvPr/>
        </p:nvSpPr>
        <p:spPr>
          <a:xfrm>
            <a:off x="2563495" y="5991860"/>
            <a:ext cx="1409065" cy="253365"/>
          </a:xfrm>
          <a:prstGeom prst="rect">
            <a:avLst/>
          </a:prstGeom>
          <a:noFill/>
          <a:ln w="12700" cap="flat">
            <a:noFill/>
            <a:miter lim="400000"/>
          </a:ln>
          <a:effectLst/>
        </p:spPr>
        <p:txBody>
          <a:bodyPr wrap="square" lIns="25400" tIns="25400" rIns="25400" bIns="25400" numCol="1" anchor="t">
            <a:spAutoFit/>
          </a:bodyPr>
          <a:lstStyle>
            <a:lvl1pPr algn="l" defTabSz="457200">
              <a:lnSpc>
                <a:spcPct val="120000"/>
              </a:lnSpc>
              <a:defRPr sz="2200" b="0">
                <a:solidFill>
                  <a:srgbClr val="7F8189"/>
                </a:solidFill>
                <a:latin typeface="Arial" panose="020B0604020202020204"/>
                <a:ea typeface="Arial" panose="020B0604020202020204"/>
                <a:cs typeface="Arial" panose="020B0604020202020204"/>
                <a:sym typeface="Arial" panose="020B0604020202020204"/>
              </a:defRPr>
            </a:lvl1pPr>
          </a:lstStyle>
          <a:p>
            <a:r>
              <a:rPr lang="en-US" altLang="zh-CN"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021-68756925</a:t>
            </a:r>
            <a:endParaRPr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0" name="Group"/>
          <p:cNvGrpSpPr/>
          <p:nvPr userDrawn="1"/>
        </p:nvGrpSpPr>
        <p:grpSpPr>
          <a:xfrm>
            <a:off x="8820754" y="3146669"/>
            <a:ext cx="250426" cy="330200"/>
            <a:chOff x="0" y="0"/>
            <a:chExt cx="500850" cy="660399"/>
          </a:xfrm>
        </p:grpSpPr>
        <p:sp>
          <p:nvSpPr>
            <p:cNvPr id="41" name="Graphic 2"/>
            <p:cNvSpPr/>
            <p:nvPr/>
          </p:nvSpPr>
          <p:spPr>
            <a:xfrm>
              <a:off x="-1" y="-1"/>
              <a:ext cx="500852" cy="660401"/>
            </a:xfrm>
            <a:custGeom>
              <a:avLst/>
              <a:gdLst/>
              <a:ahLst/>
              <a:cxnLst>
                <a:cxn ang="0">
                  <a:pos x="wd2" y="hd2"/>
                </a:cxn>
                <a:cxn ang="5400000">
                  <a:pos x="wd2" y="hd2"/>
                </a:cxn>
                <a:cxn ang="10800000">
                  <a:pos x="wd2" y="hd2"/>
                </a:cxn>
                <a:cxn ang="16200000">
                  <a:pos x="wd2" y="hd2"/>
                </a:cxn>
              </a:cxnLst>
              <a:rect l="0" t="0" r="r" b="b"/>
              <a:pathLst>
                <a:path w="19668" h="20547" extrusionOk="0">
                  <a:moveTo>
                    <a:pt x="9834" y="20547"/>
                  </a:moveTo>
                  <a:cubicBezTo>
                    <a:pt x="9440" y="20547"/>
                    <a:pt x="9071" y="20396"/>
                    <a:pt x="8843" y="20141"/>
                  </a:cubicBezTo>
                  <a:lnTo>
                    <a:pt x="1811" y="12297"/>
                  </a:lnTo>
                  <a:cubicBezTo>
                    <a:pt x="-1329" y="8786"/>
                    <a:pt x="-283" y="3923"/>
                    <a:pt x="4148" y="1435"/>
                  </a:cubicBezTo>
                  <a:cubicBezTo>
                    <a:pt x="8579" y="-1053"/>
                    <a:pt x="14717" y="-224"/>
                    <a:pt x="17857" y="3287"/>
                  </a:cubicBezTo>
                  <a:cubicBezTo>
                    <a:pt x="20271" y="5986"/>
                    <a:pt x="20271" y="9598"/>
                    <a:pt x="17857" y="12297"/>
                  </a:cubicBezTo>
                  <a:lnTo>
                    <a:pt x="10825" y="20141"/>
                  </a:lnTo>
                  <a:cubicBezTo>
                    <a:pt x="10597" y="20396"/>
                    <a:pt x="10228" y="20547"/>
                    <a:pt x="9834" y="20547"/>
                  </a:cubicBezTo>
                  <a:close/>
                </a:path>
              </a:pathLst>
            </a:custGeom>
            <a:solidFill>
              <a:schemeClr val="tx1"/>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
          <p:nvSpPr>
            <p:cNvPr id="42" name="Graphic 84"/>
            <p:cNvSpPr/>
            <p:nvPr/>
          </p:nvSpPr>
          <p:spPr>
            <a:xfrm>
              <a:off x="140352" y="147451"/>
              <a:ext cx="220149" cy="22014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176"/>
                    <a:pt x="20484" y="13292"/>
                    <a:pt x="19108" y="13292"/>
                  </a:cubicBezTo>
                  <a:lnTo>
                    <a:pt x="13292" y="13292"/>
                  </a:lnTo>
                  <a:lnTo>
                    <a:pt x="13292" y="19108"/>
                  </a:lnTo>
                  <a:cubicBezTo>
                    <a:pt x="13292" y="20484"/>
                    <a:pt x="12177" y="21600"/>
                    <a:pt x="10800" y="21600"/>
                  </a:cubicBezTo>
                  <a:cubicBezTo>
                    <a:pt x="9424" y="21600"/>
                    <a:pt x="8308" y="20484"/>
                    <a:pt x="8308" y="19108"/>
                  </a:cubicBezTo>
                  <a:lnTo>
                    <a:pt x="8308" y="13292"/>
                  </a:lnTo>
                  <a:lnTo>
                    <a:pt x="2492" y="13292"/>
                  </a:lnTo>
                  <a:cubicBezTo>
                    <a:pt x="1116" y="13292"/>
                    <a:pt x="0" y="12176"/>
                    <a:pt x="0" y="10800"/>
                  </a:cubicBezTo>
                  <a:cubicBezTo>
                    <a:pt x="0" y="9423"/>
                    <a:pt x="1116" y="8308"/>
                    <a:pt x="2492" y="8308"/>
                  </a:cubicBezTo>
                  <a:lnTo>
                    <a:pt x="8308" y="8308"/>
                  </a:lnTo>
                  <a:lnTo>
                    <a:pt x="8308" y="2492"/>
                  </a:lnTo>
                  <a:cubicBezTo>
                    <a:pt x="8308" y="1116"/>
                    <a:pt x="9424" y="0"/>
                    <a:pt x="10800" y="0"/>
                  </a:cubicBezTo>
                  <a:cubicBezTo>
                    <a:pt x="12176" y="0"/>
                    <a:pt x="13292" y="1116"/>
                    <a:pt x="13292" y="2492"/>
                  </a:cubicBezTo>
                  <a:lnTo>
                    <a:pt x="13292" y="8308"/>
                  </a:lnTo>
                  <a:lnTo>
                    <a:pt x="19108" y="8308"/>
                  </a:lnTo>
                  <a:cubicBezTo>
                    <a:pt x="20484" y="8308"/>
                    <a:pt x="21600" y="9424"/>
                    <a:pt x="21600" y="10800"/>
                  </a:cubicBezTo>
                  <a:close/>
                </a:path>
              </a:pathLst>
            </a:custGeom>
            <a:solidFill>
              <a:schemeClr val="bg2"/>
            </a:solidFill>
            <a:ln w="12700" cap="flat">
              <a:noFill/>
              <a:miter lim="400000"/>
            </a:ln>
            <a:effectLst/>
          </p:spPr>
          <p:txBody>
            <a:bodyPr wrap="square" lIns="22860" tIns="22860" rIns="22860" bIns="22860" numCol="1" anchor="ctr">
              <a:noAutofit/>
            </a:bodyP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grpSp>
      <p:grpSp>
        <p:nvGrpSpPr>
          <p:cNvPr id="43" name="组合 42"/>
          <p:cNvGrpSpPr/>
          <p:nvPr userDrawn="1"/>
        </p:nvGrpSpPr>
        <p:grpSpPr>
          <a:xfrm flipH="1">
            <a:off x="3908333" y="2373753"/>
            <a:ext cx="661603" cy="814842"/>
            <a:chOff x="6992938" y="3074988"/>
            <a:chExt cx="863600" cy="1063625"/>
          </a:xfrm>
        </p:grpSpPr>
        <p:sp>
          <p:nvSpPr>
            <p:cNvPr id="44" name="Freeform 12"/>
            <p:cNvSpPr/>
            <p:nvPr/>
          </p:nvSpPr>
          <p:spPr bwMode="auto">
            <a:xfrm>
              <a:off x="6992938" y="3074988"/>
              <a:ext cx="863600" cy="1063625"/>
            </a:xfrm>
            <a:custGeom>
              <a:avLst/>
              <a:gdLst>
                <a:gd name="T0" fmla="*/ 544 w 544"/>
                <a:gd name="T1" fmla="*/ 335 h 670"/>
                <a:gd name="T2" fmla="*/ 0 w 544"/>
                <a:gd name="T3" fmla="*/ 670 h 670"/>
                <a:gd name="T4" fmla="*/ 0 w 544"/>
                <a:gd name="T5" fmla="*/ 0 h 670"/>
                <a:gd name="T6" fmla="*/ 544 w 544"/>
                <a:gd name="T7" fmla="*/ 335 h 670"/>
              </a:gdLst>
              <a:ahLst/>
              <a:cxnLst>
                <a:cxn ang="0">
                  <a:pos x="T0" y="T1"/>
                </a:cxn>
                <a:cxn ang="0">
                  <a:pos x="T2" y="T3"/>
                </a:cxn>
                <a:cxn ang="0">
                  <a:pos x="T4" y="T5"/>
                </a:cxn>
                <a:cxn ang="0">
                  <a:pos x="T6" y="T7"/>
                </a:cxn>
              </a:cxnLst>
              <a:rect l="0" t="0" r="r" b="b"/>
              <a:pathLst>
                <a:path w="544" h="670">
                  <a:moveTo>
                    <a:pt x="544" y="335"/>
                  </a:moveTo>
                  <a:lnTo>
                    <a:pt x="0" y="670"/>
                  </a:lnTo>
                  <a:lnTo>
                    <a:pt x="0" y="0"/>
                  </a:lnTo>
                  <a:lnTo>
                    <a:pt x="544" y="33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13"/>
            <p:cNvSpPr/>
            <p:nvPr/>
          </p:nvSpPr>
          <p:spPr bwMode="auto">
            <a:xfrm>
              <a:off x="6992938" y="3506788"/>
              <a:ext cx="511175" cy="631825"/>
            </a:xfrm>
            <a:custGeom>
              <a:avLst/>
              <a:gdLst>
                <a:gd name="T0" fmla="*/ 322 w 322"/>
                <a:gd name="T1" fmla="*/ 199 h 398"/>
                <a:gd name="T2" fmla="*/ 0 w 322"/>
                <a:gd name="T3" fmla="*/ 398 h 398"/>
                <a:gd name="T4" fmla="*/ 0 w 322"/>
                <a:gd name="T5" fmla="*/ 0 h 398"/>
                <a:gd name="T6" fmla="*/ 322 w 322"/>
                <a:gd name="T7" fmla="*/ 199 h 398"/>
              </a:gdLst>
              <a:ahLst/>
              <a:cxnLst>
                <a:cxn ang="0">
                  <a:pos x="T0" y="T1"/>
                </a:cxn>
                <a:cxn ang="0">
                  <a:pos x="T2" y="T3"/>
                </a:cxn>
                <a:cxn ang="0">
                  <a:pos x="T4" y="T5"/>
                </a:cxn>
                <a:cxn ang="0">
                  <a:pos x="T6" y="T7"/>
                </a:cxn>
              </a:cxnLst>
              <a:rect l="0" t="0" r="r" b="b"/>
              <a:pathLst>
                <a:path w="322" h="398">
                  <a:moveTo>
                    <a:pt x="322" y="199"/>
                  </a:moveTo>
                  <a:lnTo>
                    <a:pt x="0" y="398"/>
                  </a:lnTo>
                  <a:lnTo>
                    <a:pt x="0" y="0"/>
                  </a:lnTo>
                  <a:lnTo>
                    <a:pt x="322" y="19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 name="文本框 45"/>
          <p:cNvSpPr txBox="1"/>
          <p:nvPr userDrawn="1"/>
        </p:nvSpPr>
        <p:spPr>
          <a:xfrm>
            <a:off x="896620" y="944880"/>
            <a:ext cx="2905760" cy="706755"/>
          </a:xfrm>
          <a:prstGeom prst="rect">
            <a:avLst/>
          </a:prstGeom>
          <a:noFill/>
          <a:ln>
            <a:noFill/>
          </a:ln>
        </p:spPr>
        <p:txBody>
          <a:bodyPr wrap="squar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感谢聆听</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文本框 46"/>
          <p:cNvSpPr txBox="1"/>
          <p:nvPr userDrawn="1"/>
        </p:nvSpPr>
        <p:spPr>
          <a:xfrm>
            <a:off x="896783" y="2275432"/>
            <a:ext cx="4701288" cy="1201483"/>
          </a:xfrm>
          <a:prstGeom prst="rect">
            <a:avLst/>
          </a:prstGeom>
          <a:noFill/>
        </p:spPr>
        <p:txBody>
          <a:bodyPr wrap="square" rtlCol="0">
            <a:spAutoFit/>
          </a:bodyPr>
          <a:lstStyle/>
          <a:p>
            <a:pPr>
              <a:lnSpc>
                <a:spcPct val="180000"/>
              </a:lnSpc>
            </a:pP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公司地址：上海浦东新区峨山路</a:t>
            </a:r>
            <a:r>
              <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505</a:t>
            </a: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号东方纯一大厦</a:t>
            </a:r>
            <a:r>
              <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10</a:t>
            </a: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楼</a:t>
            </a:r>
            <a:endPar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endParaRPr>
          </a:p>
          <a:p>
            <a:pPr>
              <a:lnSpc>
                <a:spcPct val="180000"/>
              </a:lnSpc>
            </a:pP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邮政编码：</a:t>
            </a:r>
            <a:r>
              <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200127</a:t>
            </a:r>
            <a:endPar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endParaRPr>
          </a:p>
          <a:p>
            <a:pPr>
              <a:lnSpc>
                <a:spcPct val="180000"/>
              </a:lnSpc>
            </a:pPr>
            <a:r>
              <a:rPr lang="zh-CN" altLang="en-US"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公司网址：</a:t>
            </a:r>
            <a:r>
              <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rPr>
              <a:t>www.qh168.com.cn</a:t>
            </a:r>
            <a:endParaRPr lang="en-US" altLang="zh-CN" sz="1400" dirty="0">
              <a:solidFill>
                <a:schemeClr val="bg1"/>
              </a:solidFill>
              <a:latin typeface="微软雅黑" panose="020B0503020204020204" pitchFamily="34" charset="-122"/>
              <a:ea typeface="微软雅黑" panose="020B0503020204020204" pitchFamily="34" charset="-122"/>
              <a:cs typeface="楷体" panose="02010609060101010101" charset="-122"/>
              <a:sym typeface="微软雅黑" panose="020B0503020204020204" pitchFamily="34" charset="-122"/>
            </a:endParaRPr>
          </a:p>
        </p:txBody>
      </p:sp>
      <p:pic>
        <p:nvPicPr>
          <p:cNvPr id="48" name="图片 47" descr="QR 代码&#10;&#10;描述已自动生成"/>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6620" y="5148172"/>
            <a:ext cx="1184818" cy="1184818"/>
          </a:xfrm>
          <a:prstGeom prst="rect">
            <a:avLst/>
          </a:prstGeom>
        </p:spPr>
      </p:pic>
      <p:pic>
        <p:nvPicPr>
          <p:cNvPr id="49" name="图片占位符 1"/>
          <p:cNvPicPr>
            <a:picLocks noChangeAspect="1"/>
          </p:cNvPicPr>
          <p:nvPr userDrawn="1"/>
        </p:nvPicPr>
        <p:blipFill>
          <a:blip r:embed="rId3">
            <a:extLst>
              <a:ext uri="{28A0092B-C50C-407E-A947-70E740481C1C}">
                <a14:useLocalDpi xmlns:a14="http://schemas.microsoft.com/office/drawing/2010/main" val="0"/>
              </a:ext>
            </a:extLst>
          </a:blip>
          <a:srcRect l="7693" r="7693"/>
          <a:stretch>
            <a:fillRect/>
          </a:stretch>
        </p:blipFill>
        <p:spPr>
          <a:xfrm>
            <a:off x="7512685" y="1373505"/>
            <a:ext cx="3064510" cy="4404360"/>
          </a:xfrm>
          <a:prstGeom prst="roundRect">
            <a:avLst/>
          </a:prstGeom>
          <a:ln>
            <a:solidFill>
              <a:srgbClr val="000000">
                <a:alpha val="0"/>
              </a:srgbClr>
            </a:solidFill>
          </a:ln>
        </p:spPr>
      </p:pic>
      <p:pic>
        <p:nvPicPr>
          <p:cNvPr id="53" name="图片 52"/>
          <p:cNvPicPr>
            <a:picLocks noChangeAspect="1"/>
          </p:cNvPicPr>
          <p:nvPr userDrawn="1"/>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173840" y="5619804"/>
            <a:ext cx="285066" cy="285066"/>
          </a:xfrm>
          <a:prstGeom prst="rect">
            <a:avLst/>
          </a:prstGeom>
        </p:spPr>
      </p:pic>
      <p:pic>
        <p:nvPicPr>
          <p:cNvPr id="56" name="图片 55"/>
          <p:cNvPicPr>
            <a:picLocks noChangeAspect="1"/>
          </p:cNvPicPr>
          <p:nvPr userDrawn="1"/>
        </p:nvPicPr>
        <p:blipFill>
          <a:blip r:embed="rId5"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966350" y="5959459"/>
            <a:ext cx="288829" cy="288829"/>
          </a:xfrm>
          <a:prstGeom prst="rect">
            <a:avLst/>
          </a:prstGeom>
        </p:spPr>
      </p:pic>
      <p:sp>
        <p:nvSpPr>
          <p:cNvPr id="57" name="+1234567890"/>
          <p:cNvSpPr txBox="1"/>
          <p:nvPr userDrawn="1"/>
        </p:nvSpPr>
        <p:spPr>
          <a:xfrm>
            <a:off x="4416606" y="6044657"/>
            <a:ext cx="1679394" cy="237244"/>
          </a:xfrm>
          <a:prstGeom prst="rect">
            <a:avLst/>
          </a:prstGeom>
          <a:noFill/>
          <a:ln w="12700" cap="flat">
            <a:noFill/>
            <a:miter lim="400000"/>
          </a:ln>
          <a:effectLst/>
        </p:spPr>
        <p:txBody>
          <a:bodyPr wrap="square" lIns="25400" tIns="25400" rIns="25400" bIns="25400" numCol="1" anchor="t">
            <a:spAutoFit/>
          </a:bodyPr>
          <a:lstStyle>
            <a:lvl1pPr algn="l" defTabSz="457200">
              <a:lnSpc>
                <a:spcPct val="120000"/>
              </a:lnSpc>
              <a:defRPr sz="2200" b="0">
                <a:solidFill>
                  <a:srgbClr val="7F8189"/>
                </a:solidFill>
                <a:latin typeface="Arial" panose="020B0604020202020204"/>
                <a:ea typeface="Arial" panose="020B0604020202020204"/>
                <a:cs typeface="Arial" panose="020B0604020202020204"/>
                <a:sym typeface="Arial" panose="020B0604020202020204"/>
              </a:defRPr>
            </a:lvl1pPr>
          </a:lstStyle>
          <a:p>
            <a:r>
              <a:rPr lang="en-US" altLang="zh-CN"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Jialj@qh168.com.cn</a:t>
            </a:r>
            <a:endParaRPr sz="1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1" name="图片 2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09782" y="4501213"/>
            <a:ext cx="2152908" cy="585493"/>
          </a:xfrm>
          <a:prstGeom prst="rect">
            <a:avLst/>
          </a:prstGeom>
          <a:effectLst/>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空白">
    <p:bg>
      <p:bgPr>
        <a:solidFill>
          <a:schemeClr val="bg2"/>
        </a:solidFill>
        <a:effectLst/>
      </p:bgPr>
    </p:bg>
    <p:spTree>
      <p:nvGrpSpPr>
        <p:cNvPr id="1" name=""/>
        <p:cNvGrpSpPr/>
        <p:nvPr/>
      </p:nvGrpSpPr>
      <p:grpSpPr>
        <a:xfrm>
          <a:off x="0" y="0"/>
          <a:ext cx="0" cy="0"/>
          <a:chOff x="0" y="0"/>
          <a:chExt cx="0" cy="0"/>
        </a:xfrm>
      </p:grpSpPr>
      <p:sp>
        <p:nvSpPr>
          <p:cNvPr id="2"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结论">
    <p:bg>
      <p:bgPr>
        <a:solidFill>
          <a:schemeClr val="bg2"/>
        </a:solidFill>
        <a:effectLst/>
      </p:bgPr>
    </p:bg>
    <p:spTree>
      <p:nvGrpSpPr>
        <p:cNvPr id="1" name=""/>
        <p:cNvGrpSpPr/>
        <p:nvPr/>
      </p:nvGrpSpPr>
      <p:grpSpPr>
        <a:xfrm>
          <a:off x="0" y="0"/>
          <a:ext cx="0" cy="0"/>
          <a:chOff x="0" y="0"/>
          <a:chExt cx="0" cy="0"/>
        </a:xfrm>
      </p:grpSpPr>
      <p:sp>
        <p:nvSpPr>
          <p:cNvPr id="17" name="矩形 16"/>
          <p:cNvSpPr/>
          <p:nvPr userDrawn="1"/>
        </p:nvSpPr>
        <p:spPr>
          <a:xfrm>
            <a:off x="1738489" y="1215479"/>
            <a:ext cx="2291645" cy="11874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5" name="直接连接符 24"/>
          <p:cNvCxnSpPr/>
          <p:nvPr userDrawn="1"/>
        </p:nvCxnSpPr>
        <p:spPr>
          <a:xfrm>
            <a:off x="4030133" y="2402907"/>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矩形 32"/>
          <p:cNvSpPr/>
          <p:nvPr userDrawn="1"/>
        </p:nvSpPr>
        <p:spPr>
          <a:xfrm>
            <a:off x="1738489" y="2402907"/>
            <a:ext cx="2291645" cy="11874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p:nvPr userDrawn="1"/>
        </p:nvSpPr>
        <p:spPr>
          <a:xfrm>
            <a:off x="1738488" y="3590335"/>
            <a:ext cx="2291645" cy="11874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34"/>
          <p:cNvSpPr/>
          <p:nvPr userDrawn="1"/>
        </p:nvSpPr>
        <p:spPr>
          <a:xfrm>
            <a:off x="1738488" y="4763563"/>
            <a:ext cx="2291645" cy="11874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1" name="直接连接符 40"/>
          <p:cNvCxnSpPr/>
          <p:nvPr userDrawn="1"/>
        </p:nvCxnSpPr>
        <p:spPr>
          <a:xfrm>
            <a:off x="4030133" y="3590335"/>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userDrawn="1"/>
        </p:nvCxnSpPr>
        <p:spPr>
          <a:xfrm>
            <a:off x="4030133" y="4763563"/>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userDrawn="1"/>
        </p:nvCxnSpPr>
        <p:spPr>
          <a:xfrm>
            <a:off x="4030133" y="5952054"/>
            <a:ext cx="662446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标题 5"/>
          <p:cNvSpPr>
            <a:spLocks noGrp="1"/>
          </p:cNvSpPr>
          <p:nvPr>
            <p:ph type="title" hasCustomPrompt="1"/>
          </p:nvPr>
        </p:nvSpPr>
        <p:spPr>
          <a:xfrm>
            <a:off x="328071" y="107568"/>
            <a:ext cx="10391341" cy="458726"/>
          </a:xfrm>
          <a:prstGeom prst="rect">
            <a:avLst/>
          </a:prstGeom>
        </p:spPr>
        <p:txBody>
          <a:bodyPr/>
          <a:lstStyle>
            <a:lvl1pPr>
              <a:defRPr sz="2800" b="1">
                <a:solidFill>
                  <a:schemeClr val="bg1"/>
                </a:solidFill>
              </a:defRPr>
            </a:lvl1pPr>
          </a:lstStyle>
          <a:p>
            <a:r>
              <a:rPr lang="zh-CN" altLang="en-US" dirty="0"/>
              <a:t>添加本页观点</a:t>
            </a:r>
            <a:endParaRPr lang="zh-CN" altLang="en-US" dirty="0"/>
          </a:p>
        </p:txBody>
      </p:sp>
      <p:sp>
        <p:nvSpPr>
          <p:cNvPr id="26" name="文本占位符 4"/>
          <p:cNvSpPr>
            <a:spLocks noGrp="1"/>
          </p:cNvSpPr>
          <p:nvPr>
            <p:ph type="body" sz="quarter" idx="19"/>
          </p:nvPr>
        </p:nvSpPr>
        <p:spPr>
          <a:xfrm>
            <a:off x="4176788" y="1241722"/>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7" name="文本占位符 4"/>
          <p:cNvSpPr>
            <a:spLocks noGrp="1"/>
          </p:cNvSpPr>
          <p:nvPr>
            <p:ph type="body" sz="quarter" idx="35"/>
          </p:nvPr>
        </p:nvSpPr>
        <p:spPr>
          <a:xfrm>
            <a:off x="4205466" y="2518402"/>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28" name="文本占位符 4"/>
          <p:cNvSpPr>
            <a:spLocks noGrp="1"/>
          </p:cNvSpPr>
          <p:nvPr>
            <p:ph type="body" sz="quarter" idx="36"/>
          </p:nvPr>
        </p:nvSpPr>
        <p:spPr>
          <a:xfrm>
            <a:off x="4176788" y="3659721"/>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
        <p:nvSpPr>
          <p:cNvPr id="49" name="文本占位符 4"/>
          <p:cNvSpPr>
            <a:spLocks noGrp="1"/>
          </p:cNvSpPr>
          <p:nvPr>
            <p:ph type="body" sz="quarter" idx="30" hasCustomPrompt="1"/>
          </p:nvPr>
        </p:nvSpPr>
        <p:spPr>
          <a:xfrm>
            <a:off x="2174412" y="1569188"/>
            <a:ext cx="1419796" cy="369066"/>
          </a:xfrm>
          <a:prstGeom prst="rect">
            <a:avLst/>
          </a:prstGeom>
        </p:spPr>
        <p:txBody>
          <a:bodyPr/>
          <a:lstStyle>
            <a:lvl1pPr marL="0" indent="0" algn="ctr">
              <a:buNone/>
              <a:defRPr sz="2200" b="1">
                <a:solidFill>
                  <a:schemeClr val="tx1"/>
                </a:solidFill>
              </a:defRPr>
            </a:lvl1pPr>
          </a:lstStyle>
          <a:p>
            <a:pPr lvl="0"/>
            <a:r>
              <a:rPr lang="zh-CN" altLang="en-US" dirty="0"/>
              <a:t>添加内容</a:t>
            </a:r>
            <a:endParaRPr lang="zh-CN" altLang="en-US" dirty="0"/>
          </a:p>
        </p:txBody>
      </p:sp>
      <p:sp>
        <p:nvSpPr>
          <p:cNvPr id="51" name="文本占位符 4"/>
          <p:cNvSpPr>
            <a:spLocks noGrp="1"/>
          </p:cNvSpPr>
          <p:nvPr>
            <p:ph type="body" sz="quarter" idx="37" hasCustomPrompt="1"/>
          </p:nvPr>
        </p:nvSpPr>
        <p:spPr>
          <a:xfrm>
            <a:off x="2174412" y="2768653"/>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3" name="文本占位符 4"/>
          <p:cNvSpPr>
            <a:spLocks noGrp="1"/>
          </p:cNvSpPr>
          <p:nvPr>
            <p:ph type="body" sz="quarter" idx="38" hasCustomPrompt="1"/>
          </p:nvPr>
        </p:nvSpPr>
        <p:spPr>
          <a:xfrm>
            <a:off x="2174412" y="3968117"/>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54" name="文本占位符 4"/>
          <p:cNvSpPr>
            <a:spLocks noGrp="1"/>
          </p:cNvSpPr>
          <p:nvPr>
            <p:ph type="body" sz="quarter" idx="39" hasCustomPrompt="1"/>
          </p:nvPr>
        </p:nvSpPr>
        <p:spPr>
          <a:xfrm>
            <a:off x="2174412" y="5167581"/>
            <a:ext cx="1419796" cy="369066"/>
          </a:xfrm>
          <a:prstGeom prst="rect">
            <a:avLst/>
          </a:prstGeom>
        </p:spPr>
        <p:txBody>
          <a:bodyPr/>
          <a:lstStyle>
            <a:lvl1pPr marL="0" indent="0" algn="ctr">
              <a:buNone/>
              <a:defRPr sz="2200" b="1">
                <a:solidFill>
                  <a:schemeClr val="bg1"/>
                </a:solidFill>
              </a:defRPr>
            </a:lvl1pPr>
          </a:lstStyle>
          <a:p>
            <a:pPr lvl="0"/>
            <a:r>
              <a:rPr lang="zh-CN" altLang="en-US" dirty="0"/>
              <a:t>添加内容</a:t>
            </a:r>
            <a:endParaRPr lang="zh-CN" altLang="en-US" dirty="0"/>
          </a:p>
        </p:txBody>
      </p:sp>
      <p:sp>
        <p:nvSpPr>
          <p:cNvPr id="32" name="文本占位符 4"/>
          <p:cNvSpPr>
            <a:spLocks noGrp="1"/>
          </p:cNvSpPr>
          <p:nvPr>
            <p:ph type="body" sz="quarter" idx="40"/>
          </p:nvPr>
        </p:nvSpPr>
        <p:spPr>
          <a:xfrm>
            <a:off x="4176788" y="4865847"/>
            <a:ext cx="6477814" cy="982859"/>
          </a:xfrm>
          <a:prstGeom prst="rect">
            <a:avLst/>
          </a:prstGeom>
        </p:spPr>
        <p:txBody>
          <a:bodyPr/>
          <a:lstStyle>
            <a:lvl1pPr marL="0" indent="0" algn="l">
              <a:lnSpc>
                <a:spcPts val="2000"/>
              </a:lnSpc>
              <a:buNone/>
              <a:defRPr sz="1400" b="0">
                <a:solidFill>
                  <a:schemeClr val="tx1"/>
                </a:solidFill>
              </a:defRPr>
            </a:lvl1pPr>
          </a:lstStyle>
          <a:p>
            <a:pPr lvl="0"/>
            <a:endParaRPr lang="en-US" altLang="zh-CN"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image" Target="../media/image1.png"/><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988040" y="6489347"/>
            <a:ext cx="1120775" cy="304800"/>
          </a:xfrm>
          <a:prstGeom prst="rect">
            <a:avLst/>
          </a:prstGeom>
          <a:effectLst/>
        </p:spPr>
      </p:pic>
      <p:sp>
        <p:nvSpPr>
          <p:cNvPr id="10" name="Rectangle"/>
          <p:cNvSpPr/>
          <p:nvPr userDrawn="1"/>
        </p:nvSpPr>
        <p:spPr>
          <a:xfrm>
            <a:off x="-4234" y="-4234"/>
            <a:ext cx="12200468" cy="666849"/>
          </a:xfrm>
          <a:prstGeom prst="rect">
            <a:avLst/>
          </a:prstGeom>
          <a:solidFill>
            <a:schemeClr val="accent1"/>
          </a:solidFill>
          <a:ln w="12700">
            <a:miter lim="400000"/>
          </a:ln>
          <a:effectLst>
            <a:outerShdw blurRad="50800" dist="38100" dir="5400000" algn="t" rotWithShape="0">
              <a:prstClr val="black">
                <a:alpha val="40000"/>
              </a:prstClr>
            </a:outerShdw>
          </a:effectLst>
        </p:spPr>
        <p:txBody>
          <a:bodyPr lIns="0" tIns="0" rIns="0" bIns="0" anchor="ctr"/>
          <a:lstStyle/>
          <a:p>
            <a:pPr>
              <a:defRPr sz="3200" b="0">
                <a:solidFill>
                  <a:srgbClr val="FFFFFF"/>
                </a:solidFill>
                <a:latin typeface="+mn-lt"/>
                <a:ea typeface="+mn-ea"/>
                <a:cs typeface="+mn-cs"/>
                <a:sym typeface="Helvetica Neue Medium"/>
              </a:defRPr>
            </a:pPr>
            <a:endParaRPr sz="1600" dirty="0">
              <a:latin typeface="微软雅黑" panose="020B0503020204020204" pitchFamily="34" charset="-122"/>
              <a:ea typeface="微软雅黑" panose="020B0503020204020204" pitchFamily="34" charset="-122"/>
              <a:cs typeface="Arial Black" panose="020B0A04020102020204" pitchFamily="34" charset="0"/>
              <a:sym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hyperlink" Target="mailto:wusl@qh168.com.cn"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4.xml"/><Relationship Id="rId2" Type="http://schemas.openxmlformats.org/officeDocument/2006/relationships/image" Target="../media/image6.emf"/><Relationship Id="rId1" Type="http://schemas.openxmlformats.org/officeDocument/2006/relationships/oleObject" Target="file:///D:\&#26085;&#24120;&#24037;&#20316;\&#22823;&#31867;&#36164;&#20135;&#37197;&#32622;&#31574;&#30053;\&#36164;&#20135;&#37197;&#32622;ths.xlsx!&#24066;&#22330;&#28072;&#36300;&#24133;!R3C1:R33C5" TargetMode="External"/></Relationships>
</file>

<file path=ppt/slides/_rels/slide4.xml.rels><?xml version="1.0" encoding="UTF-8" standalone="yes"?>
<Relationships xmlns="http://schemas.openxmlformats.org/package/2006/relationships"><Relationship Id="rId8" Type="http://schemas.openxmlformats.org/officeDocument/2006/relationships/vmlDrawing" Target="../drawings/vmlDrawing2.vml"/><Relationship Id="rId7" Type="http://schemas.openxmlformats.org/officeDocument/2006/relationships/slideLayout" Target="../slideLayouts/slideLayout4.xml"/><Relationship Id="rId6" Type="http://schemas.openxmlformats.org/officeDocument/2006/relationships/image" Target="../media/image9.emf"/><Relationship Id="rId5" Type="http://schemas.openxmlformats.org/officeDocument/2006/relationships/oleObject" Target="file:///D:\&#26085;&#24120;&#24037;&#20316;\&#22823;&#31867;&#36164;&#20135;&#37197;&#32622;&#31574;&#30053;\&#36164;&#20135;&#37197;&#32622;ths.xlsx!&#34892;&#19994;&#39118;&#26684;2!%5b&#36164;&#20135;&#37197;&#32622;ths.xlsx%5d&#34892;&#19994;&#39118;&#26684;2 &#22270;&#34920; 1" TargetMode="External"/><Relationship Id="rId4" Type="http://schemas.openxmlformats.org/officeDocument/2006/relationships/image" Target="../media/image8.emf"/><Relationship Id="rId3" Type="http://schemas.openxmlformats.org/officeDocument/2006/relationships/oleObject" Target="file:///D:\&#26085;&#24120;&#24037;&#20316;\&#22823;&#31867;&#36164;&#20135;&#37197;&#32622;&#31574;&#30053;\&#36164;&#20135;&#37197;&#32622;ths.xlsx!&#34892;&#19994;&#39118;&#26684;1!%5b&#36164;&#20135;&#37197;&#32622;ths.xlsx%5d&#34892;&#19994;&#39118;&#26684;1 &#22270;&#34920; 1" TargetMode="External"/><Relationship Id="rId2" Type="http://schemas.openxmlformats.org/officeDocument/2006/relationships/image" Target="../media/image7.emf"/><Relationship Id="rId1" Type="http://schemas.openxmlformats.org/officeDocument/2006/relationships/oleObject" Target="file:///D:\&#26085;&#24120;&#24037;&#20316;\&#22823;&#31867;&#36164;&#20135;&#37197;&#32622;&#31574;&#30053;\&#36164;&#20135;&#37197;&#32622;ths.xlsx!&#34892;&#19994;&#26495;&#22359;!%5b&#36164;&#20135;&#37197;&#32622;ths.xlsx%5d&#34892;&#19994;&#26495;&#22359; &#22270;&#34920; 1"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xml"/><Relationship Id="rId2" Type="http://schemas.openxmlformats.org/officeDocument/2006/relationships/image" Target="../media/image13.png"/><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xml"/><Relationship Id="rId2" Type="http://schemas.openxmlformats.org/officeDocument/2006/relationships/image" Target="../media/image15.pn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1.png"/><Relationship Id="rId1" Type="http://schemas.openxmlformats.org/officeDocument/2006/relationships/image" Target="../media/image20.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6.png"/><Relationship Id="rId1"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8.png"/><Relationship Id="rId1"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0.png"/><Relationship Id="rId1"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6" Type="http://schemas.openxmlformats.org/officeDocument/2006/relationships/vmlDrawing" Target="../drawings/vmlDrawing3.vml"/><Relationship Id="rId5" Type="http://schemas.openxmlformats.org/officeDocument/2006/relationships/slideLayout" Target="../slideLayouts/slideLayout6.xml"/><Relationship Id="rId4" Type="http://schemas.openxmlformats.org/officeDocument/2006/relationships/image" Target="../media/image32.emf"/><Relationship Id="rId3" Type="http://schemas.openxmlformats.org/officeDocument/2006/relationships/oleObject" Target="file:///D:\&#26085;&#24120;&#24037;&#20316;\&#22823;&#31867;&#36164;&#20135;&#37197;&#32622;&#31574;&#30053;\&#36164;&#20135;&#37197;&#32622;ths.xlsx!&#25104;&#20132;!%5b&#36164;&#20135;&#37197;&#32622;ths.xlsx%5d&#25104;&#20132; &#22270;&#34920; 2" TargetMode="External"/><Relationship Id="rId2" Type="http://schemas.openxmlformats.org/officeDocument/2006/relationships/image" Target="../media/image31.emf"/><Relationship Id="rId1" Type="http://schemas.openxmlformats.org/officeDocument/2006/relationships/oleObject" Target="file:///D:\&#26085;&#24120;&#24037;&#20316;\&#22823;&#31867;&#36164;&#20135;&#37197;&#32622;&#31574;&#30053;\&#36164;&#20135;&#37197;&#32622;ths.xlsx!&#25104;&#20132;!%5b&#36164;&#20135;&#37197;&#32622;ths.xlsx%5d&#25104;&#20132; &#22270;&#34920; 1" TargetMode="External"/></Relationships>
</file>

<file path=ppt/slides/_rels/slide19.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slideLayout" Target="../slideLayouts/slideLayout6.xml"/><Relationship Id="rId4" Type="http://schemas.openxmlformats.org/officeDocument/2006/relationships/image" Target="../media/image34.emf"/><Relationship Id="rId3" Type="http://schemas.openxmlformats.org/officeDocument/2006/relationships/oleObject" Target="file:///D:\&#26085;&#24120;&#24037;&#20316;\&#22823;&#31867;&#36164;&#20135;&#37197;&#32622;&#31574;&#30053;\&#36164;&#20135;&#37197;&#32622;ths.xlsx!&#32929;&#25351;&#20272;&#20540;!%5b&#36164;&#20135;&#37197;&#32622;ths.xlsx%5d&#32929;&#25351;&#20272;&#20540; &#22270;&#34920; 2" TargetMode="External"/><Relationship Id="rId2" Type="http://schemas.openxmlformats.org/officeDocument/2006/relationships/image" Target="../media/image33.emf"/><Relationship Id="rId1" Type="http://schemas.openxmlformats.org/officeDocument/2006/relationships/oleObject" Target="file:///D:\&#26085;&#24120;&#24037;&#20316;\&#22823;&#31867;&#36164;&#20135;&#37197;&#32622;&#31574;&#30053;\&#36164;&#20135;&#37197;&#32622;ths.xlsx!&#32929;&#25351;&#20272;&#20540;!%5b&#36164;&#20135;&#37197;&#32622;ths.xlsx%5d&#32929;&#25351;&#20272;&#20540; &#22270;&#34920; 1" TargetMode="External"/></Relationships>
</file>

<file path=ppt/slides/_rels/slide20.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6.xml"/><Relationship Id="rId2" Type="http://schemas.openxmlformats.org/officeDocument/2006/relationships/image" Target="../media/image35.emf"/><Relationship Id="rId1" Type="http://schemas.openxmlformats.org/officeDocument/2006/relationships/oleObject" Target="file:///D:\&#26085;&#24120;&#24037;&#20316;\&#22823;&#31867;&#36164;&#20135;&#37197;&#32622;&#31574;&#30053;\&#36164;&#20135;&#37197;&#32622;ths.xlsx!&#32929;&#25351;&#20272;&#20540;!%5b&#36164;&#20135;&#37197;&#32622;ths.xlsx%5d&#32929;&#25351;&#20272;&#20540; &#22270;&#34920; 9" TargetMode="External"/></Relationships>
</file>

<file path=ppt/slides/_rels/slide21.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6.xml"/><Relationship Id="rId2" Type="http://schemas.openxmlformats.org/officeDocument/2006/relationships/image" Target="../media/image36.emf"/><Relationship Id="rId1" Type="http://schemas.openxmlformats.org/officeDocument/2006/relationships/oleObject" Target="file:///D:\&#26085;&#24120;&#24037;&#20316;\&#22823;&#31867;&#36164;&#20135;&#37197;&#32622;&#31574;&#30053;\&#36164;&#20135;&#37197;&#32622;ths.xlsx!&#34892;&#19994;&#36718;&#21160;!%5b&#36164;&#20135;&#37197;&#32622;ths.xlsx%5d&#34892;&#19994;&#36718;&#21160; &#22270;&#34920; 1" TargetMode="External"/></Relationships>
</file>

<file path=ppt/slides/_rels/slide22.xml.rels><?xml version="1.0" encoding="UTF-8" standalone="yes"?>
<Relationships xmlns="http://schemas.openxmlformats.org/package/2006/relationships"><Relationship Id="rId6" Type="http://schemas.openxmlformats.org/officeDocument/2006/relationships/vmlDrawing" Target="../drawings/vmlDrawing7.vml"/><Relationship Id="rId5" Type="http://schemas.openxmlformats.org/officeDocument/2006/relationships/slideLayout" Target="../slideLayouts/slideLayout6.xml"/><Relationship Id="rId4" Type="http://schemas.openxmlformats.org/officeDocument/2006/relationships/image" Target="../media/image38.emf"/><Relationship Id="rId3" Type="http://schemas.openxmlformats.org/officeDocument/2006/relationships/oleObject" Target="file:///D:\&#26085;&#24120;&#24037;&#20316;\&#22823;&#31867;&#36164;&#20135;&#37197;&#32622;&#31574;&#30053;\&#36164;&#20135;&#37197;&#32622;ths.xlsx!&#20538;&#24066;&#36164;&#37329;!%5b&#36164;&#20135;&#37197;&#32622;ths.xlsx%5d&#20538;&#24066;&#36164;&#37329; &#22270;&#34920; 1" TargetMode="External"/><Relationship Id="rId2" Type="http://schemas.openxmlformats.org/officeDocument/2006/relationships/image" Target="../media/image37.emf"/><Relationship Id="rId1" Type="http://schemas.openxmlformats.org/officeDocument/2006/relationships/oleObject" Target="file:///D:\&#26085;&#24120;&#24037;&#20316;\&#22823;&#31867;&#36164;&#20135;&#37197;&#32622;&#31574;&#30053;\&#36164;&#20135;&#37197;&#32622;ths.xlsx!&#20538;&#24066;&#36164;&#37329;!%5b&#36164;&#20135;&#37197;&#32622;ths.xlsx%5d&#20538;&#24066;&#36164;&#37329; &#22270;&#34920; 2"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6" Type="http://schemas.openxmlformats.org/officeDocument/2006/relationships/vmlDrawing" Target="../drawings/vmlDrawing8.vml"/><Relationship Id="rId5" Type="http://schemas.openxmlformats.org/officeDocument/2006/relationships/slideLayout" Target="../slideLayouts/slideLayout6.xml"/><Relationship Id="rId4" Type="http://schemas.openxmlformats.org/officeDocument/2006/relationships/image" Target="../media/image40.emf"/><Relationship Id="rId3" Type="http://schemas.openxmlformats.org/officeDocument/2006/relationships/oleObject" Target="file:///D:\&#26085;&#24120;&#24037;&#20316;\&#22823;&#31867;&#36164;&#20135;&#37197;&#32622;&#31574;&#30053;\&#36164;&#20135;&#37197;&#32622;ths.xlsx!&#28207;&#32929;!%5b&#36164;&#20135;&#37197;&#32622;ths.xlsx%5d&#28207;&#32929; &#22270;&#34920; 2" TargetMode="External"/><Relationship Id="rId2" Type="http://schemas.openxmlformats.org/officeDocument/2006/relationships/image" Target="../media/image39.emf"/><Relationship Id="rId1" Type="http://schemas.openxmlformats.org/officeDocument/2006/relationships/oleObject" Target="file:///D:\&#26085;&#24120;&#24037;&#20316;\&#22823;&#31867;&#36164;&#20135;&#37197;&#32622;&#31574;&#30053;\&#36164;&#20135;&#37197;&#32622;ths.xlsx!&#28207;&#32929;!%5b&#36164;&#20135;&#37197;&#32622;ths.xlsx%5d&#28207;&#32929; &#22270;&#34920; 1" TargetMode="External"/></Relationships>
</file>

<file path=ppt/slides/_rels/slide26.xml.rels><?xml version="1.0" encoding="UTF-8" standalone="yes"?>
<Relationships xmlns="http://schemas.openxmlformats.org/package/2006/relationships"><Relationship Id="rId6" Type="http://schemas.openxmlformats.org/officeDocument/2006/relationships/vmlDrawing" Target="../drawings/vmlDrawing9.vml"/><Relationship Id="rId5" Type="http://schemas.openxmlformats.org/officeDocument/2006/relationships/slideLayout" Target="../slideLayouts/slideLayout6.xml"/><Relationship Id="rId4" Type="http://schemas.openxmlformats.org/officeDocument/2006/relationships/image" Target="../media/image42.emf"/><Relationship Id="rId3" Type="http://schemas.openxmlformats.org/officeDocument/2006/relationships/oleObject" Target="file:///D:\&#26085;&#24120;&#24037;&#20316;\&#22823;&#31867;&#36164;&#20135;&#37197;&#32622;&#31574;&#30053;\&#36164;&#20135;&#37197;&#32622;ths.xlsx!&#20538;&#24066;&#36164;&#37329;!%5b&#36164;&#20135;&#37197;&#32622;ths.xlsx%5d&#20538;&#24066;&#36164;&#37329; &#22270;&#34920; 4" TargetMode="External"/><Relationship Id="rId2" Type="http://schemas.openxmlformats.org/officeDocument/2006/relationships/image" Target="../media/image41.emf"/><Relationship Id="rId1" Type="http://schemas.openxmlformats.org/officeDocument/2006/relationships/oleObject" Target="file:///D:\&#26085;&#24120;&#24037;&#20316;\&#22823;&#31867;&#36164;&#20135;&#37197;&#32622;&#31574;&#30053;\&#36164;&#20135;&#37197;&#32622;ths.xlsx!&#20538;&#24066;&#36164;&#37329;!%5b&#36164;&#20135;&#37197;&#32622;ths.xlsx%5d&#20538;&#24066;&#36164;&#37329; &#22270;&#34920; 3"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460" y="2886075"/>
            <a:ext cx="11692889" cy="611505"/>
          </a:xfrm>
        </p:spPr>
        <p:txBody>
          <a:bodyPr/>
          <a:lstStyle/>
          <a:p>
            <a:r>
              <a:rPr lang="zh-CN" altLang="en-US" sz="2800" dirty="0" smtClean="0"/>
              <a:t>美</a:t>
            </a:r>
            <a:r>
              <a:rPr lang="zh-CN" altLang="en-US" sz="2800" dirty="0"/>
              <a:t>联储加息与否不确定性增强，市场波动预期增大</a:t>
            </a:r>
            <a:endParaRPr lang="zh-CN" altLang="en-US" sz="2800" dirty="0">
              <a:solidFill>
                <a:srgbClr val="FF0000"/>
              </a:solidFill>
              <a:sym typeface="+mn-ea"/>
            </a:endParaRPr>
          </a:p>
        </p:txBody>
      </p:sp>
      <p:sp>
        <p:nvSpPr>
          <p:cNvPr id="3" name="文本占位符 2"/>
          <p:cNvSpPr>
            <a:spLocks noGrp="1"/>
          </p:cNvSpPr>
          <p:nvPr>
            <p:ph type="body" sz="quarter" idx="12"/>
          </p:nvPr>
        </p:nvSpPr>
        <p:spPr>
          <a:xfrm>
            <a:off x="4588510" y="3635375"/>
            <a:ext cx="3150870" cy="259080"/>
          </a:xfrm>
        </p:spPr>
        <p:txBody>
          <a:bodyPr/>
          <a:lstStyle/>
          <a:p>
            <a:r>
              <a:rPr lang="en-US" altLang="zh-CN" dirty="0" smtClean="0">
                <a:sym typeface="+mn-ea"/>
              </a:rPr>
              <a:t>2026</a:t>
            </a:r>
            <a:r>
              <a:rPr lang="zh-CN" altLang="en-US" dirty="0" smtClean="0">
                <a:sym typeface="+mn-ea"/>
              </a:rPr>
              <a:t>年</a:t>
            </a:r>
            <a:r>
              <a:rPr lang="en-US" altLang="zh-CN" dirty="0">
                <a:sym typeface="+mn-ea"/>
              </a:rPr>
              <a:t>9</a:t>
            </a:r>
            <a:r>
              <a:rPr lang="zh-CN" altLang="en-US" dirty="0" smtClean="0">
                <a:sym typeface="+mn-ea"/>
              </a:rPr>
              <a:t>月</a:t>
            </a:r>
            <a:r>
              <a:rPr lang="zh-CN" altLang="en-US" dirty="0" smtClean="0">
                <a:sym typeface="+mn-ea"/>
              </a:rPr>
              <a:t>大</a:t>
            </a:r>
            <a:r>
              <a:rPr lang="zh-CN" altLang="en-US" dirty="0">
                <a:sym typeface="+mn-ea"/>
              </a:rPr>
              <a:t>类资产配置策略</a:t>
            </a:r>
            <a:endParaRPr lang="zh-CN" altLang="en-US" dirty="0"/>
          </a:p>
          <a:p>
            <a:endParaRPr lang="zh-CN" altLang="en-US" dirty="0"/>
          </a:p>
        </p:txBody>
      </p:sp>
      <p:sp>
        <p:nvSpPr>
          <p:cNvPr id="4" name="文本占位符 5"/>
          <p:cNvSpPr txBox="1"/>
          <p:nvPr/>
        </p:nvSpPr>
        <p:spPr>
          <a:xfrm>
            <a:off x="4077404" y="4378494"/>
            <a:ext cx="2341886" cy="2576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东海期货研究所宏观策略组</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文本占位符 5"/>
          <p:cNvSpPr>
            <a:spLocks noGrp="1"/>
          </p:cNvSpPr>
          <p:nvPr>
            <p:ph type="body" sz="quarter" idx="13"/>
          </p:nvPr>
        </p:nvSpPr>
        <p:spPr/>
        <p:txBody>
          <a:bodyPr/>
          <a:lstStyle/>
          <a:p>
            <a:r>
              <a:rPr lang="en-US" altLang="zh-CN" dirty="0" smtClean="0"/>
              <a:t>2026-9-8</a:t>
            </a:r>
            <a:endParaRPr lang="en-US" altLang="zh-CN" dirty="0" smtClean="0"/>
          </a:p>
          <a:p>
            <a:endParaRPr lang="en-US" altLang="zh-CN" dirty="0"/>
          </a:p>
        </p:txBody>
      </p:sp>
      <p:sp>
        <p:nvSpPr>
          <p:cNvPr id="5" name="文本框 4"/>
          <p:cNvSpPr txBox="1"/>
          <p:nvPr/>
        </p:nvSpPr>
        <p:spPr>
          <a:xfrm>
            <a:off x="1687195" y="5998210"/>
            <a:ext cx="1641475" cy="860425"/>
          </a:xfrm>
          <a:prstGeom prst="rect">
            <a:avLst/>
          </a:prstGeom>
          <a:noFill/>
        </p:spPr>
        <p:txBody>
          <a:bodyPr wrap="square" rtlCol="0">
            <a:spAutoFit/>
          </a:bodyPr>
          <a:lstStyle/>
          <a:p>
            <a:pPr algn="l" rtl="0" fontAlgn="ctr">
              <a:lnSpc>
                <a:spcPct val="125000"/>
              </a:lnSpc>
            </a:pPr>
            <a:r>
              <a:rPr lang="zh-CN" altLang="en-US" sz="800" b="1" dirty="0">
                <a:solidFill>
                  <a:schemeClr val="bg1"/>
                </a:solidFill>
                <a:latin typeface="楷体" panose="02010609060101010101" charset="-122"/>
                <a:sym typeface="+mn-ea"/>
              </a:rPr>
              <a:t>明道雨</a:t>
            </a:r>
            <a:endParaRPr lang="zh-CN" altLang="en-US" sz="800" b="1" i="0" u="none" strike="noStrike" dirty="0">
              <a:solidFill>
                <a:schemeClr val="bg1"/>
              </a:solidFill>
              <a:latin typeface="楷体" panose="02010609060101010101" charset="-122"/>
            </a:endParaRPr>
          </a:p>
          <a:p>
            <a:pPr algn="l" rtl="0" fontAlgn="ctr">
              <a:lnSpc>
                <a:spcPct val="125000"/>
              </a:lnSpc>
            </a:pPr>
            <a:r>
              <a:rPr lang="zh-CN" altLang="en-US" sz="800" dirty="0">
                <a:solidFill>
                  <a:schemeClr val="bg1"/>
                </a:solidFill>
                <a:latin typeface="楷体" panose="02010609060101010101" charset="-122"/>
                <a:sym typeface="+mn-ea"/>
              </a:rPr>
              <a:t>从业资格证号：</a:t>
            </a:r>
            <a:r>
              <a:rPr lang="en-US" altLang="zh-CN" sz="800" dirty="0">
                <a:solidFill>
                  <a:schemeClr val="bg1"/>
                </a:solidFill>
                <a:latin typeface="楷体" panose="02010609060101010101" charset="-122"/>
                <a:sym typeface="+mn-ea"/>
              </a:rPr>
              <a:t>F03092124</a:t>
            </a:r>
            <a:endParaRPr lang="en-US" altLang="zh-CN" sz="800" b="0" i="0" u="none" strike="noStrike" dirty="0">
              <a:solidFill>
                <a:schemeClr val="bg1"/>
              </a:solidFill>
              <a:latin typeface="楷体" panose="02010609060101010101" charset="-122"/>
            </a:endParaRPr>
          </a:p>
          <a:p>
            <a:pPr algn="l" rtl="0" fontAlgn="ctr">
              <a:lnSpc>
                <a:spcPct val="125000"/>
              </a:lnSpc>
            </a:pPr>
            <a:r>
              <a:rPr lang="zh-CN" altLang="en-US" sz="800" dirty="0">
                <a:solidFill>
                  <a:schemeClr val="bg1"/>
                </a:solidFill>
                <a:latin typeface="楷体" panose="02010609060101010101" charset="-122"/>
                <a:sym typeface="+mn-ea"/>
              </a:rPr>
              <a:t>投资咨询证号：</a:t>
            </a:r>
            <a:r>
              <a:rPr lang="en-US" altLang="zh-CN" sz="800" dirty="0">
                <a:solidFill>
                  <a:schemeClr val="bg1"/>
                </a:solidFill>
                <a:latin typeface="楷体" panose="02010609060101010101" charset="-122"/>
                <a:sym typeface="+mn-ea"/>
              </a:rPr>
              <a:t>Z0018827</a:t>
            </a:r>
            <a:endParaRPr lang="en-US" altLang="zh-CN" sz="800" b="0" i="0" u="none" strike="noStrike" dirty="0">
              <a:solidFill>
                <a:schemeClr val="bg1"/>
              </a:solidFill>
              <a:latin typeface="楷体" panose="02010609060101010101" charset="-122"/>
            </a:endParaRPr>
          </a:p>
          <a:p>
            <a:pPr marL="0" algn="l" defTabSz="914400" rtl="0" eaLnBrk="1" fontAlgn="ctr" latinLnBrk="0" hangingPunct="1">
              <a:lnSpc>
                <a:spcPct val="125000"/>
              </a:lnSpc>
            </a:pPr>
            <a:r>
              <a:rPr lang="zh-CN" altLang="en-US" sz="800" dirty="0">
                <a:solidFill>
                  <a:schemeClr val="bg1"/>
                </a:solidFill>
                <a:latin typeface="楷体" panose="02010609060101010101" charset="-122"/>
                <a:sym typeface="+mn-ea"/>
              </a:rPr>
              <a:t>电话：</a:t>
            </a:r>
            <a:r>
              <a:rPr lang="en-US" altLang="zh-CN" sz="800" dirty="0">
                <a:solidFill>
                  <a:schemeClr val="bg1"/>
                </a:solidFill>
                <a:latin typeface="楷体" panose="02010609060101010101" charset="-122"/>
                <a:sym typeface="+mn-ea"/>
              </a:rPr>
              <a:t>021-68758786</a:t>
            </a:r>
            <a:endParaRPr lang="en-US" altLang="zh-CN" sz="800" b="0" i="0" u="none" strike="noStrike" kern="1200" dirty="0">
              <a:solidFill>
                <a:schemeClr val="bg1"/>
              </a:solidFill>
              <a:latin typeface="楷体" panose="02010609060101010101" charset="-122"/>
              <a:ea typeface="+mn-ea"/>
              <a:cs typeface="+mn-cs"/>
            </a:endParaRPr>
          </a:p>
          <a:p>
            <a:pPr marL="0" algn="l" defTabSz="914400" rtl="0" eaLnBrk="1" fontAlgn="ctr" latinLnBrk="0" hangingPunct="1">
              <a:lnSpc>
                <a:spcPct val="125000"/>
              </a:lnSpc>
            </a:pPr>
            <a:r>
              <a:rPr lang="zh-CN" altLang="en-US" sz="800" dirty="0">
                <a:solidFill>
                  <a:schemeClr val="bg1"/>
                </a:solidFill>
                <a:latin typeface="楷体" panose="02010609060101010101" charset="-122"/>
                <a:sym typeface="+mn-ea"/>
              </a:rPr>
              <a:t>邮箱：</a:t>
            </a:r>
            <a:r>
              <a:rPr lang="en-US" altLang="zh-CN" sz="800" dirty="0">
                <a:solidFill>
                  <a:schemeClr val="bg1"/>
                </a:solidFill>
                <a:latin typeface="楷体" panose="02010609060101010101" charset="-122"/>
                <a:sym typeface="+mn-ea"/>
              </a:rPr>
              <a:t>mingdy@qh168.com.cn</a:t>
            </a:r>
            <a:endParaRPr lang="en-US" altLang="zh-CN" sz="800" dirty="0">
              <a:solidFill>
                <a:schemeClr val="bg1"/>
              </a:solidFill>
              <a:latin typeface="楷体" panose="02010609060101010101" charset="-122"/>
              <a:sym typeface="+mn-ea"/>
              <a:hlinkClick r:id="rId1"/>
            </a:endParaRPr>
          </a:p>
        </p:txBody>
      </p:sp>
      <p:sp>
        <p:nvSpPr>
          <p:cNvPr id="11" name="文本框 10"/>
          <p:cNvSpPr txBox="1"/>
          <p:nvPr/>
        </p:nvSpPr>
        <p:spPr>
          <a:xfrm>
            <a:off x="619125" y="6228715"/>
            <a:ext cx="1168400" cy="398780"/>
          </a:xfrm>
          <a:prstGeom prst="rect">
            <a:avLst/>
          </a:prstGeom>
          <a:noFill/>
        </p:spPr>
        <p:txBody>
          <a:bodyPr wrap="square" rtlCol="0">
            <a:spAutoFit/>
          </a:bodyPr>
          <a:lstStyle/>
          <a:p>
            <a:pPr algn="l" rtl="0" fontAlgn="ctr">
              <a:lnSpc>
                <a:spcPct val="125000"/>
              </a:lnSpc>
            </a:pPr>
            <a:r>
              <a:rPr lang="zh-CN" altLang="en-US" sz="1600" b="1" dirty="0">
                <a:solidFill>
                  <a:schemeClr val="bg1"/>
                </a:solidFill>
                <a:latin typeface="楷体" panose="02010609060101010101" charset="-122"/>
                <a:sym typeface="+mn-ea"/>
              </a:rPr>
              <a:t>分析师：</a:t>
            </a:r>
            <a:r>
              <a:rPr lang="en-US" altLang="zh-CN" sz="1600" dirty="0">
                <a:solidFill>
                  <a:schemeClr val="bg1"/>
                </a:solidFill>
                <a:latin typeface="楷体" panose="02010609060101010101" charset="-122"/>
                <a:sym typeface="+mn-ea"/>
                <a:hlinkClick r:id="rId1"/>
              </a:rPr>
              <a:t>n</a:t>
            </a:r>
            <a:endParaRPr lang="en-US" altLang="zh-CN" sz="1600" dirty="0">
              <a:solidFill>
                <a:schemeClr val="bg1"/>
              </a:solidFill>
              <a:latin typeface="楷体" panose="02010609060101010101" charset="-122"/>
              <a:sym typeface="+mn-ea"/>
              <a:hlinkClick r:id="rId1"/>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2575116" y="1297761"/>
            <a:ext cx="8381264" cy="494727"/>
          </a:xfrm>
        </p:spPr>
        <p:txBody>
          <a:bodyPr/>
          <a:lstStyle/>
          <a:p>
            <a:r>
              <a:rPr lang="zh-CN" altLang="en-US" b="1" dirty="0">
                <a:solidFill>
                  <a:srgbClr val="FF0000"/>
                </a:solidFill>
              </a:rPr>
              <a:t>市场回顾</a:t>
            </a:r>
            <a:endParaRPr lang="zh-CN" altLang="en-US" b="1" dirty="0">
              <a:solidFill>
                <a:srgbClr val="FF0000"/>
              </a:solidFill>
            </a:endParaRPr>
          </a:p>
        </p:txBody>
      </p:sp>
      <p:sp>
        <p:nvSpPr>
          <p:cNvPr id="3" name="文本占位符 2"/>
          <p:cNvSpPr>
            <a:spLocks noGrp="1"/>
          </p:cNvSpPr>
          <p:nvPr>
            <p:ph type="body" sz="quarter" idx="11"/>
          </p:nvPr>
        </p:nvSpPr>
        <p:spPr>
          <a:xfrm>
            <a:off x="2575116" y="2292575"/>
            <a:ext cx="8529371" cy="494727"/>
          </a:xfrm>
        </p:spPr>
        <p:txBody>
          <a:bodyPr/>
          <a:lstStyle/>
          <a:p>
            <a:r>
              <a:rPr lang="zh-CN" altLang="en-US" dirty="0"/>
              <a:t>海外经济环境及政策影响</a:t>
            </a:r>
            <a:endParaRPr lang="zh-CN" altLang="en-US" dirty="0"/>
          </a:p>
        </p:txBody>
      </p:sp>
      <p:sp>
        <p:nvSpPr>
          <p:cNvPr id="4" name="文本占位符 3"/>
          <p:cNvSpPr>
            <a:spLocks noGrp="1"/>
          </p:cNvSpPr>
          <p:nvPr>
            <p:ph type="body" sz="quarter" idx="12"/>
          </p:nvPr>
        </p:nvSpPr>
        <p:spPr>
          <a:xfrm>
            <a:off x="2563965" y="3251913"/>
            <a:ext cx="7510212" cy="494727"/>
          </a:xfrm>
        </p:spPr>
        <p:txBody>
          <a:bodyPr/>
          <a:lstStyle/>
          <a:p>
            <a:r>
              <a:rPr lang="zh-CN" altLang="en-US" dirty="0"/>
              <a:t>国内经济环境及政策影响</a:t>
            </a:r>
            <a:endParaRPr lang="zh-CN" altLang="en-US" dirty="0"/>
          </a:p>
        </p:txBody>
      </p:sp>
      <p:sp>
        <p:nvSpPr>
          <p:cNvPr id="6" name="文本框 5"/>
          <p:cNvSpPr txBox="1"/>
          <p:nvPr/>
        </p:nvSpPr>
        <p:spPr>
          <a:xfrm>
            <a:off x="1399821" y="1257124"/>
            <a:ext cx="865240" cy="523220"/>
          </a:xfrm>
          <a:prstGeom prst="rect">
            <a:avLst/>
          </a:prstGeom>
          <a:noFill/>
        </p:spPr>
        <p:txBody>
          <a:bodyPr wrap="square" rtlCol="0">
            <a:spAutoFit/>
          </a:bodyPr>
          <a:lstStyle/>
          <a:p>
            <a:r>
              <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框 6"/>
          <p:cNvSpPr txBox="1"/>
          <p:nvPr/>
        </p:nvSpPr>
        <p:spPr>
          <a:xfrm>
            <a:off x="1388669" y="2257099"/>
            <a:ext cx="757639" cy="523220"/>
          </a:xfrm>
          <a:prstGeom prst="rect">
            <a:avLst/>
          </a:prstGeom>
          <a:noFill/>
        </p:spPr>
        <p:txBody>
          <a:bodyPr wrap="square" rtlCol="0">
            <a:spAutoFit/>
          </a:bodyPr>
          <a:lstStyle/>
          <a:p>
            <a:r>
              <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框 7"/>
          <p:cNvSpPr txBox="1"/>
          <p:nvPr/>
        </p:nvSpPr>
        <p:spPr>
          <a:xfrm>
            <a:off x="1399821" y="3210445"/>
            <a:ext cx="735336" cy="523220"/>
          </a:xfrm>
          <a:prstGeom prst="rect">
            <a:avLst/>
          </a:prstGeom>
          <a:noFill/>
          <a:effectLst>
            <a:outerShdw blurRad="50800" dist="38100" dir="5400000" algn="t" rotWithShape="0">
              <a:prstClr val="black">
                <a:alpha val="40000"/>
              </a:prstClr>
            </a:outerShdw>
          </a:effectLst>
        </p:spPr>
        <p:txBody>
          <a:bodyPr wrap="square" rtlCol="0">
            <a:spAutoFit/>
          </a:bodyPr>
          <a:lstStyle/>
          <a:p>
            <a:r>
              <a:rPr lang="en-US" altLang="zh-CN" sz="2800" b="1" dirty="0">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28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标题 1"/>
          <p:cNvSpPr txBox="1"/>
          <p:nvPr/>
        </p:nvSpPr>
        <p:spPr>
          <a:xfrm>
            <a:off x="328071" y="107568"/>
            <a:ext cx="10391341" cy="458726"/>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sz="2800" b="1" dirty="0">
                <a:solidFill>
                  <a:schemeClr val="bg1"/>
                </a:solidFill>
                <a:latin typeface="+mj-lt"/>
                <a:ea typeface="+mj-ea"/>
                <a:cs typeface="+mj-cs"/>
              </a:rPr>
              <a:t>主要内容</a:t>
            </a:r>
            <a:endParaRPr kumimoji="0" lang="zh-CN" altLang="en-US" sz="2800" b="1" i="0" u="none" strike="noStrike" kern="1200" cap="none" spc="0" normalizeH="0" baseline="0" noProof="0" dirty="0">
              <a:ln>
                <a:noFill/>
              </a:ln>
              <a:solidFill>
                <a:schemeClr val="bg1"/>
              </a:solidFill>
              <a:effectLst/>
              <a:uLnTx/>
              <a:uFillTx/>
              <a:latin typeface="+mj-lt"/>
              <a:ea typeface="+mj-ea"/>
              <a:cs typeface="+mj-cs"/>
            </a:endParaRPr>
          </a:p>
        </p:txBody>
      </p:sp>
      <p:sp>
        <p:nvSpPr>
          <p:cNvPr id="9" name="文本占位符 4"/>
          <p:cNvSpPr>
            <a:spLocks noGrp="1"/>
          </p:cNvSpPr>
          <p:nvPr>
            <p:ph type="body" sz="quarter" idx="13"/>
          </p:nvPr>
        </p:nvSpPr>
        <p:spPr>
          <a:xfrm>
            <a:off x="2541663" y="4211251"/>
            <a:ext cx="7107289" cy="494727"/>
          </a:xfrm>
        </p:spPr>
        <p:txBody>
          <a:bodyPr/>
          <a:lstStyle/>
          <a:p>
            <a:r>
              <a:rPr lang="zh-CN" altLang="en-US" dirty="0"/>
              <a:t>股债市场结构特征与策略</a:t>
            </a:r>
            <a:endParaRPr lang="zh-CN" altLang="en-US" dirty="0"/>
          </a:p>
        </p:txBody>
      </p:sp>
      <p:sp>
        <p:nvSpPr>
          <p:cNvPr id="10" name="文本框 9"/>
          <p:cNvSpPr txBox="1"/>
          <p:nvPr/>
        </p:nvSpPr>
        <p:spPr>
          <a:xfrm>
            <a:off x="1399821" y="4186095"/>
            <a:ext cx="713034" cy="523220"/>
          </a:xfrm>
          <a:prstGeom prst="rect">
            <a:avLst/>
          </a:prstGeom>
          <a:noFill/>
        </p:spPr>
        <p:txBody>
          <a:bodyPr wrap="square" rtlCol="0">
            <a:spAutoFit/>
          </a:bodyPr>
          <a:lstStyle/>
          <a:p>
            <a:r>
              <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占位符 1"/>
          <p:cNvSpPr>
            <a:spLocks noGrp="1"/>
          </p:cNvSpPr>
          <p:nvPr/>
        </p:nvSpPr>
        <p:spPr>
          <a:xfrm>
            <a:off x="2542096" y="5170626"/>
            <a:ext cx="8381264" cy="494727"/>
          </a:xfrm>
          <a:prstGeom prst="rect">
            <a:avLst/>
          </a:prstGeom>
        </p:spPr>
        <p:txBody>
          <a:bodyPr lIns="91440" tIns="46800" rIns="91440" bIns="4572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202</a:t>
            </a:r>
            <a:r>
              <a:rPr lang="en-US" altLang="zh-CN" dirty="0"/>
              <a:t>6</a:t>
            </a:r>
            <a:r>
              <a:rPr lang="zh-CN" altLang="en-US" dirty="0" smtClean="0"/>
              <a:t>年</a:t>
            </a:r>
            <a:r>
              <a:rPr lang="en-US" altLang="zh-CN" dirty="0"/>
              <a:t>6</a:t>
            </a:r>
            <a:r>
              <a:rPr lang="zh-CN" altLang="en-US" dirty="0" smtClean="0"/>
              <a:t>月</a:t>
            </a:r>
            <a:r>
              <a:rPr lang="zh-CN" altLang="en-US" dirty="0"/>
              <a:t>资产配置观点</a:t>
            </a:r>
            <a:r>
              <a:rPr lang="zh-CN" altLang="en-US" dirty="0" smtClean="0"/>
              <a:t>展望</a:t>
            </a:r>
            <a:endParaRPr lang="zh-CN" altLang="en-US" b="1" dirty="0">
              <a:solidFill>
                <a:srgbClr val="FF0000"/>
              </a:solidFill>
            </a:endParaRPr>
          </a:p>
        </p:txBody>
      </p:sp>
      <p:sp>
        <p:nvSpPr>
          <p:cNvPr id="12" name="文本框 11"/>
          <p:cNvSpPr txBox="1"/>
          <p:nvPr/>
        </p:nvSpPr>
        <p:spPr>
          <a:xfrm>
            <a:off x="1366801" y="5129989"/>
            <a:ext cx="865240" cy="521970"/>
          </a:xfrm>
          <a:prstGeom prst="rect">
            <a:avLst/>
          </a:prstGeom>
          <a:noFill/>
        </p:spPr>
        <p:txBody>
          <a:bodyPr wrap="square" rtlCol="0">
            <a:spAutoFit/>
          </a:bodyPr>
          <a:lstStyle/>
          <a:p>
            <a:r>
              <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05</a:t>
            </a:r>
            <a:endPar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8071" y="107568"/>
            <a:ext cx="11013029" cy="458726"/>
          </a:xfrm>
        </p:spPr>
        <p:txBody>
          <a:bodyPr/>
          <a:lstStyle/>
          <a:p>
            <a:r>
              <a:rPr lang="en-US" altLang="zh-CN" dirty="0">
                <a:latin typeface="微软雅黑" panose="020B0503020204020204" pitchFamily="34" charset="-122"/>
                <a:ea typeface="微软雅黑" panose="020B0503020204020204" pitchFamily="34" charset="-122"/>
              </a:rPr>
              <a:t>1.1  </a:t>
            </a:r>
            <a:r>
              <a:rPr lang="zh-CN" altLang="en-US" dirty="0">
                <a:latin typeface="微软雅黑" panose="020B0503020204020204" pitchFamily="34" charset="-122"/>
                <a:ea typeface="微软雅黑" panose="020B0503020204020204" pitchFamily="34" charset="-122"/>
              </a:rPr>
              <a:t>大类资产表现回顾：</a:t>
            </a:r>
            <a:r>
              <a:rPr lang="zh-CN" altLang="en-US" dirty="0" smtClean="0">
                <a:latin typeface="微软雅黑" panose="020B0503020204020204" pitchFamily="34" charset="-122"/>
                <a:ea typeface="微软雅黑" panose="020B0503020204020204" pitchFamily="34" charset="-122"/>
              </a:rPr>
              <a:t>全球风险资产反弹，波动有所降低</a:t>
            </a:r>
            <a:endParaRPr lang="zh-CN" altLang="en-US" dirty="0">
              <a:latin typeface="微软雅黑" panose="020B0503020204020204" pitchFamily="34" charset="-122"/>
              <a:ea typeface="微软雅黑" panose="020B0503020204020204" pitchFamily="34" charset="-122"/>
            </a:endParaRPr>
          </a:p>
        </p:txBody>
      </p:sp>
      <p:sp>
        <p:nvSpPr>
          <p:cNvPr id="10" name="文本占位符 9"/>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a:p>
        </p:txBody>
      </p:sp>
      <p:sp>
        <p:nvSpPr>
          <p:cNvPr id="100" name="文本框 99"/>
          <p:cNvSpPr txBox="1"/>
          <p:nvPr/>
        </p:nvSpPr>
        <p:spPr>
          <a:xfrm>
            <a:off x="399564" y="751205"/>
            <a:ext cx="5236210" cy="5852160"/>
          </a:xfrm>
          <a:prstGeom prst="rect">
            <a:avLst/>
          </a:prstGeom>
          <a:noFill/>
          <a:ln w="9525">
            <a:noFill/>
          </a:ln>
        </p:spPr>
        <p:txBody>
          <a:bodyPr wrap="square">
            <a:noAutofit/>
          </a:bodyPr>
          <a:lstStyle/>
          <a:p>
            <a:pPr indent="0" fontAlgn="auto">
              <a:lnSpc>
                <a:spcPts val="1600"/>
              </a:lnSpc>
              <a:spcBef>
                <a:spcPts val="200"/>
              </a:spcBef>
              <a:spcAft>
                <a:spcPts val="600"/>
              </a:spcAft>
              <a:buFont typeface="Wingdings" panose="05000000000000000000" charset="0"/>
              <a:buNone/>
            </a:pPr>
            <a:r>
              <a:rPr lang="en-US" sz="1400" b="1" dirty="0">
                <a:solidFill>
                  <a:srgbClr val="000000"/>
                </a:solidFill>
                <a:latin typeface="思源黑体" charset="0"/>
                <a:cs typeface="思源黑体" charset="0"/>
              </a:rPr>
              <a:t>   </a:t>
            </a:r>
            <a:r>
              <a:rPr lang="en-US" sz="1400" b="1" dirty="0" smtClean="0">
                <a:solidFill>
                  <a:srgbClr val="000000"/>
                </a:solidFill>
                <a:latin typeface="思源黑体" charset="0"/>
                <a:cs typeface="思源黑体" charset="0"/>
              </a:rPr>
              <a:t>8</a:t>
            </a:r>
            <a:r>
              <a:rPr lang="zh-CN" sz="1400" b="1" dirty="0" smtClean="0">
                <a:solidFill>
                  <a:srgbClr val="000000"/>
                </a:solidFill>
                <a:cs typeface="思源黑体" charset="0"/>
              </a:rPr>
              <a:t>月</a:t>
            </a:r>
            <a:r>
              <a:rPr lang="zh-CN" sz="1400" b="1" dirty="0">
                <a:solidFill>
                  <a:srgbClr val="000000"/>
                </a:solidFill>
                <a:cs typeface="思源黑体" charset="0"/>
              </a:rPr>
              <a:t>大类资产表现特征回顾：</a:t>
            </a:r>
            <a:endParaRPr lang="zh-CN" sz="1400" b="1" dirty="0">
              <a:solidFill>
                <a:srgbClr val="000000"/>
              </a:solidFill>
              <a:cs typeface="思源黑体" charset="0"/>
            </a:endParaRPr>
          </a:p>
          <a:p>
            <a:pPr marL="285750" indent="-285750" fontAlgn="auto">
              <a:lnSpc>
                <a:spcPts val="1600"/>
              </a:lnSpc>
              <a:spcBef>
                <a:spcPts val="200"/>
              </a:spcBef>
              <a:buFont typeface="Wingdings" panose="05000000000000000000" charset="0"/>
              <a:buChar char="Ø"/>
            </a:pPr>
            <a:r>
              <a:rPr lang="zh-CN" altLang="en-US" sz="1200" b="1" dirty="0">
                <a:solidFill>
                  <a:srgbClr val="000000"/>
                </a:solidFill>
                <a:cs typeface="思源黑体" charset="0"/>
              </a:rPr>
              <a:t>全球</a:t>
            </a:r>
            <a:r>
              <a:rPr lang="zh-CN" altLang="en-US" sz="1200" b="1" dirty="0" smtClean="0">
                <a:solidFill>
                  <a:srgbClr val="000000"/>
                </a:solidFill>
                <a:cs typeface="思源黑体" charset="0"/>
              </a:rPr>
              <a:t>股市普遍反弹，波动有所降低</a:t>
            </a:r>
            <a:r>
              <a:rPr lang="zh-CN" sz="1200" b="1" dirty="0" smtClean="0">
                <a:solidFill>
                  <a:srgbClr val="000000"/>
                </a:solidFill>
                <a:cs typeface="思源黑体" charset="0"/>
              </a:rPr>
              <a:t>。</a:t>
            </a:r>
            <a:r>
              <a:rPr lang="zh-CN" sz="1200" b="0" dirty="0">
                <a:solidFill>
                  <a:srgbClr val="000000"/>
                </a:solidFill>
                <a:cs typeface="思源黑体" charset="0"/>
              </a:rPr>
              <a:t>其中A</a:t>
            </a:r>
            <a:r>
              <a:rPr lang="zh-CN" sz="1200" b="0" dirty="0" smtClean="0">
                <a:solidFill>
                  <a:srgbClr val="000000"/>
                </a:solidFill>
                <a:cs typeface="思源黑体" charset="0"/>
              </a:rPr>
              <a:t>股</a:t>
            </a:r>
            <a:r>
              <a:rPr lang="zh-CN" altLang="en-US" sz="1200" dirty="0" smtClean="0">
                <a:solidFill>
                  <a:srgbClr val="000000"/>
                </a:solidFill>
                <a:cs typeface="思源黑体" charset="0"/>
              </a:rPr>
              <a:t>整体反弹</a:t>
            </a:r>
            <a:r>
              <a:rPr lang="zh-CN" sz="1200" b="0" dirty="0" smtClean="0">
                <a:solidFill>
                  <a:srgbClr val="000000"/>
                </a:solidFill>
                <a:cs typeface="思源黑体" charset="0"/>
              </a:rPr>
              <a:t>，</a:t>
            </a:r>
            <a:r>
              <a:rPr lang="zh-CN" altLang="en-US" sz="1200" b="0" dirty="0" smtClean="0">
                <a:solidFill>
                  <a:srgbClr val="000000"/>
                </a:solidFill>
                <a:cs typeface="思源黑体" charset="0"/>
              </a:rPr>
              <a:t>波动</a:t>
            </a:r>
            <a:r>
              <a:rPr lang="zh-CN" altLang="en-US" sz="1200" dirty="0" smtClean="0">
                <a:solidFill>
                  <a:srgbClr val="000000"/>
                </a:solidFill>
                <a:cs typeface="思源黑体" charset="0"/>
              </a:rPr>
              <a:t>降低</a:t>
            </a:r>
            <a:r>
              <a:rPr lang="zh-CN" sz="1200" b="0" dirty="0" smtClean="0">
                <a:solidFill>
                  <a:srgbClr val="000000"/>
                </a:solidFill>
                <a:cs typeface="思源黑体" charset="0"/>
              </a:rPr>
              <a:t>，</a:t>
            </a:r>
            <a:r>
              <a:rPr lang="zh-CN" altLang="en-US" sz="1200" b="0" dirty="0" smtClean="0">
                <a:solidFill>
                  <a:srgbClr val="000000"/>
                </a:solidFill>
                <a:cs typeface="思源黑体" charset="0"/>
              </a:rPr>
              <a:t>科创</a:t>
            </a:r>
            <a:r>
              <a:rPr lang="en-US" altLang="zh-CN" sz="1200" b="0" dirty="0" smtClean="0">
                <a:solidFill>
                  <a:srgbClr val="000000"/>
                </a:solidFill>
                <a:cs typeface="思源黑体" charset="0"/>
              </a:rPr>
              <a:t>50</a:t>
            </a:r>
            <a:r>
              <a:rPr lang="zh-CN" altLang="en-US" sz="1200" b="0" dirty="0" smtClean="0">
                <a:solidFill>
                  <a:srgbClr val="000000"/>
                </a:solidFill>
                <a:cs typeface="思源黑体" charset="0"/>
              </a:rPr>
              <a:t>和创业板板块跌幅最大、上证</a:t>
            </a:r>
            <a:r>
              <a:rPr lang="en-US" altLang="zh-CN" sz="1200" b="0" dirty="0" smtClean="0">
                <a:solidFill>
                  <a:srgbClr val="000000"/>
                </a:solidFill>
                <a:cs typeface="思源黑体" charset="0"/>
              </a:rPr>
              <a:t>50</a:t>
            </a:r>
            <a:r>
              <a:rPr lang="zh-CN" altLang="en-US" sz="1200" b="0" dirty="0" smtClean="0">
                <a:solidFill>
                  <a:srgbClr val="000000"/>
                </a:solidFill>
                <a:cs typeface="思源黑体" charset="0"/>
              </a:rPr>
              <a:t>、沪深</a:t>
            </a:r>
            <a:r>
              <a:rPr lang="en-US" altLang="zh-CN" sz="1200" b="0" dirty="0" smtClean="0">
                <a:solidFill>
                  <a:srgbClr val="000000"/>
                </a:solidFill>
                <a:cs typeface="思源黑体" charset="0"/>
              </a:rPr>
              <a:t>300</a:t>
            </a:r>
            <a:r>
              <a:rPr lang="zh-CN" altLang="en-US" sz="1200" b="0" dirty="0" smtClean="0">
                <a:solidFill>
                  <a:srgbClr val="000000"/>
                </a:solidFill>
                <a:cs typeface="思源黑体" charset="0"/>
              </a:rPr>
              <a:t>相对抗跌，港股科技股大幅反弹</a:t>
            </a:r>
            <a:r>
              <a:rPr lang="zh-CN" sz="1200" b="0" dirty="0" smtClean="0">
                <a:solidFill>
                  <a:srgbClr val="000000"/>
                </a:solidFill>
                <a:cs typeface="思源黑体" charset="0"/>
              </a:rPr>
              <a:t>；欧洲</a:t>
            </a:r>
            <a:r>
              <a:rPr lang="zh-CN" altLang="en-US" sz="1200" dirty="0" smtClean="0">
                <a:solidFill>
                  <a:srgbClr val="000000"/>
                </a:solidFill>
                <a:cs typeface="思源黑体" charset="0"/>
              </a:rPr>
              <a:t>股市</a:t>
            </a:r>
            <a:r>
              <a:rPr lang="zh-CN" altLang="en-US" sz="1200" b="0" dirty="0" smtClean="0">
                <a:solidFill>
                  <a:srgbClr val="000000"/>
                </a:solidFill>
                <a:cs typeface="思源黑体" charset="0"/>
              </a:rPr>
              <a:t>表现平稳</a:t>
            </a:r>
            <a:r>
              <a:rPr lang="zh-CN" sz="1200" b="0" dirty="0" smtClean="0">
                <a:solidFill>
                  <a:srgbClr val="000000"/>
                </a:solidFill>
                <a:cs typeface="思源黑体" charset="0"/>
              </a:rPr>
              <a:t>，波动</a:t>
            </a:r>
            <a:r>
              <a:rPr lang="zh-CN" altLang="en-US" sz="1200" dirty="0">
                <a:solidFill>
                  <a:srgbClr val="000000"/>
                </a:solidFill>
                <a:cs typeface="思源黑体" charset="0"/>
              </a:rPr>
              <a:t>降低</a:t>
            </a:r>
            <a:r>
              <a:rPr lang="zh-CN" sz="1200" b="0" dirty="0" smtClean="0">
                <a:solidFill>
                  <a:srgbClr val="000000"/>
                </a:solidFill>
                <a:cs typeface="思源黑体" charset="0"/>
              </a:rPr>
              <a:t>；</a:t>
            </a:r>
            <a:r>
              <a:rPr lang="zh-CN" sz="1200" b="0" dirty="0">
                <a:solidFill>
                  <a:srgbClr val="000000"/>
                </a:solidFill>
                <a:cs typeface="思源黑体" charset="0"/>
              </a:rPr>
              <a:t>日本</a:t>
            </a:r>
            <a:r>
              <a:rPr lang="zh-CN" sz="1200" b="0" dirty="0" smtClean="0">
                <a:solidFill>
                  <a:srgbClr val="000000"/>
                </a:solidFill>
                <a:cs typeface="思源黑体" charset="0"/>
              </a:rPr>
              <a:t>股市</a:t>
            </a:r>
            <a:r>
              <a:rPr lang="zh-CN" altLang="en-US" sz="1200" b="0" dirty="0" smtClean="0">
                <a:solidFill>
                  <a:srgbClr val="000000"/>
                </a:solidFill>
                <a:cs typeface="思源黑体" charset="0"/>
              </a:rPr>
              <a:t>短期反弹</a:t>
            </a:r>
            <a:r>
              <a:rPr lang="zh-CN" sz="1200" b="0" dirty="0" smtClean="0">
                <a:solidFill>
                  <a:srgbClr val="000000"/>
                </a:solidFill>
                <a:cs typeface="思源黑体" charset="0"/>
              </a:rPr>
              <a:t>；</a:t>
            </a:r>
            <a:r>
              <a:rPr lang="zh-CN" sz="1200" b="0" dirty="0">
                <a:solidFill>
                  <a:srgbClr val="000000"/>
                </a:solidFill>
                <a:cs typeface="思源黑体" charset="0"/>
              </a:rPr>
              <a:t>美</a:t>
            </a:r>
            <a:r>
              <a:rPr lang="zh-CN" sz="1200" b="0" dirty="0" smtClean="0">
                <a:solidFill>
                  <a:srgbClr val="000000"/>
                </a:solidFill>
                <a:cs typeface="思源黑体" charset="0"/>
              </a:rPr>
              <a:t>股</a:t>
            </a:r>
            <a:r>
              <a:rPr lang="zh-CN" altLang="en-US" sz="1200" b="0" dirty="0" smtClean="0">
                <a:solidFill>
                  <a:srgbClr val="000000"/>
                </a:solidFill>
                <a:cs typeface="思源黑体" charset="0"/>
              </a:rPr>
              <a:t>震荡反弹，波动降低</a:t>
            </a:r>
            <a:r>
              <a:rPr lang="zh-CN" sz="1200" b="0" dirty="0" smtClean="0">
                <a:solidFill>
                  <a:srgbClr val="000000"/>
                </a:solidFill>
                <a:cs typeface="思源黑体" charset="0"/>
              </a:rPr>
              <a:t>。</a:t>
            </a:r>
            <a:r>
              <a:rPr lang="zh-CN" sz="1200" b="0" dirty="0">
                <a:solidFill>
                  <a:srgbClr val="000000"/>
                </a:solidFill>
                <a:cs typeface="思源黑体" charset="0"/>
              </a:rPr>
              <a:t>中美债</a:t>
            </a:r>
            <a:r>
              <a:rPr lang="zh-CN" sz="1200" b="0" dirty="0" smtClean="0">
                <a:solidFill>
                  <a:srgbClr val="000000"/>
                </a:solidFill>
                <a:cs typeface="思源黑体" charset="0"/>
              </a:rPr>
              <a:t>市</a:t>
            </a:r>
            <a:r>
              <a:rPr lang="zh-CN" altLang="en-US" sz="1200" b="0" dirty="0" smtClean="0">
                <a:solidFill>
                  <a:srgbClr val="000000"/>
                </a:solidFill>
                <a:cs typeface="思源黑体" charset="0"/>
              </a:rPr>
              <a:t>走势分化</a:t>
            </a:r>
            <a:r>
              <a:rPr lang="zh-CN" sz="1200" b="0" dirty="0" smtClean="0">
                <a:solidFill>
                  <a:srgbClr val="000000"/>
                </a:solidFill>
                <a:cs typeface="思源黑体" charset="0"/>
              </a:rPr>
              <a:t>，</a:t>
            </a:r>
            <a:r>
              <a:rPr lang="zh-CN" altLang="en-US" sz="1200" b="0" dirty="0" smtClean="0">
                <a:solidFill>
                  <a:srgbClr val="000000"/>
                </a:solidFill>
                <a:cs typeface="思源黑体" charset="0"/>
              </a:rPr>
              <a:t>美债走弱、中债稳中偏强</a:t>
            </a:r>
            <a:r>
              <a:rPr lang="zh-CN" sz="1200" b="0" dirty="0" smtClean="0">
                <a:solidFill>
                  <a:srgbClr val="000000"/>
                </a:solidFill>
                <a:cs typeface="思源黑体" charset="0"/>
              </a:rPr>
              <a:t>。黄金</a:t>
            </a:r>
            <a:r>
              <a:rPr lang="zh-CN" altLang="en-US" sz="1200" b="0" dirty="0" smtClean="0">
                <a:solidFill>
                  <a:srgbClr val="000000"/>
                </a:solidFill>
                <a:cs typeface="思源黑体" charset="0"/>
              </a:rPr>
              <a:t>白银</a:t>
            </a:r>
            <a:r>
              <a:rPr lang="zh-CN" altLang="en-US" sz="1200" b="0" dirty="0" smtClean="0">
                <a:solidFill>
                  <a:srgbClr val="000000"/>
                </a:solidFill>
                <a:cs typeface="思源黑体" charset="0"/>
              </a:rPr>
              <a:t>震荡反弹</a:t>
            </a:r>
            <a:r>
              <a:rPr lang="zh-CN" sz="1200" b="0" dirty="0" smtClean="0">
                <a:solidFill>
                  <a:srgbClr val="000000"/>
                </a:solidFill>
                <a:cs typeface="思源黑体" charset="0"/>
              </a:rPr>
              <a:t>、美元</a:t>
            </a:r>
            <a:r>
              <a:rPr lang="zh-CN" altLang="en-US" sz="1200" b="0" dirty="0" smtClean="0">
                <a:solidFill>
                  <a:srgbClr val="000000"/>
                </a:solidFill>
                <a:cs typeface="思源黑体" charset="0"/>
              </a:rPr>
              <a:t>走</a:t>
            </a:r>
            <a:r>
              <a:rPr lang="zh-CN" altLang="en-US" sz="1200" b="0" dirty="0" smtClean="0">
                <a:solidFill>
                  <a:srgbClr val="000000"/>
                </a:solidFill>
                <a:cs typeface="思源黑体" charset="0"/>
              </a:rPr>
              <a:t>弱</a:t>
            </a:r>
            <a:r>
              <a:rPr lang="zh-CN" sz="1200" b="0" dirty="0" smtClean="0">
                <a:solidFill>
                  <a:srgbClr val="000000"/>
                </a:solidFill>
                <a:cs typeface="思源黑体" charset="0"/>
              </a:rPr>
              <a:t>，</a:t>
            </a:r>
            <a:r>
              <a:rPr lang="zh-CN" sz="1200" b="0" dirty="0">
                <a:solidFill>
                  <a:srgbClr val="000000"/>
                </a:solidFill>
                <a:cs typeface="思源黑体" charset="0"/>
              </a:rPr>
              <a:t>非美</a:t>
            </a:r>
            <a:r>
              <a:rPr lang="zh-CN" sz="1200" b="0" dirty="0" smtClean="0">
                <a:solidFill>
                  <a:srgbClr val="000000"/>
                </a:solidFill>
                <a:cs typeface="思源黑体" charset="0"/>
              </a:rPr>
              <a:t>货币</a:t>
            </a:r>
            <a:r>
              <a:rPr lang="zh-CN" altLang="en-US" sz="1200" dirty="0" smtClean="0">
                <a:solidFill>
                  <a:srgbClr val="000000"/>
                </a:solidFill>
                <a:cs typeface="思源黑体" charset="0"/>
              </a:rPr>
              <a:t>反弹</a:t>
            </a:r>
            <a:r>
              <a:rPr lang="zh-CN" sz="1200" b="0" dirty="0" smtClean="0">
                <a:solidFill>
                  <a:srgbClr val="000000"/>
                </a:solidFill>
                <a:cs typeface="思源黑体" charset="0"/>
              </a:rPr>
              <a:t>，人民币</a:t>
            </a:r>
            <a:r>
              <a:rPr lang="zh-CN" altLang="en-US" sz="1200" b="0" dirty="0" smtClean="0">
                <a:solidFill>
                  <a:srgbClr val="000000"/>
                </a:solidFill>
                <a:cs typeface="思源黑体" charset="0"/>
              </a:rPr>
              <a:t>趋势升值</a:t>
            </a:r>
            <a:r>
              <a:rPr lang="zh-CN" sz="1200" b="0" dirty="0" smtClean="0">
                <a:solidFill>
                  <a:srgbClr val="000000"/>
                </a:solidFill>
                <a:cs typeface="思源黑体" charset="0"/>
              </a:rPr>
              <a:t>。</a:t>
            </a:r>
            <a:endParaRPr lang="zh-CN" sz="1200" b="0" dirty="0">
              <a:solidFill>
                <a:srgbClr val="000000"/>
              </a:solidFill>
              <a:cs typeface="思源黑体" charset="0"/>
            </a:endParaRPr>
          </a:p>
          <a:p>
            <a:pPr marL="285750" indent="-285750" fontAlgn="auto">
              <a:lnSpc>
                <a:spcPts val="1600"/>
              </a:lnSpc>
              <a:spcBef>
                <a:spcPts val="200"/>
              </a:spcBef>
              <a:buFont typeface="Wingdings" panose="05000000000000000000" charset="0"/>
              <a:buChar char="Ø"/>
            </a:pPr>
            <a:r>
              <a:rPr lang="zh-CN" sz="1200" b="1" dirty="0">
                <a:solidFill>
                  <a:srgbClr val="000000"/>
                </a:solidFill>
                <a:cs typeface="思源黑体" charset="0"/>
              </a:rPr>
              <a:t>A股</a:t>
            </a:r>
            <a:r>
              <a:rPr lang="zh-CN" sz="1200" b="1" dirty="0" smtClean="0">
                <a:solidFill>
                  <a:srgbClr val="000000"/>
                </a:solidFill>
                <a:cs typeface="思源黑体" charset="0"/>
              </a:rPr>
              <a:t>短期</a:t>
            </a:r>
            <a:r>
              <a:rPr lang="zh-CN" altLang="en-US" sz="1200" b="1" dirty="0" smtClean="0">
                <a:solidFill>
                  <a:srgbClr val="000000"/>
                </a:solidFill>
                <a:cs typeface="思源黑体" charset="0"/>
              </a:rPr>
              <a:t>大幅反弹，</a:t>
            </a:r>
            <a:r>
              <a:rPr lang="zh-CN" altLang="en-US" sz="1200" b="1" dirty="0" smtClean="0">
                <a:solidFill>
                  <a:srgbClr val="000000"/>
                </a:solidFill>
                <a:cs typeface="思源黑体" charset="0"/>
              </a:rPr>
              <a:t>波动有</a:t>
            </a:r>
            <a:r>
              <a:rPr lang="zh-CN" altLang="en-US" sz="1200" b="1" dirty="0" smtClean="0">
                <a:solidFill>
                  <a:srgbClr val="000000"/>
                </a:solidFill>
                <a:cs typeface="思源黑体" charset="0"/>
              </a:rPr>
              <a:t>所降低</a:t>
            </a:r>
            <a:r>
              <a:rPr lang="zh-CN" sz="1200" b="1" dirty="0" smtClean="0">
                <a:solidFill>
                  <a:srgbClr val="000000"/>
                </a:solidFill>
                <a:cs typeface="思源黑体" charset="0"/>
              </a:rPr>
              <a:t>。</a:t>
            </a:r>
            <a:r>
              <a:rPr lang="zh-CN" altLang="en-US" sz="1200" b="0" dirty="0" smtClean="0">
                <a:solidFill>
                  <a:srgbClr val="000000"/>
                </a:solidFill>
                <a:cs typeface="思源黑体" charset="0"/>
              </a:rPr>
              <a:t>内需</a:t>
            </a:r>
            <a:r>
              <a:rPr lang="zh-CN" altLang="en-US" sz="1200" dirty="0">
                <a:solidFill>
                  <a:srgbClr val="000000"/>
                </a:solidFill>
                <a:cs typeface="思源黑体" charset="0"/>
              </a:rPr>
              <a:t>改善</a:t>
            </a:r>
            <a:r>
              <a:rPr lang="zh-CN" altLang="en-US" sz="1200" b="0" dirty="0" smtClean="0">
                <a:solidFill>
                  <a:srgbClr val="000000"/>
                </a:solidFill>
                <a:cs typeface="思源黑体" charset="0"/>
              </a:rPr>
              <a:t>，</a:t>
            </a:r>
            <a:r>
              <a:rPr lang="zh-CN" altLang="en-US" sz="1200" b="0" dirty="0" smtClean="0">
                <a:solidFill>
                  <a:srgbClr val="000000"/>
                </a:solidFill>
                <a:cs typeface="思源黑体" charset="0"/>
              </a:rPr>
              <a:t>出口支撑</a:t>
            </a:r>
            <a:r>
              <a:rPr lang="zh-CN" altLang="en-US" sz="1200" b="0" dirty="0" smtClean="0">
                <a:solidFill>
                  <a:srgbClr val="000000"/>
                </a:solidFill>
                <a:cs typeface="思源黑体" charset="0"/>
              </a:rPr>
              <a:t>，政策支持力度较大，</a:t>
            </a:r>
            <a:r>
              <a:rPr lang="zh-CN" altLang="en-US" sz="1200" b="0" dirty="0" smtClean="0">
                <a:solidFill>
                  <a:srgbClr val="000000"/>
                </a:solidFill>
                <a:cs typeface="思源黑体" charset="0"/>
              </a:rPr>
              <a:t>国内流动性改善</a:t>
            </a:r>
            <a:r>
              <a:rPr lang="zh-CN" altLang="en-US" sz="1200" dirty="0" smtClean="0">
                <a:solidFill>
                  <a:srgbClr val="000000"/>
                </a:solidFill>
                <a:cs typeface="思源黑体" charset="0"/>
              </a:rPr>
              <a:t>；短期由于中东</a:t>
            </a:r>
            <a:r>
              <a:rPr lang="zh-CN" altLang="en-US" sz="1200" dirty="0" smtClean="0">
                <a:solidFill>
                  <a:srgbClr val="000000"/>
                </a:solidFill>
                <a:cs typeface="思源黑体" charset="0"/>
              </a:rPr>
              <a:t>局势改善以及美国非农数据低于预期导致美</a:t>
            </a:r>
            <a:r>
              <a:rPr lang="zh-CN" altLang="en-US" sz="1200" dirty="0" smtClean="0">
                <a:solidFill>
                  <a:srgbClr val="000000"/>
                </a:solidFill>
                <a:cs typeface="思源黑体" charset="0"/>
              </a:rPr>
              <a:t>联储加息</a:t>
            </a:r>
            <a:r>
              <a:rPr lang="zh-CN" altLang="en-US" sz="1200" dirty="0" smtClean="0">
                <a:solidFill>
                  <a:srgbClr val="000000"/>
                </a:solidFill>
                <a:cs typeface="思源黑体" charset="0"/>
              </a:rPr>
              <a:t>预期下降提振风险</a:t>
            </a:r>
            <a:r>
              <a:rPr lang="zh-CN" altLang="en-US" sz="1200" dirty="0" smtClean="0">
                <a:solidFill>
                  <a:srgbClr val="000000"/>
                </a:solidFill>
                <a:cs typeface="思源黑体" charset="0"/>
              </a:rPr>
              <a:t>偏好，</a:t>
            </a:r>
            <a:r>
              <a:rPr lang="zh-CN" sz="1200" b="0" dirty="0" smtClean="0">
                <a:solidFill>
                  <a:srgbClr val="000000"/>
                </a:solidFill>
                <a:cs typeface="思源黑体" charset="0"/>
              </a:rPr>
              <a:t>大盘</a:t>
            </a:r>
            <a:r>
              <a:rPr lang="zh-CN" altLang="en-US" sz="1200" b="0" dirty="0" smtClean="0">
                <a:solidFill>
                  <a:srgbClr val="000000"/>
                </a:solidFill>
                <a:cs typeface="思源黑体" charset="0"/>
              </a:rPr>
              <a:t>整体反弹；</a:t>
            </a:r>
            <a:r>
              <a:rPr lang="zh-CN" altLang="en-US" sz="1200" b="0" dirty="0" smtClean="0">
                <a:solidFill>
                  <a:srgbClr val="000000"/>
                </a:solidFill>
                <a:cs typeface="思源黑体" charset="0"/>
              </a:rPr>
              <a:t>但是板块分化明显，</a:t>
            </a:r>
            <a:r>
              <a:rPr lang="zh-CN" altLang="en-US" sz="1200" dirty="0" smtClean="0">
                <a:solidFill>
                  <a:srgbClr val="000000"/>
                </a:solidFill>
                <a:cs typeface="思源黑体" charset="0"/>
              </a:rPr>
              <a:t>中小科创由于半导体</a:t>
            </a:r>
            <a:r>
              <a:rPr lang="zh-CN" altLang="en-US" sz="1200" dirty="0" smtClean="0">
                <a:solidFill>
                  <a:srgbClr val="000000"/>
                </a:solidFill>
                <a:cs typeface="思源黑体" charset="0"/>
              </a:rPr>
              <a:t>大幅反弹而大幅反弹</a:t>
            </a:r>
            <a:r>
              <a:rPr lang="zh-CN" altLang="en-US" sz="1200" b="0" dirty="0" smtClean="0">
                <a:solidFill>
                  <a:srgbClr val="000000"/>
                </a:solidFill>
                <a:cs typeface="思源黑体" charset="0"/>
              </a:rPr>
              <a:t>，</a:t>
            </a:r>
            <a:r>
              <a:rPr lang="zh-CN" altLang="en-US" sz="1200" b="0" dirty="0" smtClean="0">
                <a:solidFill>
                  <a:srgbClr val="000000"/>
                </a:solidFill>
                <a:cs typeface="思源黑体" charset="0"/>
              </a:rPr>
              <a:t>大盘</a:t>
            </a:r>
            <a:r>
              <a:rPr lang="zh-CN" altLang="en-US" sz="1200" b="0" dirty="0" smtClean="0">
                <a:solidFill>
                  <a:srgbClr val="000000"/>
                </a:solidFill>
                <a:cs typeface="思源黑体" charset="0"/>
              </a:rPr>
              <a:t>由于基本面改善而反弹。</a:t>
            </a:r>
            <a:endParaRPr lang="en-US" sz="1200" b="0" dirty="0">
              <a:solidFill>
                <a:srgbClr val="000000"/>
              </a:solidFill>
              <a:latin typeface="思源黑体" charset="0"/>
              <a:cs typeface="思源黑体" charset="0"/>
            </a:endParaRPr>
          </a:p>
          <a:p>
            <a:pPr marL="285750" indent="-285750" fontAlgn="auto">
              <a:lnSpc>
                <a:spcPts val="1600"/>
              </a:lnSpc>
              <a:spcBef>
                <a:spcPts val="200"/>
              </a:spcBef>
              <a:buFont typeface="Wingdings" panose="05000000000000000000" charset="0"/>
              <a:buChar char="Ø"/>
            </a:pPr>
            <a:r>
              <a:rPr lang="zh-CN" sz="1200" b="1" dirty="0" smtClean="0">
                <a:solidFill>
                  <a:srgbClr val="000000"/>
                </a:solidFill>
                <a:cs typeface="思源黑体" charset="0"/>
              </a:rPr>
              <a:t>美</a:t>
            </a:r>
            <a:r>
              <a:rPr lang="zh-CN" sz="1200" b="1" dirty="0" smtClean="0">
                <a:solidFill>
                  <a:srgbClr val="000000"/>
                </a:solidFill>
                <a:cs typeface="思源黑体" charset="0"/>
              </a:rPr>
              <a:t>股</a:t>
            </a:r>
            <a:r>
              <a:rPr lang="zh-CN" altLang="en-US" sz="1200" b="1" dirty="0" smtClean="0">
                <a:solidFill>
                  <a:srgbClr val="000000"/>
                </a:solidFill>
                <a:cs typeface="思源黑体" charset="0"/>
              </a:rPr>
              <a:t>小幅反弹、波动降低。</a:t>
            </a:r>
            <a:r>
              <a:rPr lang="zh-CN" altLang="en-US" sz="1200" dirty="0" smtClean="0">
                <a:solidFill>
                  <a:srgbClr val="000000"/>
                </a:solidFill>
                <a:cs typeface="思源黑体" charset="0"/>
              </a:rPr>
              <a:t>美国经济加快、科技股业绩爆发</a:t>
            </a:r>
            <a:r>
              <a:rPr lang="zh-CN" altLang="en-US" sz="1200" dirty="0" smtClean="0">
                <a:solidFill>
                  <a:srgbClr val="000000"/>
                </a:solidFill>
                <a:cs typeface="思源黑体" charset="0"/>
              </a:rPr>
              <a:t>、且短期美</a:t>
            </a:r>
            <a:r>
              <a:rPr lang="zh-CN" altLang="en-US" sz="1200" dirty="0" smtClean="0">
                <a:solidFill>
                  <a:srgbClr val="000000"/>
                </a:solidFill>
                <a:cs typeface="思源黑体" charset="0"/>
              </a:rPr>
              <a:t>联</a:t>
            </a:r>
            <a:r>
              <a:rPr lang="zh-CN" altLang="en-US" sz="1200" dirty="0" smtClean="0">
                <a:solidFill>
                  <a:srgbClr val="000000"/>
                </a:solidFill>
                <a:cs typeface="思源黑体" charset="0"/>
              </a:rPr>
              <a:t>储加息预期下降，</a:t>
            </a:r>
            <a:r>
              <a:rPr lang="zh-CN" altLang="en-US" sz="1200" dirty="0" smtClean="0">
                <a:solidFill>
                  <a:srgbClr val="000000"/>
                </a:solidFill>
                <a:cs typeface="思源黑体" charset="0"/>
              </a:rPr>
              <a:t>半导体等</a:t>
            </a:r>
            <a:r>
              <a:rPr lang="zh-CN" altLang="en-US" sz="1200" dirty="0" smtClean="0">
                <a:solidFill>
                  <a:srgbClr val="000000"/>
                </a:solidFill>
                <a:cs typeface="思源黑体" charset="0"/>
              </a:rPr>
              <a:t>科技股反弹，</a:t>
            </a:r>
            <a:r>
              <a:rPr lang="zh-CN" altLang="en-US" sz="1200" b="0" dirty="0" smtClean="0">
                <a:solidFill>
                  <a:srgbClr val="000000"/>
                </a:solidFill>
                <a:cs typeface="思源黑体" charset="0"/>
              </a:rPr>
              <a:t>美</a:t>
            </a:r>
            <a:r>
              <a:rPr lang="zh-CN" altLang="en-US" sz="1200" b="0" dirty="0" smtClean="0">
                <a:solidFill>
                  <a:srgbClr val="000000"/>
                </a:solidFill>
                <a:cs typeface="思源黑体" charset="0"/>
              </a:rPr>
              <a:t>股反弹、波动降低。</a:t>
            </a:r>
            <a:r>
              <a:rPr lang="zh-CN" sz="1200" b="0" dirty="0">
                <a:solidFill>
                  <a:srgbClr val="000000"/>
                </a:solidFill>
                <a:cs typeface="思源黑体" charset="0"/>
              </a:rPr>
              <a:t>欧洲</a:t>
            </a:r>
            <a:r>
              <a:rPr lang="zh-CN" sz="1200" b="0" dirty="0" smtClean="0">
                <a:solidFill>
                  <a:srgbClr val="000000"/>
                </a:solidFill>
                <a:cs typeface="思源黑体" charset="0"/>
              </a:rPr>
              <a:t>股市</a:t>
            </a:r>
            <a:r>
              <a:rPr lang="zh-CN" altLang="en-US" sz="1200" dirty="0" smtClean="0">
                <a:solidFill>
                  <a:srgbClr val="000000"/>
                </a:solidFill>
                <a:cs typeface="思源黑体" charset="0"/>
              </a:rPr>
              <a:t>有所反弹</a:t>
            </a:r>
            <a:r>
              <a:rPr lang="zh-CN" altLang="en-US" sz="1200" b="0" dirty="0" smtClean="0">
                <a:solidFill>
                  <a:srgbClr val="000000"/>
                </a:solidFill>
                <a:cs typeface="思源黑体" charset="0"/>
              </a:rPr>
              <a:t>，欧洲经济增长</a:t>
            </a:r>
            <a:r>
              <a:rPr lang="zh-CN" altLang="en-US" sz="1200" dirty="0" smtClean="0">
                <a:solidFill>
                  <a:srgbClr val="000000"/>
                </a:solidFill>
                <a:cs typeface="思源黑体" charset="0"/>
              </a:rPr>
              <a:t>有所加快、能源价格整体回落，欧洲股市整体小幅反弹</a:t>
            </a:r>
            <a:r>
              <a:rPr lang="zh-CN" sz="1200" b="0" dirty="0" smtClean="0">
                <a:solidFill>
                  <a:srgbClr val="000000"/>
                </a:solidFill>
                <a:cs typeface="思源黑体" charset="0"/>
              </a:rPr>
              <a:t>。</a:t>
            </a:r>
            <a:r>
              <a:rPr lang="zh-CN" altLang="en-US" sz="1200" b="0" dirty="0" smtClean="0">
                <a:solidFill>
                  <a:srgbClr val="000000"/>
                </a:solidFill>
                <a:cs typeface="思源黑体" charset="0"/>
              </a:rPr>
              <a:t>日本股市</a:t>
            </a:r>
            <a:r>
              <a:rPr lang="zh-CN" altLang="en-US" sz="1200" b="0" dirty="0" smtClean="0">
                <a:solidFill>
                  <a:srgbClr val="000000"/>
                </a:solidFill>
                <a:cs typeface="思源黑体" charset="0"/>
              </a:rPr>
              <a:t>由于日债短期改善以及</a:t>
            </a:r>
            <a:r>
              <a:rPr lang="zh-CN" altLang="en-US" sz="1200" dirty="0" smtClean="0">
                <a:solidFill>
                  <a:srgbClr val="000000"/>
                </a:solidFill>
                <a:cs typeface="思源黑体" charset="0"/>
              </a:rPr>
              <a:t>半导体反弹以及</a:t>
            </a:r>
            <a:r>
              <a:rPr lang="zh-CN" altLang="en-US" sz="1200" dirty="0" smtClean="0">
                <a:solidFill>
                  <a:srgbClr val="000000"/>
                </a:solidFill>
                <a:cs typeface="思源黑体" charset="0"/>
              </a:rPr>
              <a:t>日元</a:t>
            </a:r>
            <a:r>
              <a:rPr lang="zh-CN" altLang="en-US" sz="1200" dirty="0" smtClean="0">
                <a:solidFill>
                  <a:srgbClr val="000000"/>
                </a:solidFill>
                <a:cs typeface="思源黑体" charset="0"/>
              </a:rPr>
              <a:t>大幅升值，</a:t>
            </a:r>
            <a:r>
              <a:rPr lang="zh-CN" altLang="en-US" sz="1200" dirty="0" smtClean="0">
                <a:solidFill>
                  <a:srgbClr val="000000"/>
                </a:solidFill>
                <a:cs typeface="思源黑体" charset="0"/>
              </a:rPr>
              <a:t>日本</a:t>
            </a:r>
            <a:r>
              <a:rPr lang="zh-CN" altLang="en-US" sz="1200" dirty="0" smtClean="0">
                <a:solidFill>
                  <a:srgbClr val="000000"/>
                </a:solidFill>
                <a:cs typeface="思源黑体" charset="0"/>
              </a:rPr>
              <a:t>股市小幅反弹</a:t>
            </a:r>
            <a:r>
              <a:rPr lang="zh-CN" altLang="en-US" sz="1200" dirty="0" smtClean="0">
                <a:solidFill>
                  <a:srgbClr val="000000"/>
                </a:solidFill>
                <a:latin typeface="思源黑体" charset="0"/>
                <a:cs typeface="思源黑体" charset="0"/>
              </a:rPr>
              <a:t>。</a:t>
            </a:r>
            <a:endParaRPr lang="en-US" sz="1200" b="0" dirty="0" smtClean="0">
              <a:solidFill>
                <a:srgbClr val="000000"/>
              </a:solidFill>
              <a:latin typeface="思源黑体" charset="0"/>
              <a:cs typeface="思源黑体" charset="0"/>
            </a:endParaRPr>
          </a:p>
          <a:p>
            <a:pPr marL="285750" indent="-285750">
              <a:lnSpc>
                <a:spcPts val="1600"/>
              </a:lnSpc>
              <a:spcBef>
                <a:spcPts val="200"/>
              </a:spcBef>
              <a:buFont typeface="Wingdings" panose="05000000000000000000" charset="0"/>
              <a:buChar char="Ø"/>
            </a:pPr>
            <a:r>
              <a:rPr lang="en-US" altLang="zh-CN" sz="1200" b="1" dirty="0">
                <a:solidFill>
                  <a:srgbClr val="000000"/>
                </a:solidFill>
                <a:latin typeface="思源黑体" charset="0"/>
                <a:cs typeface="思源黑体" charset="0"/>
              </a:rPr>
              <a:t>8</a:t>
            </a:r>
            <a:r>
              <a:rPr lang="zh-CN" altLang="zh-CN" sz="1200" b="1" dirty="0" smtClean="0">
                <a:solidFill>
                  <a:srgbClr val="000000"/>
                </a:solidFill>
                <a:cs typeface="思源黑体" charset="0"/>
              </a:rPr>
              <a:t>月中</a:t>
            </a:r>
            <a:r>
              <a:rPr lang="zh-CN" altLang="zh-CN" sz="1200" b="1" dirty="0">
                <a:solidFill>
                  <a:srgbClr val="000000"/>
                </a:solidFill>
                <a:cs typeface="思源黑体" charset="0"/>
              </a:rPr>
              <a:t>债</a:t>
            </a:r>
            <a:r>
              <a:rPr lang="zh-CN" altLang="zh-CN" sz="1200" b="1" dirty="0" smtClean="0">
                <a:solidFill>
                  <a:srgbClr val="000000"/>
                </a:solidFill>
                <a:cs typeface="思源黑体" charset="0"/>
              </a:rPr>
              <a:t>整体</a:t>
            </a:r>
            <a:r>
              <a:rPr lang="zh-CN" altLang="en-US" sz="1200" b="1" dirty="0" smtClean="0">
                <a:solidFill>
                  <a:srgbClr val="000000"/>
                </a:solidFill>
                <a:cs typeface="思源黑体" charset="0"/>
              </a:rPr>
              <a:t>震荡偏强运行</a:t>
            </a:r>
            <a:r>
              <a:rPr lang="zh-CN" altLang="zh-CN" sz="1200" b="1" dirty="0" smtClean="0">
                <a:solidFill>
                  <a:srgbClr val="000000"/>
                </a:solidFill>
                <a:cs typeface="思源黑体" charset="0"/>
              </a:rPr>
              <a:t>，</a:t>
            </a:r>
            <a:r>
              <a:rPr lang="zh-CN" altLang="zh-CN" sz="1200" b="1" dirty="0">
                <a:solidFill>
                  <a:srgbClr val="000000"/>
                </a:solidFill>
                <a:cs typeface="思源黑体" charset="0"/>
              </a:rPr>
              <a:t>美</a:t>
            </a:r>
            <a:r>
              <a:rPr lang="zh-CN" altLang="zh-CN" sz="1200" b="1" dirty="0" smtClean="0">
                <a:solidFill>
                  <a:srgbClr val="000000"/>
                </a:solidFill>
                <a:cs typeface="思源黑体" charset="0"/>
              </a:rPr>
              <a:t>债</a:t>
            </a:r>
            <a:r>
              <a:rPr lang="zh-CN" altLang="en-US" sz="1200" b="1" dirty="0" smtClean="0">
                <a:solidFill>
                  <a:srgbClr val="000000"/>
                </a:solidFill>
                <a:cs typeface="思源黑体" charset="0"/>
              </a:rPr>
              <a:t>震荡偏弱</a:t>
            </a:r>
            <a:r>
              <a:rPr lang="zh-CN" altLang="zh-CN" sz="1200" b="1" dirty="0" smtClean="0">
                <a:solidFill>
                  <a:srgbClr val="000000"/>
                </a:solidFill>
                <a:cs typeface="思源黑体" charset="0"/>
              </a:rPr>
              <a:t>。</a:t>
            </a:r>
            <a:r>
              <a:rPr lang="en-US" altLang="zh-CN" sz="1200" dirty="0">
                <a:solidFill>
                  <a:srgbClr val="000000"/>
                </a:solidFill>
                <a:latin typeface="思源黑体" charset="0"/>
                <a:cs typeface="思源黑体" charset="0"/>
              </a:rPr>
              <a:t>8</a:t>
            </a:r>
            <a:r>
              <a:rPr lang="zh-CN" altLang="zh-CN" sz="1200" dirty="0" smtClean="0">
                <a:solidFill>
                  <a:srgbClr val="000000"/>
                </a:solidFill>
                <a:cs typeface="思源黑体" charset="0"/>
              </a:rPr>
              <a:t>月</a:t>
            </a:r>
            <a:r>
              <a:rPr lang="zh-CN" altLang="en-US" sz="1200" dirty="0" smtClean="0">
                <a:solidFill>
                  <a:srgbClr val="000000"/>
                </a:solidFill>
                <a:cs typeface="思源黑体" charset="0"/>
              </a:rPr>
              <a:t>国内</a:t>
            </a:r>
            <a:r>
              <a:rPr lang="zh-CN" altLang="en-US" sz="1200" dirty="0" smtClean="0">
                <a:solidFill>
                  <a:srgbClr val="000000"/>
                </a:solidFill>
                <a:cs typeface="思源黑体" charset="0"/>
              </a:rPr>
              <a:t>经济改善，但通胀预期较低，</a:t>
            </a:r>
            <a:r>
              <a:rPr lang="zh-CN" altLang="en-US" sz="1200" dirty="0" smtClean="0">
                <a:solidFill>
                  <a:srgbClr val="000000"/>
                </a:solidFill>
                <a:cs typeface="思源黑体" charset="0"/>
              </a:rPr>
              <a:t>叠加流动性充裕和配置资金流入，</a:t>
            </a:r>
            <a:r>
              <a:rPr lang="zh-CN" altLang="zh-CN" sz="1200" dirty="0" smtClean="0">
                <a:solidFill>
                  <a:srgbClr val="000000"/>
                </a:solidFill>
                <a:cs typeface="思源黑体" charset="0"/>
              </a:rPr>
              <a:t>国内</a:t>
            </a:r>
            <a:r>
              <a:rPr lang="zh-CN" altLang="zh-CN" sz="1200" dirty="0">
                <a:solidFill>
                  <a:srgbClr val="000000"/>
                </a:solidFill>
                <a:cs typeface="思源黑体" charset="0"/>
              </a:rPr>
              <a:t>利率债</a:t>
            </a:r>
            <a:r>
              <a:rPr lang="zh-CN" altLang="en-US" sz="1200" dirty="0" smtClean="0">
                <a:solidFill>
                  <a:srgbClr val="000000"/>
                </a:solidFill>
                <a:cs typeface="思源黑体" charset="0"/>
              </a:rPr>
              <a:t>价格整体震荡偏强运行</a:t>
            </a:r>
            <a:r>
              <a:rPr lang="zh-CN" altLang="zh-CN" sz="1200" dirty="0" smtClean="0">
                <a:solidFill>
                  <a:srgbClr val="000000"/>
                </a:solidFill>
                <a:cs typeface="思源黑体" charset="0"/>
              </a:rPr>
              <a:t>。</a:t>
            </a:r>
            <a:r>
              <a:rPr lang="zh-CN" altLang="zh-CN" sz="1200" dirty="0">
                <a:solidFill>
                  <a:srgbClr val="000000"/>
                </a:solidFill>
                <a:cs typeface="思源黑体" charset="0"/>
              </a:rPr>
              <a:t>美债</a:t>
            </a:r>
            <a:r>
              <a:rPr lang="zh-CN" altLang="zh-CN" sz="1200" dirty="0" smtClean="0">
                <a:solidFill>
                  <a:srgbClr val="000000"/>
                </a:solidFill>
                <a:cs typeface="思源黑体" charset="0"/>
              </a:rPr>
              <a:t>由于</a:t>
            </a:r>
            <a:r>
              <a:rPr lang="zh-CN" altLang="en-US" sz="1200" dirty="0" smtClean="0">
                <a:solidFill>
                  <a:srgbClr val="000000"/>
                </a:solidFill>
                <a:cs typeface="思源黑体" charset="0"/>
                <a:sym typeface="+mn-ea"/>
              </a:rPr>
              <a:t>美国经济数据回升</a:t>
            </a:r>
            <a:r>
              <a:rPr lang="zh-CN" altLang="en-US" sz="1200" dirty="0" smtClean="0">
                <a:solidFill>
                  <a:srgbClr val="000000"/>
                </a:solidFill>
                <a:cs typeface="思源黑体" charset="0"/>
              </a:rPr>
              <a:t>，通胀较高以及美债供需问题，</a:t>
            </a:r>
            <a:r>
              <a:rPr lang="zh-CN" altLang="en-US" sz="1200" dirty="0" smtClean="0">
                <a:solidFill>
                  <a:srgbClr val="000000"/>
                </a:solidFill>
                <a:cs typeface="思源黑体" charset="0"/>
              </a:rPr>
              <a:t>美</a:t>
            </a:r>
            <a:r>
              <a:rPr lang="zh-CN" altLang="en-US" sz="1200" dirty="0">
                <a:solidFill>
                  <a:srgbClr val="000000"/>
                </a:solidFill>
                <a:cs typeface="思源黑体" charset="0"/>
              </a:rPr>
              <a:t>债</a:t>
            </a:r>
            <a:r>
              <a:rPr lang="zh-CN" altLang="en-US" sz="1200" dirty="0" smtClean="0">
                <a:solidFill>
                  <a:srgbClr val="000000"/>
                </a:solidFill>
                <a:cs typeface="思源黑体" charset="0"/>
              </a:rPr>
              <a:t>收益率走强，美债价格</a:t>
            </a:r>
            <a:r>
              <a:rPr lang="zh-CN" altLang="en-US" sz="1200" dirty="0" smtClean="0">
                <a:solidFill>
                  <a:srgbClr val="000000"/>
                </a:solidFill>
                <a:cs typeface="思源黑体" charset="0"/>
              </a:rPr>
              <a:t>震荡走弱</a:t>
            </a:r>
            <a:r>
              <a:rPr lang="zh-CN" altLang="en-US" sz="1200" dirty="0" smtClean="0">
                <a:solidFill>
                  <a:srgbClr val="000000"/>
                </a:solidFill>
                <a:cs typeface="思源黑体" charset="0"/>
              </a:rPr>
              <a:t>。</a:t>
            </a:r>
            <a:endParaRPr lang="en-US" altLang="zh-CN" sz="1200" dirty="0" smtClean="0">
              <a:solidFill>
                <a:srgbClr val="000000"/>
              </a:solidFill>
              <a:cs typeface="思源黑体" charset="0"/>
            </a:endParaRPr>
          </a:p>
          <a:p>
            <a:pPr marL="285750" indent="-285750">
              <a:lnSpc>
                <a:spcPts val="1600"/>
              </a:lnSpc>
              <a:spcBef>
                <a:spcPts val="200"/>
              </a:spcBef>
              <a:buFont typeface="Wingdings" panose="05000000000000000000" charset="0"/>
              <a:buChar char="Ø"/>
            </a:pPr>
            <a:r>
              <a:rPr lang="zh-CN" altLang="zh-CN" sz="1200" b="1" dirty="0" smtClean="0">
                <a:solidFill>
                  <a:srgbClr val="000000"/>
                </a:solidFill>
                <a:cs typeface="思源黑体" charset="0"/>
              </a:rPr>
              <a:t>美元</a:t>
            </a:r>
            <a:r>
              <a:rPr lang="zh-CN" altLang="en-US" sz="1200" b="1" dirty="0" smtClean="0">
                <a:solidFill>
                  <a:srgbClr val="000000"/>
                </a:solidFill>
                <a:cs typeface="思源黑体" charset="0"/>
              </a:rPr>
              <a:t>短期大幅调整，</a:t>
            </a:r>
            <a:r>
              <a:rPr lang="zh-CN" altLang="zh-CN" sz="1200" b="1" dirty="0" smtClean="0">
                <a:solidFill>
                  <a:srgbClr val="000000"/>
                </a:solidFill>
                <a:cs typeface="思源黑体" charset="0"/>
              </a:rPr>
              <a:t>黄金</a:t>
            </a:r>
            <a:r>
              <a:rPr lang="zh-CN" altLang="en-US" sz="1200" b="1" dirty="0" smtClean="0">
                <a:solidFill>
                  <a:srgbClr val="000000"/>
                </a:solidFill>
                <a:cs typeface="思源黑体" charset="0"/>
              </a:rPr>
              <a:t>大幅反弹</a:t>
            </a:r>
            <a:r>
              <a:rPr lang="zh-CN" altLang="zh-CN" sz="1200" b="1" dirty="0" smtClean="0">
                <a:solidFill>
                  <a:srgbClr val="000000"/>
                </a:solidFill>
                <a:cs typeface="思源黑体" charset="0"/>
              </a:rPr>
              <a:t>。</a:t>
            </a:r>
            <a:r>
              <a:rPr lang="zh-CN" altLang="en-US" sz="1200" dirty="0" smtClean="0">
                <a:solidFill>
                  <a:srgbClr val="000000"/>
                </a:solidFill>
                <a:cs typeface="思源黑体" charset="0"/>
              </a:rPr>
              <a:t>中东局势升级</a:t>
            </a:r>
            <a:r>
              <a:rPr lang="zh-CN" altLang="en-US" sz="1200" dirty="0" smtClean="0">
                <a:solidFill>
                  <a:srgbClr val="000000"/>
                </a:solidFill>
                <a:cs typeface="思源黑体" charset="0"/>
              </a:rPr>
              <a:t>，但美国非农数据低于预期，美</a:t>
            </a:r>
            <a:r>
              <a:rPr lang="zh-CN" altLang="en-US" sz="1200" dirty="0" smtClean="0">
                <a:solidFill>
                  <a:srgbClr val="000000"/>
                </a:solidFill>
                <a:cs typeface="思源黑体" charset="0"/>
              </a:rPr>
              <a:t>联储</a:t>
            </a:r>
            <a:r>
              <a:rPr lang="zh-CN" altLang="en-US" sz="1200" dirty="0">
                <a:solidFill>
                  <a:srgbClr val="000000"/>
                </a:solidFill>
                <a:cs typeface="思源黑体" charset="0"/>
              </a:rPr>
              <a:t>加息</a:t>
            </a:r>
            <a:r>
              <a:rPr lang="zh-CN" altLang="en-US" sz="1200" dirty="0" smtClean="0">
                <a:solidFill>
                  <a:srgbClr val="000000"/>
                </a:solidFill>
                <a:cs typeface="思源黑体" charset="0"/>
              </a:rPr>
              <a:t>预期下降，以及</a:t>
            </a:r>
            <a:r>
              <a:rPr lang="zh-CN" altLang="en-US" sz="1200" dirty="0" smtClean="0">
                <a:solidFill>
                  <a:srgbClr val="000000"/>
                </a:solidFill>
                <a:cs typeface="思源黑体" charset="0"/>
                <a:sym typeface="+mn-ea"/>
              </a:rPr>
              <a:t>美</a:t>
            </a:r>
            <a:r>
              <a:rPr lang="zh-CN" altLang="en-US" sz="1200" dirty="0" smtClean="0">
                <a:solidFill>
                  <a:srgbClr val="000000"/>
                </a:solidFill>
                <a:cs typeface="思源黑体" charset="0"/>
                <a:sym typeface="+mn-ea"/>
              </a:rPr>
              <a:t>日干预日元导致美元大幅走弱</a:t>
            </a:r>
            <a:r>
              <a:rPr lang="zh-CN" altLang="zh-CN" sz="1200" dirty="0" smtClean="0">
                <a:solidFill>
                  <a:srgbClr val="000000"/>
                </a:solidFill>
                <a:cs typeface="思源黑体" charset="0"/>
              </a:rPr>
              <a:t>；</a:t>
            </a:r>
            <a:r>
              <a:rPr lang="zh-CN" altLang="en-US" sz="1200" dirty="0" smtClean="0">
                <a:solidFill>
                  <a:srgbClr val="000000"/>
                </a:solidFill>
                <a:cs typeface="思源黑体" charset="0"/>
              </a:rPr>
              <a:t>贵金属由于</a:t>
            </a:r>
            <a:r>
              <a:rPr lang="zh-CN" altLang="en-US" sz="1200" dirty="0" smtClean="0">
                <a:solidFill>
                  <a:srgbClr val="000000"/>
                </a:solidFill>
                <a:cs typeface="思源黑体" charset="0"/>
              </a:rPr>
              <a:t>美元走弱而大幅反弹</a:t>
            </a:r>
            <a:r>
              <a:rPr lang="zh-CN" altLang="zh-CN" sz="1200" dirty="0" smtClean="0">
                <a:solidFill>
                  <a:srgbClr val="000000"/>
                </a:solidFill>
                <a:cs typeface="思源黑体" charset="0"/>
              </a:rPr>
              <a:t>。</a:t>
            </a:r>
            <a:r>
              <a:rPr lang="en-US" altLang="zh-CN" sz="1200" dirty="0" smtClean="0">
                <a:solidFill>
                  <a:srgbClr val="000000"/>
                </a:solidFill>
                <a:latin typeface="思源黑体" charset="0"/>
                <a:cs typeface="思源黑体" charset="0"/>
              </a:rPr>
              <a:t> </a:t>
            </a:r>
            <a:endParaRPr lang="en-US" sz="1200" b="0" dirty="0">
              <a:solidFill>
                <a:srgbClr val="000000"/>
              </a:solidFill>
              <a:latin typeface="思源黑体" charset="0"/>
              <a:cs typeface="思源黑体" charset="0"/>
            </a:endParaRPr>
          </a:p>
          <a:p>
            <a:pPr marL="285750" indent="-285750" fontAlgn="auto">
              <a:lnSpc>
                <a:spcPts val="1600"/>
              </a:lnSpc>
              <a:spcBef>
                <a:spcPts val="200"/>
              </a:spcBef>
              <a:buFont typeface="Wingdings" panose="05000000000000000000" charset="0"/>
              <a:buChar char="Ø"/>
            </a:pPr>
            <a:r>
              <a:rPr lang="zh-CN" altLang="en-US" sz="1200" b="1" dirty="0" smtClean="0">
                <a:solidFill>
                  <a:srgbClr val="000000"/>
                </a:solidFill>
                <a:cs typeface="思源黑体" charset="0"/>
              </a:rPr>
              <a:t>商品整体高位震荡，分化明显。</a:t>
            </a:r>
            <a:r>
              <a:rPr lang="zh-CN" altLang="en-US" sz="1200" dirty="0">
                <a:solidFill>
                  <a:srgbClr val="000000"/>
                </a:solidFill>
                <a:cs typeface="思源黑体" charset="0"/>
              </a:rPr>
              <a:t>欧美商品需求回升</a:t>
            </a:r>
            <a:r>
              <a:rPr lang="zh-CN" altLang="en-US" sz="1200" dirty="0" smtClean="0">
                <a:solidFill>
                  <a:srgbClr val="000000"/>
                </a:solidFill>
                <a:cs typeface="思源黑体" charset="0"/>
              </a:rPr>
              <a:t>，中东局势阶段升级，</a:t>
            </a:r>
            <a:r>
              <a:rPr lang="zh-CN" altLang="en-US" sz="1200" b="0" dirty="0" smtClean="0">
                <a:solidFill>
                  <a:srgbClr val="000000"/>
                </a:solidFill>
                <a:cs typeface="思源黑体" charset="0"/>
              </a:rPr>
              <a:t>国际</a:t>
            </a:r>
            <a:r>
              <a:rPr lang="zh-CN" altLang="en-US" sz="1200" b="0" dirty="0">
                <a:solidFill>
                  <a:srgbClr val="000000"/>
                </a:solidFill>
                <a:cs typeface="思源黑体" charset="0"/>
              </a:rPr>
              <a:t>油</a:t>
            </a:r>
            <a:r>
              <a:rPr lang="zh-CN" altLang="en-US" sz="1200" b="0" dirty="0" smtClean="0">
                <a:solidFill>
                  <a:srgbClr val="000000"/>
                </a:solidFill>
                <a:cs typeface="思源黑体" charset="0"/>
              </a:rPr>
              <a:t>价以及化工品大幅反弹</a:t>
            </a:r>
            <a:r>
              <a:rPr lang="zh-CN" altLang="en-US" sz="1200" dirty="0" smtClean="0">
                <a:solidFill>
                  <a:srgbClr val="000000"/>
                </a:solidFill>
                <a:cs typeface="思源黑体" charset="0"/>
              </a:rPr>
              <a:t>。</a:t>
            </a:r>
            <a:r>
              <a:rPr lang="zh-CN" altLang="en-US" sz="1200" b="0" dirty="0" smtClean="0">
                <a:solidFill>
                  <a:srgbClr val="000000"/>
                </a:solidFill>
                <a:cs typeface="思源黑体" charset="0"/>
              </a:rPr>
              <a:t>有色由于需求</a:t>
            </a:r>
            <a:r>
              <a:rPr lang="zh-CN" altLang="en-US" sz="1200" b="0" dirty="0" smtClean="0">
                <a:solidFill>
                  <a:srgbClr val="000000"/>
                </a:solidFill>
                <a:cs typeface="思源黑体" charset="0"/>
              </a:rPr>
              <a:t>回升且美元走弱而震荡偏强运行</a:t>
            </a:r>
            <a:r>
              <a:rPr lang="zh-CN" sz="1200" b="0" dirty="0" smtClean="0">
                <a:solidFill>
                  <a:srgbClr val="000000"/>
                </a:solidFill>
                <a:cs typeface="思源黑体" charset="0"/>
              </a:rPr>
              <a:t>。</a:t>
            </a:r>
            <a:r>
              <a:rPr lang="zh-CN" altLang="en-US" sz="1200" b="0" dirty="0" smtClean="0">
                <a:solidFill>
                  <a:srgbClr val="000000"/>
                </a:solidFill>
                <a:cs typeface="思源黑体" charset="0"/>
              </a:rPr>
              <a:t>内需型商品在需求弱</a:t>
            </a:r>
            <a:r>
              <a:rPr lang="zh-CN" altLang="en-US" sz="1200" b="0" dirty="0" smtClean="0">
                <a:solidFill>
                  <a:srgbClr val="000000"/>
                </a:solidFill>
                <a:cs typeface="思源黑体" charset="0"/>
              </a:rPr>
              <a:t>改善且成本</a:t>
            </a:r>
            <a:r>
              <a:rPr lang="zh-CN" altLang="en-US" sz="1200" b="0" dirty="0" smtClean="0">
                <a:solidFill>
                  <a:srgbClr val="000000"/>
                </a:solidFill>
                <a:cs typeface="思源黑体" charset="0"/>
              </a:rPr>
              <a:t>上升的情况下</a:t>
            </a:r>
            <a:r>
              <a:rPr lang="zh-CN" altLang="en-US" sz="1200" b="0" dirty="0" smtClean="0">
                <a:solidFill>
                  <a:srgbClr val="000000"/>
                </a:solidFill>
                <a:cs typeface="思源黑体" charset="0"/>
              </a:rPr>
              <a:t>震荡</a:t>
            </a:r>
            <a:r>
              <a:rPr lang="zh-CN" altLang="en-US" sz="1200" dirty="0" smtClean="0">
                <a:solidFill>
                  <a:srgbClr val="000000"/>
                </a:solidFill>
                <a:cs typeface="思源黑体" charset="0"/>
              </a:rPr>
              <a:t>反弹</a:t>
            </a:r>
            <a:r>
              <a:rPr lang="zh-CN" altLang="en-US" sz="1200" b="0" dirty="0" smtClean="0">
                <a:solidFill>
                  <a:srgbClr val="000000"/>
                </a:solidFill>
                <a:cs typeface="思源黑体" charset="0"/>
              </a:rPr>
              <a:t>。</a:t>
            </a:r>
            <a:endParaRPr lang="en-US" sz="1200" b="0" dirty="0">
              <a:solidFill>
                <a:srgbClr val="000000"/>
              </a:solidFill>
              <a:latin typeface="思源黑体" charset="0"/>
              <a:cs typeface="思源黑体" charset="0"/>
            </a:endParaRPr>
          </a:p>
        </p:txBody>
      </p:sp>
      <p:graphicFrame>
        <p:nvGraphicFramePr>
          <p:cNvPr id="3" name="对象 2"/>
          <p:cNvGraphicFramePr>
            <a:graphicFrameLocks noChangeAspect="1"/>
          </p:cNvGraphicFramePr>
          <p:nvPr/>
        </p:nvGraphicFramePr>
        <p:xfrm>
          <a:off x="5727214" y="751205"/>
          <a:ext cx="6305550" cy="5852037"/>
        </p:xfrm>
        <a:graphic>
          <a:graphicData uri="http://schemas.openxmlformats.org/presentationml/2006/ole">
            <mc:AlternateContent xmlns:mc="http://schemas.openxmlformats.org/markup-compatibility/2006">
              <mc:Choice xmlns:v="urn:schemas-microsoft-com:vml" Requires="v">
                <p:oleObj spid="_x0000_s12449" name="工作表" r:id="rId1" imgW="6589395" imgH="6828155" progId="Excel.Sheet.12">
                  <p:link updateAutomatic="1"/>
                </p:oleObj>
              </mc:Choice>
              <mc:Fallback>
                <p:oleObj name="工作表" r:id="rId1" imgW="6589395" imgH="6828155" progId="Excel.Sheet.12">
                  <p:link updateAutomatic="1"/>
                  <p:pic>
                    <p:nvPicPr>
                      <p:cNvPr id="0" name="图片 12448"/>
                      <p:cNvPicPr/>
                      <p:nvPr/>
                    </p:nvPicPr>
                    <p:blipFill>
                      <a:blip r:embed="rId2"/>
                      <a:stretch>
                        <a:fillRect/>
                      </a:stretch>
                    </p:blipFill>
                    <p:spPr>
                      <a:xfrm>
                        <a:off x="5727214" y="751205"/>
                        <a:ext cx="6305550" cy="5852037"/>
                      </a:xfrm>
                      <a:prstGeom prst="rect">
                        <a:avLst/>
                      </a:prstGeom>
                    </p:spPr>
                  </p:pic>
                </p:oleObj>
              </mc:Fallback>
            </mc:AlternateContent>
          </a:graphicData>
        </a:graphic>
      </p:graphicFrame>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8071" y="107568"/>
            <a:ext cx="11013029" cy="458726"/>
          </a:xfrm>
        </p:spPr>
        <p:txBody>
          <a:bodyPr/>
          <a:lstStyle/>
          <a:p>
            <a:r>
              <a:rPr lang="en-US" altLang="zh-CN" dirty="0">
                <a:latin typeface="微软雅黑" panose="020B0503020204020204" pitchFamily="34" charset="-122"/>
                <a:ea typeface="微软雅黑" panose="020B0503020204020204" pitchFamily="34" charset="-122"/>
              </a:rPr>
              <a:t>1.1  </a:t>
            </a:r>
            <a:r>
              <a:rPr lang="zh-CN" altLang="en-US" dirty="0">
                <a:latin typeface="微软雅黑" panose="020B0503020204020204" pitchFamily="34" charset="-122"/>
                <a:ea typeface="微软雅黑" panose="020B0503020204020204" pitchFamily="34" charset="-122"/>
              </a:rPr>
              <a:t>A股行业风格回顾</a:t>
            </a:r>
            <a:r>
              <a:rPr lang="zh-CN" altLang="en-US" dirty="0" smtClean="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月中小盘</a:t>
            </a:r>
            <a:r>
              <a:rPr lang="zh-CN" altLang="en-US" dirty="0" smtClean="0">
                <a:latin typeface="微软雅黑" panose="020B0503020204020204" pitchFamily="34" charset="-122"/>
                <a:ea typeface="微软雅黑" panose="020B0503020204020204" pitchFamily="34" charset="-122"/>
                <a:sym typeface="+mn-ea"/>
              </a:rPr>
              <a:t>成长</a:t>
            </a:r>
            <a:r>
              <a:rPr lang="zh-CN" altLang="en-US" dirty="0" smtClean="0">
                <a:latin typeface="微软雅黑" panose="020B0503020204020204" pitchFamily="34" charset="-122"/>
                <a:ea typeface="微软雅黑" panose="020B0503020204020204" pitchFamily="34" charset="-122"/>
                <a:sym typeface="+mn-ea"/>
              </a:rPr>
              <a:t>表现</a:t>
            </a:r>
            <a:r>
              <a:rPr lang="zh-CN" altLang="en-US" dirty="0" smtClean="0">
                <a:latin typeface="微软雅黑" panose="020B0503020204020204" pitchFamily="34" charset="-122"/>
                <a:ea typeface="微软雅黑" panose="020B0503020204020204" pitchFamily="34" charset="-122"/>
                <a:sym typeface="+mn-ea"/>
              </a:rPr>
              <a:t>明显好</a:t>
            </a:r>
            <a:r>
              <a:rPr lang="zh-CN" altLang="en-US" dirty="0" smtClean="0">
                <a:latin typeface="微软雅黑" panose="020B0503020204020204" pitchFamily="34" charset="-122"/>
                <a:ea typeface="微软雅黑" panose="020B0503020204020204" pitchFamily="34" charset="-122"/>
                <a:sym typeface="+mn-ea"/>
              </a:rPr>
              <a:t>于价值</a:t>
            </a:r>
            <a:endParaRPr lang="zh-CN" altLang="en-US" dirty="0">
              <a:latin typeface="微软雅黑" panose="020B0503020204020204" pitchFamily="34" charset="-122"/>
              <a:ea typeface="微软雅黑" panose="020B0503020204020204" pitchFamily="34" charset="-122"/>
            </a:endParaRPr>
          </a:p>
        </p:txBody>
      </p:sp>
      <p:sp>
        <p:nvSpPr>
          <p:cNvPr id="10" name="文本占位符 9"/>
          <p:cNvSpPr>
            <a:spLocks noGrp="1"/>
          </p:cNvSpPr>
          <p:nvPr>
            <p:ph type="body" sz="quarter" idx="27"/>
          </p:nvPr>
        </p:nvSpPr>
        <p:spPr>
          <a:xfrm>
            <a:off x="10135518" y="6606467"/>
            <a:ext cx="2056482" cy="225385"/>
          </a:xfrm>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a:p>
        </p:txBody>
      </p:sp>
      <p:sp>
        <p:nvSpPr>
          <p:cNvPr id="100" name="文本框 99"/>
          <p:cNvSpPr txBox="1"/>
          <p:nvPr/>
        </p:nvSpPr>
        <p:spPr>
          <a:xfrm>
            <a:off x="666115" y="751205"/>
            <a:ext cx="10902950" cy="1980044"/>
          </a:xfrm>
          <a:prstGeom prst="rect">
            <a:avLst/>
          </a:prstGeom>
          <a:noFill/>
          <a:ln w="9525">
            <a:noFill/>
          </a:ln>
        </p:spPr>
        <p:txBody>
          <a:bodyPr wrap="square">
            <a:noAutofit/>
          </a:bodyPr>
          <a:lstStyle/>
          <a:p>
            <a:pPr indent="0" fontAlgn="auto">
              <a:lnSpc>
                <a:spcPts val="1600"/>
              </a:lnSpc>
              <a:spcBef>
                <a:spcPts val="200"/>
              </a:spcBef>
              <a:spcAft>
                <a:spcPts val="600"/>
              </a:spcAft>
              <a:buFont typeface="Wingdings" panose="05000000000000000000" charset="0"/>
              <a:buNone/>
            </a:pPr>
            <a:r>
              <a:rPr lang="en-US" sz="1400" b="1" dirty="0">
                <a:solidFill>
                  <a:srgbClr val="000000"/>
                </a:solidFill>
                <a:latin typeface="思源黑体" charset="0"/>
                <a:cs typeface="思源黑体" charset="0"/>
              </a:rPr>
              <a:t>   </a:t>
            </a:r>
            <a:r>
              <a:rPr lang="en-US" sz="1400" b="1" dirty="0">
                <a:solidFill>
                  <a:srgbClr val="000000"/>
                </a:solidFill>
                <a:latin typeface="思源黑体" charset="0"/>
                <a:cs typeface="思源黑体" charset="0"/>
              </a:rPr>
              <a:t>8</a:t>
            </a:r>
            <a:r>
              <a:rPr lang="en-US" sz="1400" b="1" dirty="0" smtClean="0">
                <a:solidFill>
                  <a:srgbClr val="000000"/>
                </a:solidFill>
                <a:latin typeface="思源黑体" charset="0"/>
                <a:cs typeface="思源黑体" charset="0"/>
                <a:sym typeface="+mn-ea"/>
              </a:rPr>
              <a:t>月风格表现</a:t>
            </a:r>
            <a:r>
              <a:rPr lang="zh-CN" altLang="en-US" sz="1400" b="1" dirty="0">
                <a:solidFill>
                  <a:srgbClr val="000000"/>
                </a:solidFill>
                <a:latin typeface="思源黑体" charset="0"/>
                <a:cs typeface="思源黑体" charset="0"/>
                <a:sym typeface="+mn-ea"/>
              </a:rPr>
              <a:t>强弱</a:t>
            </a:r>
            <a:r>
              <a:rPr lang="en-US" sz="1400" b="1" dirty="0" err="1">
                <a:solidFill>
                  <a:srgbClr val="000000"/>
                </a:solidFill>
                <a:latin typeface="思源黑体" charset="0"/>
                <a:cs typeface="思源黑体" charset="0"/>
                <a:sym typeface="+mn-ea"/>
              </a:rPr>
              <a:t>不一</a:t>
            </a:r>
            <a:r>
              <a:rPr lang="en-US" sz="1400" b="1" dirty="0" smtClean="0">
                <a:solidFill>
                  <a:srgbClr val="000000"/>
                </a:solidFill>
                <a:latin typeface="思源黑体" charset="0"/>
                <a:cs typeface="思源黑体" charset="0"/>
                <a:sym typeface="+mn-ea"/>
              </a:rPr>
              <a:t>，</a:t>
            </a:r>
            <a:r>
              <a:rPr lang="zh-CN" altLang="en-US" sz="1400" b="1" dirty="0" smtClean="0">
                <a:solidFill>
                  <a:srgbClr val="000000"/>
                </a:solidFill>
                <a:latin typeface="思源黑体" charset="0"/>
                <a:cs typeface="思源黑体" charset="0"/>
                <a:sym typeface="+mn-ea"/>
              </a:rPr>
              <a:t>成长明显</a:t>
            </a:r>
            <a:r>
              <a:rPr lang="zh-CN" altLang="en-US" sz="1400" b="1" dirty="0" smtClean="0">
                <a:solidFill>
                  <a:srgbClr val="000000"/>
                </a:solidFill>
                <a:latin typeface="思源黑体" charset="0"/>
                <a:cs typeface="思源黑体" charset="0"/>
                <a:sym typeface="+mn-ea"/>
              </a:rPr>
              <a:t>好</a:t>
            </a:r>
            <a:r>
              <a:rPr lang="zh-CN" altLang="en-US" sz="1400" b="1" dirty="0" smtClean="0">
                <a:solidFill>
                  <a:srgbClr val="000000"/>
                </a:solidFill>
                <a:latin typeface="思源黑体" charset="0"/>
                <a:cs typeface="思源黑体" charset="0"/>
                <a:sym typeface="+mn-ea"/>
              </a:rPr>
              <a:t>于</a:t>
            </a:r>
            <a:r>
              <a:rPr lang="zh-CN" altLang="en-US" sz="1400" b="1" dirty="0">
                <a:solidFill>
                  <a:srgbClr val="000000"/>
                </a:solidFill>
                <a:latin typeface="思源黑体" charset="0"/>
                <a:cs typeface="思源黑体" charset="0"/>
                <a:sym typeface="+mn-ea"/>
              </a:rPr>
              <a:t>价值，中小盘成长表现</a:t>
            </a:r>
            <a:r>
              <a:rPr lang="zh-CN" altLang="en-US" sz="1400" b="1" dirty="0" smtClean="0">
                <a:solidFill>
                  <a:srgbClr val="000000"/>
                </a:solidFill>
                <a:latin typeface="思源黑体" charset="0"/>
                <a:cs typeface="思源黑体" charset="0"/>
                <a:sym typeface="+mn-ea"/>
              </a:rPr>
              <a:t>好</a:t>
            </a:r>
            <a:r>
              <a:rPr lang="zh-CN" altLang="en-US" sz="1400" b="1" dirty="0" smtClean="0">
                <a:solidFill>
                  <a:srgbClr val="000000"/>
                </a:solidFill>
                <a:latin typeface="思源黑体" charset="0"/>
                <a:cs typeface="思源黑体" charset="0"/>
                <a:sym typeface="+mn-ea"/>
              </a:rPr>
              <a:t>于大盘价值</a:t>
            </a:r>
            <a:r>
              <a:rPr lang="zh-CN" sz="1400" b="1" dirty="0" smtClean="0">
                <a:solidFill>
                  <a:srgbClr val="000000"/>
                </a:solidFill>
                <a:cs typeface="思源黑体" charset="0"/>
              </a:rPr>
              <a:t>：</a:t>
            </a:r>
            <a:endParaRPr lang="zh-CN" sz="1400" b="1" dirty="0">
              <a:solidFill>
                <a:srgbClr val="000000"/>
              </a:solidFill>
              <a:cs typeface="思源黑体" charset="0"/>
            </a:endParaRPr>
          </a:p>
          <a:p>
            <a:pPr marL="285750" indent="-285750" fontAlgn="auto">
              <a:lnSpc>
                <a:spcPts val="1600"/>
              </a:lnSpc>
              <a:spcBef>
                <a:spcPts val="600"/>
              </a:spcBef>
              <a:buFont typeface="Wingdings" panose="05000000000000000000" charset="0"/>
              <a:buChar char="Ø"/>
            </a:pPr>
            <a:r>
              <a:rPr lang="zh-CN" sz="1200" dirty="0">
                <a:solidFill>
                  <a:srgbClr val="000000"/>
                </a:solidFill>
                <a:cs typeface="思源黑体" charset="0"/>
              </a:rPr>
              <a:t>目前A股主线清晰</a:t>
            </a:r>
            <a:r>
              <a:rPr lang="zh-CN" sz="1200" dirty="0" smtClean="0">
                <a:solidFill>
                  <a:srgbClr val="000000"/>
                </a:solidFill>
                <a:cs typeface="思源黑体" charset="0"/>
              </a:rPr>
              <a:t>，</a:t>
            </a:r>
            <a:r>
              <a:rPr lang="zh-CN" altLang="en-US" sz="1200" dirty="0" smtClean="0">
                <a:solidFill>
                  <a:srgbClr val="000000"/>
                </a:solidFill>
                <a:cs typeface="思源黑体" charset="0"/>
              </a:rPr>
              <a:t>周期成长、</a:t>
            </a:r>
            <a:r>
              <a:rPr lang="zh-CN" sz="1200" dirty="0" smtClean="0">
                <a:solidFill>
                  <a:srgbClr val="000000"/>
                </a:solidFill>
                <a:cs typeface="思源黑体" charset="0"/>
              </a:rPr>
              <a:t>科技</a:t>
            </a:r>
            <a:r>
              <a:rPr lang="zh-CN" sz="1200" dirty="0">
                <a:solidFill>
                  <a:srgbClr val="000000"/>
                </a:solidFill>
                <a:cs typeface="思源黑体" charset="0"/>
              </a:rPr>
              <a:t>创新、高端制造和产业升级为主线，消费</a:t>
            </a:r>
            <a:r>
              <a:rPr lang="zh-CN" sz="1200" dirty="0" smtClean="0">
                <a:solidFill>
                  <a:srgbClr val="000000"/>
                </a:solidFill>
                <a:cs typeface="思源黑体" charset="0"/>
              </a:rPr>
              <a:t>、</a:t>
            </a:r>
            <a:r>
              <a:rPr lang="zh-CN" altLang="en-US" sz="1200" dirty="0" smtClean="0">
                <a:solidFill>
                  <a:srgbClr val="000000"/>
                </a:solidFill>
                <a:cs typeface="思源黑体" charset="0"/>
              </a:rPr>
              <a:t>金融公用事业</a:t>
            </a:r>
            <a:r>
              <a:rPr lang="zh-CN" sz="1200" dirty="0" smtClean="0">
                <a:solidFill>
                  <a:srgbClr val="000000"/>
                </a:solidFill>
                <a:cs typeface="思源黑体" charset="0"/>
              </a:rPr>
              <a:t>板块</a:t>
            </a:r>
            <a:r>
              <a:rPr lang="zh-CN" sz="1200" dirty="0">
                <a:solidFill>
                  <a:srgbClr val="000000"/>
                </a:solidFill>
                <a:cs typeface="思源黑体" charset="0"/>
              </a:rPr>
              <a:t>为防御配置。</a:t>
            </a:r>
            <a:r>
              <a:rPr lang="zh-CN" sz="1200" dirty="0" smtClean="0">
                <a:solidFill>
                  <a:srgbClr val="000000"/>
                </a:solidFill>
                <a:cs typeface="思源黑体" charset="0"/>
              </a:rPr>
              <a:t>短期</a:t>
            </a:r>
            <a:r>
              <a:rPr lang="zh-CN" altLang="en-US" sz="1200" dirty="0" smtClean="0">
                <a:solidFill>
                  <a:srgbClr val="000000"/>
                </a:solidFill>
                <a:cs typeface="思源黑体" charset="0"/>
              </a:rPr>
              <a:t>国内</a:t>
            </a:r>
            <a:r>
              <a:rPr lang="zh-CN" altLang="en-US" sz="1200" dirty="0" smtClean="0">
                <a:solidFill>
                  <a:srgbClr val="000000"/>
                </a:solidFill>
                <a:cs typeface="思源黑体" charset="0"/>
              </a:rPr>
              <a:t>经济改善、</a:t>
            </a:r>
            <a:r>
              <a:rPr lang="zh-CN" altLang="en-US" sz="1200" dirty="0" smtClean="0">
                <a:solidFill>
                  <a:srgbClr val="000000"/>
                </a:solidFill>
                <a:cs typeface="思源黑体" charset="0"/>
              </a:rPr>
              <a:t>企业利润</a:t>
            </a:r>
            <a:r>
              <a:rPr lang="zh-CN" altLang="en-US" sz="1200" dirty="0" smtClean="0">
                <a:solidFill>
                  <a:srgbClr val="000000"/>
                </a:solidFill>
                <a:cs typeface="思源黑体" charset="0"/>
              </a:rPr>
              <a:t>增速预计回升</a:t>
            </a:r>
            <a:r>
              <a:rPr lang="zh-CN" sz="1200" dirty="0" smtClean="0">
                <a:solidFill>
                  <a:srgbClr val="000000"/>
                </a:solidFill>
                <a:cs typeface="思源黑体" charset="0"/>
              </a:rPr>
              <a:t>，</a:t>
            </a:r>
            <a:r>
              <a:rPr lang="zh-CN" altLang="en-US" sz="1200" dirty="0" smtClean="0">
                <a:solidFill>
                  <a:srgbClr val="000000"/>
                </a:solidFill>
                <a:cs typeface="思源黑体" charset="0"/>
              </a:rPr>
              <a:t>科技股反弹以及</a:t>
            </a:r>
            <a:r>
              <a:rPr lang="zh-CN" altLang="en-US" sz="1200" dirty="0" smtClean="0">
                <a:solidFill>
                  <a:srgbClr val="000000"/>
                </a:solidFill>
                <a:cs typeface="思源黑体" charset="0"/>
              </a:rPr>
              <a:t>美联储加息</a:t>
            </a:r>
            <a:r>
              <a:rPr lang="zh-CN" altLang="en-US" sz="1200" dirty="0" smtClean="0">
                <a:solidFill>
                  <a:srgbClr val="000000"/>
                </a:solidFill>
                <a:cs typeface="思源黑体" charset="0"/>
              </a:rPr>
              <a:t>预期下降提振风险</a:t>
            </a:r>
            <a:r>
              <a:rPr lang="zh-CN" altLang="en-US" sz="1200" dirty="0" smtClean="0">
                <a:solidFill>
                  <a:srgbClr val="000000"/>
                </a:solidFill>
                <a:cs typeface="思源黑体" charset="0"/>
              </a:rPr>
              <a:t>偏好</a:t>
            </a:r>
            <a:r>
              <a:rPr lang="zh-CN" altLang="en-US" sz="1200" dirty="0" smtClean="0">
                <a:solidFill>
                  <a:srgbClr val="000000"/>
                </a:solidFill>
                <a:cs typeface="思源黑体" charset="0"/>
              </a:rPr>
              <a:t>，</a:t>
            </a:r>
            <a:r>
              <a:rPr lang="en-US" altLang="zh-CN" sz="1200" dirty="0">
                <a:solidFill>
                  <a:srgbClr val="000000"/>
                </a:solidFill>
                <a:cs typeface="思源黑体" charset="0"/>
              </a:rPr>
              <a:t>8</a:t>
            </a:r>
            <a:r>
              <a:rPr lang="zh-CN" sz="1200" dirty="0" smtClean="0">
                <a:solidFill>
                  <a:srgbClr val="000000"/>
                </a:solidFill>
                <a:cs typeface="思源黑体" charset="0"/>
              </a:rPr>
              <a:t>月</a:t>
            </a:r>
            <a:r>
              <a:rPr lang="zh-CN" sz="1200" dirty="0">
                <a:solidFill>
                  <a:srgbClr val="000000"/>
                </a:solidFill>
                <a:cs typeface="思源黑体" charset="0"/>
              </a:rPr>
              <a:t>A</a:t>
            </a:r>
            <a:r>
              <a:rPr lang="zh-CN" sz="1200" dirty="0" smtClean="0">
                <a:solidFill>
                  <a:srgbClr val="000000"/>
                </a:solidFill>
                <a:cs typeface="思源黑体" charset="0"/>
              </a:rPr>
              <a:t>股</a:t>
            </a:r>
            <a:r>
              <a:rPr lang="zh-CN" altLang="en-US" sz="1200" dirty="0" smtClean="0">
                <a:solidFill>
                  <a:srgbClr val="000000"/>
                </a:solidFill>
                <a:cs typeface="思源黑体" charset="0"/>
              </a:rPr>
              <a:t>整体小幅反弹</a:t>
            </a:r>
            <a:r>
              <a:rPr lang="zh-CN" sz="1200" dirty="0" smtClean="0">
                <a:solidFill>
                  <a:srgbClr val="000000"/>
                </a:solidFill>
                <a:cs typeface="思源黑体" charset="0"/>
              </a:rPr>
              <a:t>。</a:t>
            </a:r>
            <a:r>
              <a:rPr lang="zh-CN" sz="1200" dirty="0">
                <a:solidFill>
                  <a:srgbClr val="000000"/>
                </a:solidFill>
                <a:cs typeface="思源黑体" charset="0"/>
              </a:rPr>
              <a:t>风格方面</a:t>
            </a:r>
            <a:r>
              <a:rPr lang="zh-CN" sz="1200" dirty="0" smtClean="0">
                <a:solidFill>
                  <a:srgbClr val="000000"/>
                </a:solidFill>
                <a:cs typeface="思源黑体" charset="0"/>
              </a:rPr>
              <a:t>，</a:t>
            </a:r>
            <a:r>
              <a:rPr lang="zh-CN" altLang="en-US" sz="1200" dirty="0" smtClean="0">
                <a:solidFill>
                  <a:srgbClr val="000000"/>
                </a:solidFill>
                <a:cs typeface="思源黑体" charset="0"/>
              </a:rPr>
              <a:t>资金流向整体均衡，重新流入半导体科技等偏向</a:t>
            </a:r>
            <a:r>
              <a:rPr lang="zh-CN" altLang="en-US" sz="1200" dirty="0" smtClean="0">
                <a:solidFill>
                  <a:srgbClr val="000000"/>
                </a:solidFill>
                <a:cs typeface="思源黑体" charset="0"/>
              </a:rPr>
              <a:t>进攻</a:t>
            </a:r>
            <a:r>
              <a:rPr lang="zh-CN" altLang="en-US" sz="1200" dirty="0" smtClean="0">
                <a:solidFill>
                  <a:srgbClr val="000000"/>
                </a:solidFill>
                <a:cs typeface="思源黑体" charset="0"/>
              </a:rPr>
              <a:t>板块，消费</a:t>
            </a:r>
            <a:r>
              <a:rPr lang="zh-CN" altLang="en-US" sz="1200" dirty="0" smtClean="0">
                <a:solidFill>
                  <a:srgbClr val="000000"/>
                </a:solidFill>
                <a:cs typeface="思源黑体" charset="0"/>
              </a:rPr>
              <a:t>金融和公用事业偏防御</a:t>
            </a:r>
            <a:r>
              <a:rPr lang="zh-CN" altLang="en-US" sz="1200" dirty="0" smtClean="0">
                <a:solidFill>
                  <a:srgbClr val="000000"/>
                </a:solidFill>
                <a:cs typeface="思源黑体" charset="0"/>
              </a:rPr>
              <a:t>板块也有较好表现</a:t>
            </a:r>
            <a:r>
              <a:rPr lang="zh-CN" sz="1200" dirty="0" smtClean="0">
                <a:solidFill>
                  <a:srgbClr val="000000"/>
                </a:solidFill>
                <a:cs typeface="思源黑体" charset="0"/>
              </a:rPr>
              <a:t>。</a:t>
            </a:r>
            <a:r>
              <a:rPr lang="zh-CN" altLang="en-US" sz="1200" dirty="0">
                <a:solidFill>
                  <a:srgbClr val="000000"/>
                </a:solidFill>
                <a:cs typeface="思源黑体" charset="0"/>
              </a:rPr>
              <a:t>大小</a:t>
            </a:r>
            <a:r>
              <a:rPr lang="zh-CN" altLang="en-US" sz="1200" dirty="0" smtClean="0">
                <a:solidFill>
                  <a:srgbClr val="000000"/>
                </a:solidFill>
                <a:cs typeface="思源黑体" charset="0"/>
              </a:rPr>
              <a:t>盘风格分化</a:t>
            </a:r>
            <a:r>
              <a:rPr lang="zh-CN" altLang="en-US" sz="1200" dirty="0" smtClean="0">
                <a:solidFill>
                  <a:srgbClr val="000000"/>
                </a:solidFill>
                <a:cs typeface="思源黑体" charset="0"/>
              </a:rPr>
              <a:t>，</a:t>
            </a:r>
            <a:r>
              <a:rPr lang="zh-CN" altLang="en-US" sz="1200" dirty="0">
                <a:solidFill>
                  <a:srgbClr val="000000"/>
                </a:solidFill>
                <a:cs typeface="思源黑体" charset="0"/>
              </a:rPr>
              <a:t>中小盘</a:t>
            </a:r>
            <a:r>
              <a:rPr lang="zh-CN" altLang="en-US" sz="1200" dirty="0" smtClean="0">
                <a:solidFill>
                  <a:srgbClr val="000000"/>
                </a:solidFill>
                <a:cs typeface="思源黑体" charset="0"/>
              </a:rPr>
              <a:t>表现</a:t>
            </a:r>
            <a:r>
              <a:rPr lang="zh-CN" altLang="en-US" sz="1200" dirty="0" smtClean="0">
                <a:solidFill>
                  <a:srgbClr val="000000"/>
                </a:solidFill>
                <a:cs typeface="思源黑体" charset="0"/>
              </a:rPr>
              <a:t>明显强</a:t>
            </a:r>
            <a:r>
              <a:rPr lang="zh-CN" altLang="en-US" sz="1200" dirty="0" smtClean="0">
                <a:solidFill>
                  <a:srgbClr val="000000"/>
                </a:solidFill>
                <a:cs typeface="思源黑体" charset="0"/>
              </a:rPr>
              <a:t>于大盘，</a:t>
            </a:r>
            <a:r>
              <a:rPr lang="zh-CN" altLang="en-US" sz="1200" dirty="0">
                <a:solidFill>
                  <a:srgbClr val="000000"/>
                </a:solidFill>
                <a:cs typeface="思源黑体" charset="0"/>
              </a:rPr>
              <a:t>成长</a:t>
            </a:r>
            <a:r>
              <a:rPr lang="zh-CN" altLang="en-US" sz="1200" dirty="0" smtClean="0">
                <a:solidFill>
                  <a:srgbClr val="000000"/>
                </a:solidFill>
                <a:cs typeface="思源黑体" charset="0"/>
              </a:rPr>
              <a:t>表现</a:t>
            </a:r>
            <a:r>
              <a:rPr lang="zh-CN" altLang="en-US" sz="1200" dirty="0" smtClean="0">
                <a:solidFill>
                  <a:srgbClr val="000000"/>
                </a:solidFill>
                <a:cs typeface="思源黑体" charset="0"/>
              </a:rPr>
              <a:t>明显好</a:t>
            </a:r>
            <a:r>
              <a:rPr lang="zh-CN" altLang="en-US" sz="1200" dirty="0" smtClean="0">
                <a:solidFill>
                  <a:srgbClr val="000000"/>
                </a:solidFill>
                <a:cs typeface="思源黑体" charset="0"/>
              </a:rPr>
              <a:t>于价值。</a:t>
            </a:r>
            <a:r>
              <a:rPr lang="zh-CN" sz="1200" dirty="0" smtClean="0">
                <a:solidFill>
                  <a:srgbClr val="000000"/>
                </a:solidFill>
                <a:cs typeface="思源黑体" charset="0"/>
              </a:rPr>
              <a:t> </a:t>
            </a:r>
            <a:endParaRPr lang="zh-CN" sz="1200" dirty="0">
              <a:solidFill>
                <a:srgbClr val="000000"/>
              </a:solidFill>
              <a:cs typeface="思源黑体" charset="0"/>
            </a:endParaRPr>
          </a:p>
          <a:p>
            <a:pPr marL="285750" indent="-285750" fontAlgn="auto">
              <a:lnSpc>
                <a:spcPts val="1600"/>
              </a:lnSpc>
              <a:spcBef>
                <a:spcPts val="600"/>
              </a:spcBef>
              <a:buFont typeface="Wingdings" panose="05000000000000000000" charset="0"/>
              <a:buChar char="Ø"/>
            </a:pPr>
            <a:r>
              <a:rPr lang="zh-CN" sz="1200" dirty="0">
                <a:solidFill>
                  <a:srgbClr val="000000"/>
                </a:solidFill>
                <a:cs typeface="思源黑体" charset="0"/>
              </a:rPr>
              <a:t>行业方面</a:t>
            </a:r>
            <a:r>
              <a:rPr lang="zh-CN" sz="1200" dirty="0" smtClean="0">
                <a:solidFill>
                  <a:srgbClr val="000000"/>
                </a:solidFill>
                <a:cs typeface="思源黑体" charset="0"/>
              </a:rPr>
              <a:t>，</a:t>
            </a:r>
            <a:r>
              <a:rPr lang="en-US" altLang="zh-CN" sz="1200" dirty="0">
                <a:solidFill>
                  <a:srgbClr val="000000"/>
                </a:solidFill>
                <a:cs typeface="思源黑体" charset="0"/>
              </a:rPr>
              <a:t>8</a:t>
            </a:r>
            <a:r>
              <a:rPr lang="zh-CN" sz="1200" dirty="0" smtClean="0">
                <a:solidFill>
                  <a:srgbClr val="000000"/>
                </a:solidFill>
                <a:cs typeface="思源黑体" charset="0"/>
              </a:rPr>
              <a:t>月</a:t>
            </a:r>
            <a:r>
              <a:rPr lang="zh-CN" altLang="en-US" sz="1200" dirty="0" smtClean="0">
                <a:solidFill>
                  <a:srgbClr val="000000"/>
                </a:solidFill>
                <a:cs typeface="思源黑体" charset="0"/>
              </a:rPr>
              <a:t>电子、通信、机械设备</a:t>
            </a:r>
            <a:r>
              <a:rPr lang="zh-CN" sz="1200" dirty="0" smtClean="0">
                <a:solidFill>
                  <a:srgbClr val="000000"/>
                </a:solidFill>
                <a:cs typeface="思源黑体" charset="0"/>
              </a:rPr>
              <a:t>、</a:t>
            </a:r>
            <a:r>
              <a:rPr lang="zh-CN" altLang="en-US" sz="1200" dirty="0" smtClean="0">
                <a:solidFill>
                  <a:srgbClr val="000000"/>
                </a:solidFill>
                <a:cs typeface="思源黑体" charset="0"/>
              </a:rPr>
              <a:t>以及石油化工和煤炭等</a:t>
            </a:r>
            <a:r>
              <a:rPr lang="zh-CN" altLang="en-US" sz="1200" dirty="0" smtClean="0">
                <a:solidFill>
                  <a:srgbClr val="000000"/>
                </a:solidFill>
                <a:cs typeface="思源黑体" charset="0"/>
              </a:rPr>
              <a:t>板块</a:t>
            </a:r>
            <a:r>
              <a:rPr lang="zh-CN" sz="1200" dirty="0">
                <a:solidFill>
                  <a:srgbClr val="000000"/>
                </a:solidFill>
                <a:cs typeface="思源黑体" charset="0"/>
              </a:rPr>
              <a:t>表现较好。 </a:t>
            </a:r>
            <a:r>
              <a:rPr lang="en-US" altLang="zh-CN" sz="1200" dirty="0" smtClean="0">
                <a:solidFill>
                  <a:srgbClr val="000000"/>
                </a:solidFill>
                <a:cs typeface="思源黑体" charset="0"/>
              </a:rPr>
              <a:t>8</a:t>
            </a:r>
            <a:r>
              <a:rPr lang="zh-CN" sz="1200" dirty="0" smtClean="0">
                <a:solidFill>
                  <a:srgbClr val="000000"/>
                </a:solidFill>
                <a:cs typeface="思源黑体" charset="0"/>
              </a:rPr>
              <a:t>月</a:t>
            </a:r>
            <a:r>
              <a:rPr lang="en-US" altLang="zh-CN" sz="1200" dirty="0" smtClean="0">
                <a:solidFill>
                  <a:srgbClr val="000000"/>
                </a:solidFill>
                <a:cs typeface="思源黑体" charset="0"/>
              </a:rPr>
              <a:t>A</a:t>
            </a:r>
            <a:r>
              <a:rPr lang="zh-CN" altLang="en-US" sz="1200" dirty="0">
                <a:solidFill>
                  <a:srgbClr val="000000"/>
                </a:solidFill>
                <a:cs typeface="思源黑体" charset="0"/>
              </a:rPr>
              <a:t>股</a:t>
            </a:r>
            <a:r>
              <a:rPr lang="zh-CN" altLang="en-US" sz="1200" dirty="0" smtClean="0">
                <a:solidFill>
                  <a:srgbClr val="000000"/>
                </a:solidFill>
                <a:cs typeface="思源黑体" charset="0"/>
              </a:rPr>
              <a:t>进入反弹期</a:t>
            </a:r>
            <a:r>
              <a:rPr lang="zh-CN" altLang="en-US" sz="1200" dirty="0" smtClean="0">
                <a:solidFill>
                  <a:srgbClr val="000000"/>
                </a:solidFill>
                <a:cs typeface="思源黑体" charset="0"/>
              </a:rPr>
              <a:t>，资金整体</a:t>
            </a:r>
            <a:r>
              <a:rPr lang="zh-CN" altLang="en-US" sz="1200" dirty="0" smtClean="0">
                <a:solidFill>
                  <a:srgbClr val="000000"/>
                </a:solidFill>
                <a:cs typeface="思源黑体" charset="0"/>
              </a:rPr>
              <a:t>偏均衡。</a:t>
            </a:r>
            <a:r>
              <a:rPr lang="zh-CN" altLang="en-US" sz="1200" dirty="0" smtClean="0">
                <a:solidFill>
                  <a:srgbClr val="000000"/>
                </a:solidFill>
                <a:cs typeface="思源黑体" charset="0"/>
              </a:rPr>
              <a:t>由于美联储加息</a:t>
            </a:r>
            <a:r>
              <a:rPr lang="zh-CN" altLang="en-US" sz="1200" dirty="0" smtClean="0">
                <a:solidFill>
                  <a:srgbClr val="000000"/>
                </a:solidFill>
                <a:cs typeface="思源黑体" charset="0"/>
              </a:rPr>
              <a:t>预期下降和</a:t>
            </a:r>
            <a:r>
              <a:rPr lang="en-US" altLang="zh-CN" sz="1200" dirty="0" smtClean="0">
                <a:solidFill>
                  <a:srgbClr val="000000"/>
                </a:solidFill>
                <a:cs typeface="思源黑体" charset="0"/>
              </a:rPr>
              <a:t>AI</a:t>
            </a:r>
            <a:r>
              <a:rPr lang="zh-CN" altLang="en-US" sz="1200" dirty="0" smtClean="0">
                <a:solidFill>
                  <a:srgbClr val="000000"/>
                </a:solidFill>
                <a:cs typeface="思源黑体" charset="0"/>
              </a:rPr>
              <a:t>产业以及半导体</a:t>
            </a:r>
            <a:r>
              <a:rPr lang="zh-CN" altLang="en-US" sz="1200" dirty="0" smtClean="0">
                <a:solidFill>
                  <a:srgbClr val="000000"/>
                </a:solidFill>
                <a:cs typeface="思源黑体" charset="0"/>
              </a:rPr>
              <a:t>板块反弹，</a:t>
            </a:r>
            <a:r>
              <a:rPr lang="zh-CN" altLang="en-US" sz="1200" dirty="0" smtClean="0">
                <a:solidFill>
                  <a:srgbClr val="000000"/>
                </a:solidFill>
                <a:cs typeface="思源黑体" charset="0"/>
              </a:rPr>
              <a:t>电子、通信板块</a:t>
            </a:r>
            <a:r>
              <a:rPr lang="zh-CN" altLang="en-US" sz="1200" dirty="0" smtClean="0">
                <a:solidFill>
                  <a:srgbClr val="000000"/>
                </a:solidFill>
                <a:cs typeface="思源黑体" charset="0"/>
              </a:rPr>
              <a:t>大幅</a:t>
            </a:r>
            <a:r>
              <a:rPr lang="zh-CN" altLang="en-US" sz="1200" dirty="0">
                <a:solidFill>
                  <a:srgbClr val="000000"/>
                </a:solidFill>
                <a:cs typeface="思源黑体" charset="0"/>
              </a:rPr>
              <a:t>反弹</a:t>
            </a:r>
            <a:r>
              <a:rPr lang="zh-CN" altLang="en-US" sz="1200" dirty="0" smtClean="0">
                <a:solidFill>
                  <a:srgbClr val="000000"/>
                </a:solidFill>
                <a:cs typeface="思源黑体" charset="0"/>
              </a:rPr>
              <a:t>。</a:t>
            </a:r>
            <a:r>
              <a:rPr lang="zh-CN" altLang="en-US" sz="1200" dirty="0" smtClean="0">
                <a:solidFill>
                  <a:srgbClr val="000000"/>
                </a:solidFill>
                <a:cs typeface="思源黑体" charset="0"/>
              </a:rPr>
              <a:t>由于国内</a:t>
            </a:r>
            <a:r>
              <a:rPr lang="zh-CN" altLang="en-US" sz="1200" dirty="0" smtClean="0">
                <a:solidFill>
                  <a:srgbClr val="000000"/>
                </a:solidFill>
                <a:cs typeface="思源黑体" charset="0"/>
              </a:rPr>
              <a:t>经济数据改善、</a:t>
            </a:r>
            <a:r>
              <a:rPr lang="zh-CN" altLang="en-US" sz="1200" dirty="0" smtClean="0">
                <a:solidFill>
                  <a:srgbClr val="000000"/>
                </a:solidFill>
                <a:cs typeface="思源黑体" charset="0"/>
              </a:rPr>
              <a:t>风险</a:t>
            </a:r>
            <a:r>
              <a:rPr lang="zh-CN" altLang="en-US" sz="1200" dirty="0" smtClean="0">
                <a:solidFill>
                  <a:srgbClr val="000000"/>
                </a:solidFill>
                <a:cs typeface="思源黑体" charset="0"/>
              </a:rPr>
              <a:t>偏好上升，</a:t>
            </a:r>
            <a:r>
              <a:rPr lang="zh-CN" altLang="en-US" sz="1200" dirty="0" smtClean="0">
                <a:solidFill>
                  <a:srgbClr val="000000"/>
                </a:solidFill>
                <a:cs typeface="思源黑体" charset="0"/>
              </a:rPr>
              <a:t>市场风格</a:t>
            </a:r>
            <a:r>
              <a:rPr lang="zh-CN" altLang="en-US" sz="1200" dirty="0" smtClean="0">
                <a:solidFill>
                  <a:srgbClr val="000000"/>
                </a:solidFill>
                <a:cs typeface="思源黑体" charset="0"/>
              </a:rPr>
              <a:t>偏向均衡，</a:t>
            </a:r>
            <a:r>
              <a:rPr lang="zh-CN" altLang="en-US" sz="1200" dirty="0" smtClean="0">
                <a:solidFill>
                  <a:srgbClr val="000000"/>
                </a:solidFill>
                <a:cs typeface="思源黑体" charset="0"/>
              </a:rPr>
              <a:t>银行、食品饮料和农林牧渔等板块</a:t>
            </a:r>
            <a:r>
              <a:rPr lang="zh-CN" altLang="en-US" sz="1200" dirty="0" smtClean="0">
                <a:solidFill>
                  <a:srgbClr val="000000"/>
                </a:solidFill>
                <a:cs typeface="思源黑体" charset="0"/>
              </a:rPr>
              <a:t>表现也相对</a:t>
            </a:r>
            <a:r>
              <a:rPr lang="zh-CN" altLang="en-US" sz="1200" dirty="0" smtClean="0">
                <a:solidFill>
                  <a:srgbClr val="000000"/>
                </a:solidFill>
                <a:cs typeface="思源黑体" charset="0"/>
              </a:rPr>
              <a:t>较好。中东局势反复且阶段性升级</a:t>
            </a:r>
            <a:r>
              <a:rPr lang="zh-CN" altLang="en-US" sz="1200" dirty="0" smtClean="0">
                <a:solidFill>
                  <a:srgbClr val="000000"/>
                </a:solidFill>
                <a:cs typeface="思源黑体" charset="0"/>
                <a:sym typeface="+mn-ea"/>
              </a:rPr>
              <a:t>，能源价格上涨，</a:t>
            </a:r>
            <a:r>
              <a:rPr lang="zh-CN" altLang="en-US" sz="1200" dirty="0" smtClean="0">
                <a:solidFill>
                  <a:srgbClr val="000000"/>
                </a:solidFill>
                <a:cs typeface="思源黑体" charset="0"/>
              </a:rPr>
              <a:t>石油石化、煤炭等板块整体上涨</a:t>
            </a:r>
            <a:r>
              <a:rPr lang="zh-CN" sz="1200" dirty="0" smtClean="0">
                <a:solidFill>
                  <a:srgbClr val="000000"/>
                </a:solidFill>
                <a:cs typeface="思源黑体" charset="0"/>
              </a:rPr>
              <a:t>；</a:t>
            </a:r>
            <a:r>
              <a:rPr lang="zh-CN" altLang="en-US" sz="1200" dirty="0" smtClean="0">
                <a:solidFill>
                  <a:srgbClr val="000000"/>
                </a:solidFill>
                <a:cs typeface="思源黑体" charset="0"/>
              </a:rPr>
              <a:t>受</a:t>
            </a:r>
            <a:r>
              <a:rPr lang="zh-CN" altLang="en-US" sz="1200" dirty="0" smtClean="0">
                <a:solidFill>
                  <a:srgbClr val="000000"/>
                </a:solidFill>
                <a:cs typeface="思源黑体" charset="0"/>
              </a:rPr>
              <a:t>国内外需求改善以及美元走弱影响</a:t>
            </a:r>
            <a:r>
              <a:rPr lang="zh-CN" altLang="en-US" sz="1200" dirty="0" smtClean="0">
                <a:solidFill>
                  <a:srgbClr val="000000"/>
                </a:solidFill>
                <a:cs typeface="思源黑体" charset="0"/>
              </a:rPr>
              <a:t>，贵金属、工业金属等板块</a:t>
            </a:r>
            <a:r>
              <a:rPr lang="zh-CN" altLang="en-US" sz="1200" dirty="0" smtClean="0">
                <a:solidFill>
                  <a:srgbClr val="000000"/>
                </a:solidFill>
                <a:cs typeface="思源黑体" charset="0"/>
              </a:rPr>
              <a:t>明显</a:t>
            </a:r>
            <a:r>
              <a:rPr lang="zh-CN" altLang="en-US" sz="1200" dirty="0">
                <a:solidFill>
                  <a:srgbClr val="000000"/>
                </a:solidFill>
                <a:cs typeface="思源黑体" charset="0"/>
              </a:rPr>
              <a:t>反弹</a:t>
            </a:r>
            <a:r>
              <a:rPr lang="zh-CN" altLang="en-US" sz="1200" dirty="0" smtClean="0">
                <a:solidFill>
                  <a:srgbClr val="000000"/>
                </a:solidFill>
                <a:cs typeface="思源黑体" charset="0"/>
              </a:rPr>
              <a:t>。</a:t>
            </a:r>
            <a:endParaRPr lang="zh-CN" altLang="en-US" sz="1200" b="0" dirty="0">
              <a:solidFill>
                <a:srgbClr val="000000"/>
              </a:solidFill>
              <a:cs typeface="思源黑体" charset="0"/>
            </a:endParaRPr>
          </a:p>
        </p:txBody>
      </p:sp>
      <p:sp>
        <p:nvSpPr>
          <p:cNvPr id="7" name="文本占位符 6"/>
          <p:cNvSpPr>
            <a:spLocks noGrp="1"/>
          </p:cNvSpPr>
          <p:nvPr/>
        </p:nvSpPr>
        <p:spPr>
          <a:xfrm>
            <a:off x="6557941" y="4671612"/>
            <a:ext cx="3408492" cy="25749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图  </a:t>
            </a:r>
            <a:r>
              <a:rPr lang="en-US" altLang="zh-CN" dirty="0"/>
              <a:t>7</a:t>
            </a:r>
            <a:r>
              <a:rPr lang="zh-CN" altLang="en-US" dirty="0" smtClean="0"/>
              <a:t>月大盘价值表现</a:t>
            </a:r>
            <a:r>
              <a:rPr lang="zh-CN" altLang="en-US" dirty="0"/>
              <a:t>明显</a:t>
            </a:r>
            <a:r>
              <a:rPr lang="zh-CN" altLang="en-US" dirty="0" smtClean="0"/>
              <a:t>优于中小盘成长</a:t>
            </a:r>
            <a:endParaRPr lang="zh-CN" altLang="en-US" dirty="0"/>
          </a:p>
        </p:txBody>
      </p:sp>
      <p:sp>
        <p:nvSpPr>
          <p:cNvPr id="13" name="文本占位符 12"/>
          <p:cNvSpPr>
            <a:spLocks noGrp="1"/>
          </p:cNvSpPr>
          <p:nvPr/>
        </p:nvSpPr>
        <p:spPr>
          <a:xfrm>
            <a:off x="2217926" y="4671612"/>
            <a:ext cx="3408492" cy="25749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图  </a:t>
            </a:r>
            <a:r>
              <a:rPr lang="en-US" altLang="zh-CN" dirty="0"/>
              <a:t>7</a:t>
            </a:r>
            <a:r>
              <a:rPr lang="zh-CN" altLang="en-US" dirty="0" smtClean="0"/>
              <a:t>月金融和消费表现明显好于成长</a:t>
            </a:r>
            <a:endParaRPr lang="zh-CN" altLang="en-US" dirty="0"/>
          </a:p>
        </p:txBody>
      </p:sp>
      <p:sp>
        <p:nvSpPr>
          <p:cNvPr id="3" name="文本占位符 12"/>
          <p:cNvSpPr>
            <a:spLocks noGrp="1"/>
          </p:cNvSpPr>
          <p:nvPr/>
        </p:nvSpPr>
        <p:spPr>
          <a:xfrm>
            <a:off x="4490591" y="2484672"/>
            <a:ext cx="3408492" cy="25749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0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图 中信一级行业板块涨跌表现</a:t>
            </a:r>
            <a:endParaRPr lang="zh-CN" altLang="en-US" dirty="0"/>
          </a:p>
          <a:p>
            <a:endParaRPr lang="zh-CN" altLang="en-US" dirty="0"/>
          </a:p>
        </p:txBody>
      </p:sp>
      <p:graphicFrame>
        <p:nvGraphicFramePr>
          <p:cNvPr id="8" name="对象 7"/>
          <p:cNvGraphicFramePr>
            <a:graphicFrameLocks noChangeAspect="1"/>
          </p:cNvGraphicFramePr>
          <p:nvPr/>
        </p:nvGraphicFramePr>
        <p:xfrm>
          <a:off x="1889125" y="2741613"/>
          <a:ext cx="8410575" cy="1928812"/>
        </p:xfrm>
        <a:graphic>
          <a:graphicData uri="http://schemas.openxmlformats.org/presentationml/2006/ole">
            <mc:AlternateContent xmlns:mc="http://schemas.openxmlformats.org/markup-compatibility/2006">
              <mc:Choice xmlns:v="urn:schemas-microsoft-com:vml" Requires="v">
                <p:oleObj spid="_x0000_s13785" name="工作表" r:id="rId1" imgW="8786495" imgH="2762885" progId="Excel.Sheet.12">
                  <p:link updateAutomatic="1"/>
                </p:oleObj>
              </mc:Choice>
              <mc:Fallback>
                <p:oleObj name="工作表" r:id="rId1" imgW="8786495" imgH="2762885" progId="Excel.Sheet.12">
                  <p:link updateAutomatic="1"/>
                  <p:pic>
                    <p:nvPicPr>
                      <p:cNvPr id="0" name="图片 13784"/>
                      <p:cNvPicPr/>
                      <p:nvPr/>
                    </p:nvPicPr>
                    <p:blipFill>
                      <a:blip r:embed="rId2"/>
                      <a:stretch>
                        <a:fillRect/>
                      </a:stretch>
                    </p:blipFill>
                    <p:spPr>
                      <a:xfrm>
                        <a:off x="1889125" y="2741613"/>
                        <a:ext cx="8410575" cy="1928812"/>
                      </a:xfrm>
                      <a:prstGeom prst="rect">
                        <a:avLst/>
                      </a:prstGeom>
                    </p:spPr>
                  </p:pic>
                </p:oleObj>
              </mc:Fallback>
            </mc:AlternateContent>
          </a:graphicData>
        </a:graphic>
      </p:graphicFrame>
      <p:graphicFrame>
        <p:nvGraphicFramePr>
          <p:cNvPr id="9" name="对象 8"/>
          <p:cNvGraphicFramePr>
            <a:graphicFrameLocks noChangeAspect="1"/>
          </p:cNvGraphicFramePr>
          <p:nvPr/>
        </p:nvGraphicFramePr>
        <p:xfrm>
          <a:off x="1889125" y="4914900"/>
          <a:ext cx="4430713" cy="1906588"/>
        </p:xfrm>
        <a:graphic>
          <a:graphicData uri="http://schemas.openxmlformats.org/presentationml/2006/ole">
            <mc:AlternateContent xmlns:mc="http://schemas.openxmlformats.org/markup-compatibility/2006">
              <mc:Choice xmlns:v="urn:schemas-microsoft-com:vml" Requires="v">
                <p:oleObj spid="_x0000_s13786" name="工作表" r:id="rId3" imgW="5506085" imgH="2912110" progId="Excel.Sheet.12">
                  <p:link updateAutomatic="1"/>
                </p:oleObj>
              </mc:Choice>
              <mc:Fallback>
                <p:oleObj name="工作表" r:id="rId3" imgW="5506085" imgH="2912110" progId="Excel.Sheet.12">
                  <p:link updateAutomatic="1"/>
                  <p:pic>
                    <p:nvPicPr>
                      <p:cNvPr id="0" name="图片 13785"/>
                      <p:cNvPicPr/>
                      <p:nvPr/>
                    </p:nvPicPr>
                    <p:blipFill>
                      <a:blip r:embed="rId4"/>
                      <a:stretch>
                        <a:fillRect/>
                      </a:stretch>
                    </p:blipFill>
                    <p:spPr>
                      <a:xfrm>
                        <a:off x="1889125" y="4914900"/>
                        <a:ext cx="4430713" cy="1906588"/>
                      </a:xfrm>
                      <a:prstGeom prst="rect">
                        <a:avLst/>
                      </a:prstGeom>
                    </p:spPr>
                  </p:pic>
                </p:oleObj>
              </mc:Fallback>
            </mc:AlternateContent>
          </a:graphicData>
        </a:graphic>
      </p:graphicFrame>
      <p:graphicFrame>
        <p:nvGraphicFramePr>
          <p:cNvPr id="11" name="对象 10"/>
          <p:cNvGraphicFramePr>
            <a:graphicFrameLocks noChangeAspect="1"/>
          </p:cNvGraphicFramePr>
          <p:nvPr/>
        </p:nvGraphicFramePr>
        <p:xfrm>
          <a:off x="6323013" y="4929188"/>
          <a:ext cx="3976687" cy="1892300"/>
        </p:xfrm>
        <a:graphic>
          <a:graphicData uri="http://schemas.openxmlformats.org/presentationml/2006/ole">
            <mc:AlternateContent xmlns:mc="http://schemas.openxmlformats.org/markup-compatibility/2006">
              <mc:Choice xmlns:v="urn:schemas-microsoft-com:vml" Requires="v">
                <p:oleObj spid="_x0000_s13787" name="工作表" r:id="rId5" imgW="5506085" imgH="2743200" progId="Excel.Sheet.12">
                  <p:link updateAutomatic="1"/>
                </p:oleObj>
              </mc:Choice>
              <mc:Fallback>
                <p:oleObj name="工作表" r:id="rId5" imgW="5506085" imgH="2743200" progId="Excel.Sheet.12">
                  <p:link updateAutomatic="1"/>
                  <p:pic>
                    <p:nvPicPr>
                      <p:cNvPr id="0" name="图片 13786"/>
                      <p:cNvPicPr/>
                      <p:nvPr/>
                    </p:nvPicPr>
                    <p:blipFill>
                      <a:blip r:embed="rId6"/>
                      <a:stretch>
                        <a:fillRect/>
                      </a:stretch>
                    </p:blipFill>
                    <p:spPr>
                      <a:xfrm>
                        <a:off x="6323013" y="4929188"/>
                        <a:ext cx="3976687" cy="1892300"/>
                      </a:xfrm>
                      <a:prstGeom prst="rect">
                        <a:avLst/>
                      </a:prstGeom>
                    </p:spPr>
                  </p:pic>
                </p:oleObj>
              </mc:Fallback>
            </mc:AlternateContent>
          </a:graphicData>
        </a:graphic>
      </p:graphicFrame>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2575116" y="1297761"/>
            <a:ext cx="8381264" cy="494727"/>
          </a:xfrm>
        </p:spPr>
        <p:txBody>
          <a:bodyPr/>
          <a:lstStyle/>
          <a:p>
            <a:r>
              <a:rPr lang="zh-CN" altLang="en-US" dirty="0"/>
              <a:t>市场回顾</a:t>
            </a:r>
            <a:endParaRPr lang="zh-CN" altLang="en-US" dirty="0"/>
          </a:p>
        </p:txBody>
      </p:sp>
      <p:sp>
        <p:nvSpPr>
          <p:cNvPr id="3" name="文本占位符 2"/>
          <p:cNvSpPr>
            <a:spLocks noGrp="1"/>
          </p:cNvSpPr>
          <p:nvPr>
            <p:ph type="body" sz="quarter" idx="11"/>
          </p:nvPr>
        </p:nvSpPr>
        <p:spPr>
          <a:xfrm>
            <a:off x="2575116" y="2292575"/>
            <a:ext cx="8529371" cy="494727"/>
          </a:xfrm>
        </p:spPr>
        <p:txBody>
          <a:bodyPr/>
          <a:lstStyle/>
          <a:p>
            <a:r>
              <a:rPr lang="zh-CN" altLang="en-US" b="1" dirty="0">
                <a:solidFill>
                  <a:srgbClr val="FF0000"/>
                </a:solidFill>
              </a:rPr>
              <a:t>海外经济环境及政策影响</a:t>
            </a:r>
            <a:endParaRPr lang="zh-CN" altLang="en-US" dirty="0"/>
          </a:p>
        </p:txBody>
      </p:sp>
      <p:sp>
        <p:nvSpPr>
          <p:cNvPr id="4" name="文本占位符 3"/>
          <p:cNvSpPr>
            <a:spLocks noGrp="1"/>
          </p:cNvSpPr>
          <p:nvPr>
            <p:ph type="body" sz="quarter" idx="12"/>
          </p:nvPr>
        </p:nvSpPr>
        <p:spPr>
          <a:xfrm>
            <a:off x="2563965" y="3251913"/>
            <a:ext cx="7510212" cy="494727"/>
          </a:xfrm>
        </p:spPr>
        <p:txBody>
          <a:bodyPr/>
          <a:lstStyle/>
          <a:p>
            <a:r>
              <a:rPr lang="zh-CN" altLang="en-US" dirty="0"/>
              <a:t>国内经济环境及政策影响</a:t>
            </a:r>
            <a:endParaRPr lang="zh-CN" altLang="en-US" dirty="0"/>
          </a:p>
        </p:txBody>
      </p:sp>
      <p:sp>
        <p:nvSpPr>
          <p:cNvPr id="6" name="文本框 5"/>
          <p:cNvSpPr txBox="1"/>
          <p:nvPr/>
        </p:nvSpPr>
        <p:spPr>
          <a:xfrm>
            <a:off x="1399821" y="1257124"/>
            <a:ext cx="865240" cy="523220"/>
          </a:xfrm>
          <a:prstGeom prst="rect">
            <a:avLst/>
          </a:prstGeom>
          <a:noFill/>
        </p:spPr>
        <p:txBody>
          <a:bodyPr wrap="square" rtlCol="0">
            <a:spAutoFit/>
          </a:bodyPr>
          <a:lstStyle/>
          <a:p>
            <a:r>
              <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框 6"/>
          <p:cNvSpPr txBox="1"/>
          <p:nvPr/>
        </p:nvSpPr>
        <p:spPr>
          <a:xfrm>
            <a:off x="1388669" y="2257099"/>
            <a:ext cx="757639" cy="523220"/>
          </a:xfrm>
          <a:prstGeom prst="rect">
            <a:avLst/>
          </a:prstGeom>
          <a:noFill/>
        </p:spPr>
        <p:txBody>
          <a:bodyPr wrap="square" rtlCol="0">
            <a:spAutoFit/>
          </a:bodyPr>
          <a:lstStyle/>
          <a:p>
            <a:r>
              <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框 7"/>
          <p:cNvSpPr txBox="1"/>
          <p:nvPr/>
        </p:nvSpPr>
        <p:spPr>
          <a:xfrm>
            <a:off x="1399821" y="3210445"/>
            <a:ext cx="735336" cy="523220"/>
          </a:xfrm>
          <a:prstGeom prst="rect">
            <a:avLst/>
          </a:prstGeom>
          <a:noFill/>
          <a:effectLst>
            <a:outerShdw blurRad="50800" dist="38100" dir="5400000" algn="t" rotWithShape="0">
              <a:prstClr val="black">
                <a:alpha val="40000"/>
              </a:prstClr>
            </a:outerShdw>
          </a:effectLst>
        </p:spPr>
        <p:txBody>
          <a:bodyPr wrap="square" rtlCol="0">
            <a:spAutoFit/>
          </a:bodyPr>
          <a:lstStyle/>
          <a:p>
            <a:r>
              <a:rPr lang="en-US" altLang="zh-CN" sz="2800" b="1" dirty="0">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28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标题 1"/>
          <p:cNvSpPr txBox="1"/>
          <p:nvPr/>
        </p:nvSpPr>
        <p:spPr>
          <a:xfrm>
            <a:off x="328071" y="107568"/>
            <a:ext cx="10391341" cy="458726"/>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sz="2800" b="1" dirty="0">
                <a:solidFill>
                  <a:schemeClr val="bg1"/>
                </a:solidFill>
                <a:latin typeface="+mj-lt"/>
                <a:ea typeface="+mj-ea"/>
                <a:cs typeface="+mj-cs"/>
              </a:rPr>
              <a:t>主要内容</a:t>
            </a:r>
            <a:endParaRPr kumimoji="0" lang="zh-CN" altLang="en-US" sz="2800" b="1" i="0" u="none" strike="noStrike" kern="1200" cap="none" spc="0" normalizeH="0" baseline="0" noProof="0" dirty="0">
              <a:ln>
                <a:noFill/>
              </a:ln>
              <a:solidFill>
                <a:schemeClr val="bg1"/>
              </a:solidFill>
              <a:effectLst/>
              <a:uLnTx/>
              <a:uFillTx/>
              <a:latin typeface="+mj-lt"/>
              <a:ea typeface="+mj-ea"/>
              <a:cs typeface="+mj-cs"/>
            </a:endParaRPr>
          </a:p>
        </p:txBody>
      </p:sp>
      <p:sp>
        <p:nvSpPr>
          <p:cNvPr id="9" name="文本占位符 4"/>
          <p:cNvSpPr>
            <a:spLocks noGrp="1"/>
          </p:cNvSpPr>
          <p:nvPr>
            <p:ph type="body" sz="quarter" idx="13"/>
          </p:nvPr>
        </p:nvSpPr>
        <p:spPr>
          <a:xfrm>
            <a:off x="2541663" y="4211251"/>
            <a:ext cx="7107289" cy="494727"/>
          </a:xfrm>
        </p:spPr>
        <p:txBody>
          <a:bodyPr/>
          <a:lstStyle/>
          <a:p>
            <a:r>
              <a:rPr lang="zh-CN" altLang="en-US" dirty="0"/>
              <a:t>股债市场结构特征与策略</a:t>
            </a:r>
            <a:endParaRPr lang="zh-CN" altLang="en-US" dirty="0"/>
          </a:p>
        </p:txBody>
      </p:sp>
      <p:sp>
        <p:nvSpPr>
          <p:cNvPr id="10" name="文本框 9"/>
          <p:cNvSpPr txBox="1"/>
          <p:nvPr/>
        </p:nvSpPr>
        <p:spPr>
          <a:xfrm>
            <a:off x="1399821" y="4186095"/>
            <a:ext cx="713034" cy="523220"/>
          </a:xfrm>
          <a:prstGeom prst="rect">
            <a:avLst/>
          </a:prstGeom>
          <a:noFill/>
        </p:spPr>
        <p:txBody>
          <a:bodyPr wrap="square" rtlCol="0">
            <a:spAutoFit/>
          </a:bodyPr>
          <a:lstStyle/>
          <a:p>
            <a:r>
              <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占位符 1"/>
          <p:cNvSpPr>
            <a:spLocks noGrp="1"/>
          </p:cNvSpPr>
          <p:nvPr/>
        </p:nvSpPr>
        <p:spPr>
          <a:xfrm>
            <a:off x="2542096" y="5170626"/>
            <a:ext cx="8381264" cy="494727"/>
          </a:xfrm>
          <a:prstGeom prst="rect">
            <a:avLst/>
          </a:prstGeom>
        </p:spPr>
        <p:txBody>
          <a:bodyPr lIns="91440" tIns="46800" rIns="91440" bIns="4572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202</a:t>
            </a:r>
            <a:r>
              <a:rPr lang="en-US" altLang="zh-CN" dirty="0"/>
              <a:t>6</a:t>
            </a:r>
            <a:r>
              <a:rPr lang="zh-CN" altLang="en-US" dirty="0" smtClean="0"/>
              <a:t>年</a:t>
            </a:r>
            <a:r>
              <a:rPr lang="en-US" altLang="zh-CN" dirty="0"/>
              <a:t>6</a:t>
            </a:r>
            <a:r>
              <a:rPr lang="zh-CN" altLang="en-US" dirty="0" smtClean="0"/>
              <a:t>月</a:t>
            </a:r>
            <a:r>
              <a:rPr lang="zh-CN" altLang="en-US" dirty="0"/>
              <a:t>资产配置观点</a:t>
            </a:r>
            <a:r>
              <a:rPr lang="zh-CN" altLang="en-US" dirty="0" smtClean="0"/>
              <a:t>展望</a:t>
            </a:r>
            <a:endParaRPr lang="zh-CN" altLang="en-US" b="1" dirty="0">
              <a:solidFill>
                <a:srgbClr val="FF0000"/>
              </a:solidFill>
            </a:endParaRPr>
          </a:p>
        </p:txBody>
      </p:sp>
      <p:sp>
        <p:nvSpPr>
          <p:cNvPr id="12" name="文本框 11"/>
          <p:cNvSpPr txBox="1"/>
          <p:nvPr/>
        </p:nvSpPr>
        <p:spPr>
          <a:xfrm>
            <a:off x="1366801" y="5129989"/>
            <a:ext cx="865240" cy="521970"/>
          </a:xfrm>
          <a:prstGeom prst="rect">
            <a:avLst/>
          </a:prstGeom>
          <a:noFill/>
        </p:spPr>
        <p:txBody>
          <a:bodyPr wrap="square" rtlCol="0">
            <a:spAutoFit/>
          </a:bodyPr>
          <a:lstStyle/>
          <a:p>
            <a:r>
              <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05</a:t>
            </a:r>
            <a:endPar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8071" y="107568"/>
            <a:ext cx="11013029" cy="458726"/>
          </a:xfrm>
        </p:spPr>
        <p:txBody>
          <a:bodyPr/>
          <a:lstStyle/>
          <a:p>
            <a:r>
              <a:rPr lang="en-US" altLang="zh-CN" dirty="0" smtClean="0">
                <a:latin typeface="微软雅黑" panose="020B0503020204020204" pitchFamily="34" charset="-122"/>
                <a:ea typeface="微软雅黑" panose="020B0503020204020204" pitchFamily="34" charset="-122"/>
              </a:rPr>
              <a:t>2.1  </a:t>
            </a:r>
            <a:r>
              <a:rPr lang="zh-CN" altLang="en-US" dirty="0">
                <a:latin typeface="微软雅黑" panose="020B0503020204020204" pitchFamily="34" charset="-122"/>
                <a:ea typeface="微软雅黑" panose="020B0503020204020204" pitchFamily="34" charset="-122"/>
              </a:rPr>
              <a:t>海外宏观</a:t>
            </a:r>
            <a:r>
              <a:rPr lang="zh-CN" altLang="en-US" dirty="0" smtClean="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sym typeface="+mn-ea"/>
              </a:rPr>
              <a:t>美国</a:t>
            </a:r>
            <a:r>
              <a:rPr lang="zh-CN" altLang="en-US" dirty="0" smtClean="0">
                <a:latin typeface="微软雅黑" panose="020B0503020204020204" pitchFamily="34" charset="-122"/>
                <a:ea typeface="微软雅黑" panose="020B0503020204020204" pitchFamily="34" charset="-122"/>
                <a:sym typeface="+mn-ea"/>
              </a:rPr>
              <a:t>通胀整体放缓，但仍旧较高</a:t>
            </a:r>
            <a:endParaRPr lang="zh-CN" altLang="en-US" dirty="0">
              <a:latin typeface="微软雅黑" panose="020B0503020204020204" pitchFamily="34" charset="-122"/>
              <a:ea typeface="微软雅黑" panose="020B0503020204020204" pitchFamily="34" charset="-122"/>
              <a:sym typeface="+mn-ea"/>
            </a:endParaRPr>
          </a:p>
        </p:txBody>
      </p:sp>
      <p:sp>
        <p:nvSpPr>
          <p:cNvPr id="3" name="文本占位符 2"/>
          <p:cNvSpPr>
            <a:spLocks noGrp="1"/>
          </p:cNvSpPr>
          <p:nvPr>
            <p:ph type="body" sz="quarter" idx="19"/>
          </p:nvPr>
        </p:nvSpPr>
        <p:spPr>
          <a:xfrm>
            <a:off x="6376670" y="992505"/>
            <a:ext cx="5191125" cy="2018324"/>
          </a:xfrm>
        </p:spPr>
        <p:txBody>
          <a:bodyPr/>
          <a:lstStyle/>
          <a:p>
            <a:pPr algn="just"/>
            <a:r>
              <a:rPr lang="zh-CN" altLang="en-US" b="1" dirty="0">
                <a:sym typeface="+mn-ea"/>
              </a:rPr>
              <a:t>能源：</a:t>
            </a:r>
            <a:r>
              <a:rPr lang="zh-CN" altLang="zh-CN" dirty="0" smtClean="0">
                <a:sym typeface="+mn-ea"/>
              </a:rPr>
              <a:t>由于</a:t>
            </a:r>
            <a:r>
              <a:rPr lang="zh-CN" altLang="en-US" dirty="0" smtClean="0">
                <a:sym typeface="+mn-ea"/>
              </a:rPr>
              <a:t>中东局势仍旧反复，霍尔木兹海峡仍被封锁，对供应的影响仍存，全球</a:t>
            </a:r>
            <a:r>
              <a:rPr lang="zh-CN" altLang="zh-CN" dirty="0" smtClean="0">
                <a:sym typeface="+mn-ea"/>
              </a:rPr>
              <a:t>天然气价格</a:t>
            </a:r>
            <a:r>
              <a:rPr lang="zh-CN" altLang="en-US" dirty="0" smtClean="0">
                <a:sym typeface="+mn-ea"/>
              </a:rPr>
              <a:t>有所反弹，继续维持</a:t>
            </a:r>
            <a:r>
              <a:rPr lang="zh-CN" altLang="en-US" dirty="0">
                <a:sym typeface="+mn-ea"/>
              </a:rPr>
              <a:t>高位。</a:t>
            </a:r>
            <a:endParaRPr lang="en-US" altLang="zh-CN" dirty="0"/>
          </a:p>
          <a:p>
            <a:pPr algn="just"/>
            <a:r>
              <a:rPr lang="en-US" altLang="zh-CN" dirty="0">
                <a:sym typeface="+mn-ea"/>
              </a:rPr>
              <a:t>OPEC</a:t>
            </a:r>
            <a:r>
              <a:rPr lang="en-US" altLang="zh-CN" dirty="0" smtClean="0">
                <a:sym typeface="+mn-ea"/>
              </a:rPr>
              <a:t>+</a:t>
            </a:r>
            <a:r>
              <a:rPr lang="zh-CN" altLang="en-US" dirty="0" smtClean="0">
                <a:sym typeface="+mn-ea"/>
              </a:rPr>
              <a:t>中的中东产油国生产和运输</a:t>
            </a:r>
            <a:r>
              <a:rPr lang="zh-CN" altLang="en-US" dirty="0">
                <a:sym typeface="+mn-ea"/>
              </a:rPr>
              <a:t>受到</a:t>
            </a:r>
            <a:r>
              <a:rPr lang="zh-CN" altLang="en-US" dirty="0" smtClean="0">
                <a:sym typeface="+mn-ea"/>
              </a:rPr>
              <a:t>中东局势的</a:t>
            </a:r>
            <a:r>
              <a:rPr lang="zh-CN" altLang="en-US" dirty="0">
                <a:sym typeface="+mn-ea"/>
              </a:rPr>
              <a:t>影响</a:t>
            </a:r>
            <a:r>
              <a:rPr lang="zh-CN" altLang="en-US" dirty="0" smtClean="0">
                <a:sym typeface="+mn-ea"/>
              </a:rPr>
              <a:t>，全球供应缺口仍旧较大；需求方面全球需求预期下降，原油</a:t>
            </a:r>
            <a:r>
              <a:rPr lang="zh-CN" altLang="en-US" dirty="0">
                <a:sym typeface="+mn-ea"/>
              </a:rPr>
              <a:t>价格</a:t>
            </a:r>
            <a:r>
              <a:rPr lang="zh-CN" altLang="en-US" dirty="0" smtClean="0">
                <a:sym typeface="+mn-ea"/>
              </a:rPr>
              <a:t>短期继续维持高位；但美伊谈判仍陷僵局，原油价格有所反弹。能源价格同比继续维持高位，</a:t>
            </a:r>
            <a:r>
              <a:rPr lang="zh-CN" altLang="en-US" dirty="0">
                <a:sym typeface="+mn-ea"/>
              </a:rPr>
              <a:t>欧美能源</a:t>
            </a:r>
            <a:r>
              <a:rPr lang="zh-CN" altLang="en-US" dirty="0" smtClean="0">
                <a:sym typeface="+mn-ea"/>
              </a:rPr>
              <a:t>通胀贡献短期预期继续维持高位。</a:t>
            </a:r>
            <a:endParaRPr lang="en-US" altLang="zh-CN" dirty="0"/>
          </a:p>
        </p:txBody>
      </p:sp>
      <p:sp>
        <p:nvSpPr>
          <p:cNvPr id="4" name="文本占位符 3"/>
          <p:cNvSpPr>
            <a:spLocks noGrp="1"/>
          </p:cNvSpPr>
          <p:nvPr>
            <p:ph type="body" sz="quarter" idx="37"/>
          </p:nvPr>
        </p:nvSpPr>
        <p:spPr>
          <a:xfrm>
            <a:off x="6376670" y="3414394"/>
            <a:ext cx="5191125" cy="2463891"/>
          </a:xfrm>
        </p:spPr>
        <p:txBody>
          <a:bodyPr/>
          <a:lstStyle/>
          <a:p>
            <a:pPr algn="just"/>
            <a:r>
              <a:rPr lang="zh-CN" altLang="en-US" b="1" dirty="0">
                <a:sym typeface="+mn-ea"/>
              </a:rPr>
              <a:t>通胀</a:t>
            </a:r>
            <a:r>
              <a:rPr lang="zh-CN" altLang="en-US" b="1" dirty="0" smtClean="0">
                <a:sym typeface="+mn-ea"/>
              </a:rPr>
              <a:t>：</a:t>
            </a:r>
            <a:r>
              <a:rPr lang="zh-CN" altLang="en-US" dirty="0"/>
              <a:t>美国通胀持续攀升</a:t>
            </a:r>
            <a:r>
              <a:rPr lang="zh-CN" altLang="en-US" dirty="0" smtClean="0"/>
              <a:t>，</a:t>
            </a:r>
            <a:r>
              <a:rPr lang="en-US" altLang="zh-CN" dirty="0" smtClean="0"/>
              <a:t>7</a:t>
            </a:r>
            <a:r>
              <a:rPr lang="zh-CN" altLang="en-US" dirty="0" smtClean="0"/>
              <a:t>月</a:t>
            </a:r>
            <a:r>
              <a:rPr lang="en-US" altLang="zh-CN" dirty="0"/>
              <a:t>CPI</a:t>
            </a:r>
            <a:r>
              <a:rPr lang="zh-CN" altLang="en-US" dirty="0"/>
              <a:t>同比</a:t>
            </a:r>
            <a:r>
              <a:rPr lang="zh-CN" altLang="en-US" dirty="0" smtClean="0"/>
              <a:t>升</a:t>
            </a:r>
            <a:r>
              <a:rPr lang="en-US" altLang="zh-CN" dirty="0" smtClean="0"/>
              <a:t>3.4%</a:t>
            </a:r>
            <a:r>
              <a:rPr lang="zh-CN" altLang="en-US" dirty="0" smtClean="0"/>
              <a:t>，</a:t>
            </a:r>
            <a:r>
              <a:rPr lang="zh-CN" altLang="en-US" dirty="0"/>
              <a:t>预期</a:t>
            </a:r>
            <a:r>
              <a:rPr lang="zh-CN" altLang="en-US" dirty="0" smtClean="0"/>
              <a:t>升</a:t>
            </a:r>
            <a:r>
              <a:rPr lang="en-US" altLang="zh-CN" dirty="0" smtClean="0"/>
              <a:t>3.4%</a:t>
            </a:r>
            <a:r>
              <a:rPr lang="zh-CN" altLang="en-US" dirty="0"/>
              <a:t>，前值升</a:t>
            </a:r>
            <a:r>
              <a:rPr lang="en-US" altLang="zh-CN" dirty="0" smtClean="0"/>
              <a:t>3.5%</a:t>
            </a:r>
            <a:r>
              <a:rPr lang="zh-CN" altLang="en-US" dirty="0"/>
              <a:t>；环比升</a:t>
            </a:r>
            <a:r>
              <a:rPr lang="en-US" altLang="zh-CN" dirty="0" smtClean="0"/>
              <a:t>0.1%</a:t>
            </a:r>
            <a:r>
              <a:rPr lang="zh-CN" altLang="en-US" dirty="0"/>
              <a:t>，符合预期，前</a:t>
            </a:r>
            <a:r>
              <a:rPr lang="zh-CN" altLang="en-US" dirty="0" smtClean="0"/>
              <a:t>值降</a:t>
            </a:r>
            <a:r>
              <a:rPr lang="en-US" altLang="zh-CN" dirty="0" smtClean="0"/>
              <a:t>0.4%</a:t>
            </a:r>
            <a:r>
              <a:rPr lang="zh-CN" altLang="en-US" dirty="0"/>
              <a:t>；核心</a:t>
            </a:r>
            <a:r>
              <a:rPr lang="en-US" altLang="zh-CN" dirty="0"/>
              <a:t>CPI</a:t>
            </a:r>
            <a:r>
              <a:rPr lang="zh-CN" altLang="en-US" dirty="0"/>
              <a:t>同比升</a:t>
            </a:r>
            <a:r>
              <a:rPr lang="en-US" altLang="zh-CN" dirty="0" smtClean="0"/>
              <a:t>2.5%</a:t>
            </a:r>
            <a:r>
              <a:rPr lang="zh-CN" altLang="en-US" dirty="0"/>
              <a:t>，预期升</a:t>
            </a:r>
            <a:r>
              <a:rPr lang="en-US" altLang="zh-CN" dirty="0" smtClean="0"/>
              <a:t>2.5%</a:t>
            </a:r>
            <a:r>
              <a:rPr lang="zh-CN" altLang="en-US" dirty="0"/>
              <a:t>，前值升</a:t>
            </a:r>
            <a:r>
              <a:rPr lang="en-US" altLang="zh-CN" dirty="0" smtClean="0"/>
              <a:t>2.6%</a:t>
            </a:r>
            <a:r>
              <a:rPr lang="zh-CN" altLang="en-US" dirty="0"/>
              <a:t>；环比升</a:t>
            </a:r>
            <a:r>
              <a:rPr lang="en-US" altLang="zh-CN" dirty="0" smtClean="0"/>
              <a:t>0.2%</a:t>
            </a:r>
            <a:r>
              <a:rPr lang="zh-CN" altLang="en-US" dirty="0"/>
              <a:t>，预期升</a:t>
            </a:r>
            <a:r>
              <a:rPr lang="en-US" altLang="zh-CN" dirty="0" smtClean="0"/>
              <a:t>0.2%</a:t>
            </a:r>
            <a:r>
              <a:rPr lang="zh-CN" altLang="en-US" dirty="0"/>
              <a:t>，前值</a:t>
            </a:r>
            <a:r>
              <a:rPr lang="zh-CN" altLang="en-US" dirty="0" smtClean="0"/>
              <a:t>升</a:t>
            </a:r>
            <a:r>
              <a:rPr lang="en-US" altLang="zh-CN" dirty="0" smtClean="0"/>
              <a:t>0%</a:t>
            </a:r>
            <a:r>
              <a:rPr lang="zh-CN" altLang="en-US" dirty="0" smtClean="0">
                <a:sym typeface="+mn-ea"/>
              </a:rPr>
              <a:t>。</a:t>
            </a:r>
            <a:r>
              <a:rPr lang="zh-CN" altLang="en-US" dirty="0">
                <a:latin typeface="微软雅黑" panose="020B0503020204020204" pitchFamily="34" charset="-122"/>
                <a:ea typeface="微软雅黑" panose="020B0503020204020204" pitchFamily="34" charset="-122"/>
                <a:sym typeface="+mn-ea"/>
              </a:rPr>
              <a:t>美国</a:t>
            </a:r>
            <a:r>
              <a:rPr lang="zh-CN" altLang="en-US" dirty="0" smtClean="0">
                <a:latin typeface="微软雅黑" panose="020B0503020204020204" pitchFamily="34" charset="-122"/>
                <a:ea typeface="微软雅黑" panose="020B0503020204020204" pitchFamily="34" charset="-122"/>
                <a:sym typeface="+mn-ea"/>
              </a:rPr>
              <a:t>通胀继续小幅回落，主要是由于能源价格回落所致</a:t>
            </a:r>
            <a:r>
              <a:rPr lang="zh-CN" altLang="en-US" dirty="0" smtClean="0">
                <a:sym typeface="+mn-ea"/>
              </a:rPr>
              <a:t>。</a:t>
            </a:r>
            <a:endParaRPr lang="en-US" altLang="zh-CN" dirty="0"/>
          </a:p>
          <a:p>
            <a:pPr algn="just"/>
            <a:r>
              <a:rPr lang="zh-CN" altLang="en-US" dirty="0">
                <a:sym typeface="+mn-ea"/>
              </a:rPr>
              <a:t>目前美国核心</a:t>
            </a:r>
            <a:r>
              <a:rPr lang="en-US" altLang="zh-CN" dirty="0">
                <a:sym typeface="+mn-ea"/>
              </a:rPr>
              <a:t>CPI</a:t>
            </a:r>
            <a:r>
              <a:rPr lang="zh-CN" altLang="en-US" dirty="0">
                <a:sym typeface="+mn-ea"/>
              </a:rPr>
              <a:t>由于房屋租金、服务业</a:t>
            </a:r>
            <a:r>
              <a:rPr lang="zh-CN" altLang="en-US" dirty="0" smtClean="0">
                <a:sym typeface="+mn-ea"/>
              </a:rPr>
              <a:t>消费放缓，短期放缓且</a:t>
            </a:r>
            <a:r>
              <a:rPr lang="zh-CN" altLang="en-US" dirty="0">
                <a:sym typeface="+mn-ea"/>
              </a:rPr>
              <a:t>符合</a:t>
            </a:r>
            <a:r>
              <a:rPr lang="zh-CN" altLang="en-US" dirty="0" smtClean="0">
                <a:sym typeface="+mn-ea"/>
              </a:rPr>
              <a:t>市场预期。</a:t>
            </a:r>
            <a:r>
              <a:rPr lang="zh-CN" altLang="en-US" dirty="0">
                <a:sym typeface="+mn-ea"/>
              </a:rPr>
              <a:t>在整体</a:t>
            </a:r>
            <a:r>
              <a:rPr lang="zh-CN" altLang="en-US" dirty="0" smtClean="0">
                <a:sym typeface="+mn-ea"/>
              </a:rPr>
              <a:t>通胀</a:t>
            </a:r>
            <a:r>
              <a:rPr lang="en-US" dirty="0" smtClean="0">
                <a:sym typeface="+mn-ea"/>
              </a:rPr>
              <a:t>3.4%</a:t>
            </a:r>
            <a:r>
              <a:rPr lang="zh-CN" altLang="en-US" dirty="0">
                <a:sym typeface="+mn-ea"/>
              </a:rPr>
              <a:t>中，能源和食品通胀共计</a:t>
            </a:r>
            <a:r>
              <a:rPr lang="zh-CN" altLang="en-US" dirty="0" smtClean="0">
                <a:sym typeface="+mn-ea"/>
              </a:rPr>
              <a:t>贡献</a:t>
            </a:r>
            <a:r>
              <a:rPr lang="en-US" altLang="zh-CN" dirty="0" smtClean="0">
                <a:sym typeface="+mn-ea"/>
              </a:rPr>
              <a:t>1.5%</a:t>
            </a:r>
            <a:r>
              <a:rPr lang="zh-CN" altLang="en-US" dirty="0" smtClean="0">
                <a:sym typeface="+mn-ea"/>
              </a:rPr>
              <a:t>，</a:t>
            </a:r>
            <a:r>
              <a:rPr lang="zh-CN" altLang="en-US" dirty="0">
                <a:sym typeface="+mn-ea"/>
              </a:rPr>
              <a:t>其中</a:t>
            </a:r>
            <a:r>
              <a:rPr lang="zh-CN" altLang="en-US" dirty="0" smtClean="0">
                <a:sym typeface="+mn-ea"/>
              </a:rPr>
              <a:t>能源为</a:t>
            </a:r>
            <a:r>
              <a:rPr lang="en-US" altLang="zh-CN" dirty="0" smtClean="0">
                <a:sym typeface="+mn-ea"/>
              </a:rPr>
              <a:t>1.1%</a:t>
            </a:r>
            <a:r>
              <a:rPr lang="zh-CN" altLang="en-US" dirty="0" smtClean="0">
                <a:sym typeface="+mn-ea"/>
              </a:rPr>
              <a:t>，较上月下降</a:t>
            </a:r>
            <a:r>
              <a:rPr lang="en-US" altLang="zh-CN" dirty="0" smtClean="0">
                <a:sym typeface="+mn-ea"/>
              </a:rPr>
              <a:t>0.1%</a:t>
            </a:r>
            <a:r>
              <a:rPr lang="zh-CN" altLang="en-US" dirty="0" smtClean="0">
                <a:sym typeface="+mn-ea"/>
              </a:rPr>
              <a:t>，食品为</a:t>
            </a:r>
            <a:r>
              <a:rPr lang="en-US" altLang="zh-CN" dirty="0" smtClean="0">
                <a:sym typeface="+mn-ea"/>
              </a:rPr>
              <a:t>0.4%</a:t>
            </a:r>
            <a:r>
              <a:rPr lang="zh-CN" altLang="en-US" dirty="0" smtClean="0">
                <a:sym typeface="+mn-ea"/>
              </a:rPr>
              <a:t>，与上月持平。</a:t>
            </a:r>
            <a:r>
              <a:rPr lang="zh-CN" altLang="en-US" dirty="0">
                <a:sym typeface="+mn-ea"/>
              </a:rPr>
              <a:t>核心通胀方面，房屋</a:t>
            </a:r>
            <a:r>
              <a:rPr lang="zh-CN" altLang="en-US" dirty="0" smtClean="0">
                <a:sym typeface="+mn-ea"/>
              </a:rPr>
              <a:t>租金对</a:t>
            </a:r>
            <a:r>
              <a:rPr lang="zh-CN" altLang="en-US" dirty="0">
                <a:sym typeface="+mn-ea"/>
              </a:rPr>
              <a:t>通胀</a:t>
            </a:r>
            <a:r>
              <a:rPr lang="zh-CN" altLang="en-US" dirty="0" smtClean="0">
                <a:sym typeface="+mn-ea"/>
              </a:rPr>
              <a:t>贡献与上月持平为</a:t>
            </a:r>
            <a:r>
              <a:rPr lang="en-US" altLang="zh-CN" dirty="0" smtClean="0">
                <a:sym typeface="+mn-ea"/>
              </a:rPr>
              <a:t>1.0%</a:t>
            </a:r>
            <a:r>
              <a:rPr lang="zh-CN" altLang="en-US" dirty="0">
                <a:sym typeface="+mn-ea"/>
              </a:rPr>
              <a:t>，服务消费</a:t>
            </a:r>
            <a:r>
              <a:rPr lang="zh-CN" altLang="en-US" dirty="0" smtClean="0">
                <a:sym typeface="+mn-ea"/>
              </a:rPr>
              <a:t>贡献为</a:t>
            </a:r>
            <a:r>
              <a:rPr lang="en-US" altLang="zh-CN" dirty="0" smtClean="0">
                <a:sym typeface="+mn-ea"/>
              </a:rPr>
              <a:t>1.0%</a:t>
            </a:r>
            <a:r>
              <a:rPr lang="zh-CN" altLang="en-US" dirty="0" smtClean="0">
                <a:sym typeface="+mn-ea"/>
              </a:rPr>
              <a:t>，较上月下降</a:t>
            </a:r>
            <a:r>
              <a:rPr lang="en-US" altLang="zh-CN" dirty="0" smtClean="0">
                <a:sym typeface="+mn-ea"/>
              </a:rPr>
              <a:t>0.1%</a:t>
            </a:r>
            <a:r>
              <a:rPr lang="zh-CN" altLang="en-US" dirty="0" smtClean="0">
                <a:sym typeface="+mn-ea"/>
              </a:rPr>
              <a:t>，二手车持平为</a:t>
            </a:r>
            <a:r>
              <a:rPr lang="en-US" altLang="zh-CN" dirty="0" smtClean="0">
                <a:sym typeface="+mn-ea"/>
              </a:rPr>
              <a:t>-0.1%</a:t>
            </a:r>
            <a:r>
              <a:rPr lang="zh-CN" altLang="en-US" dirty="0" smtClean="0"/>
              <a:t>。</a:t>
            </a:r>
            <a:endParaRPr lang="en-US" altLang="zh-CN" dirty="0"/>
          </a:p>
        </p:txBody>
      </p:sp>
      <p:sp>
        <p:nvSpPr>
          <p:cNvPr id="7" name="文本占位符 6"/>
          <p:cNvSpPr>
            <a:spLocks noGrp="1"/>
          </p:cNvSpPr>
          <p:nvPr>
            <p:ph type="body" sz="quarter" idx="26"/>
          </p:nvPr>
        </p:nvSpPr>
        <p:spPr/>
        <p:txBody>
          <a:bodyPr/>
          <a:lstStyle/>
          <a:p>
            <a:r>
              <a:rPr lang="zh-CN" altLang="en-US" dirty="0"/>
              <a:t>图  天然气和原油价格</a:t>
            </a:r>
            <a:endParaRPr lang="zh-CN" altLang="en-US" dirty="0"/>
          </a:p>
        </p:txBody>
      </p:sp>
      <p:sp>
        <p:nvSpPr>
          <p:cNvPr id="9" name="文本占位符 8"/>
          <p:cNvSpPr>
            <a:spLocks noGrp="1"/>
          </p:cNvSpPr>
          <p:nvPr>
            <p:ph type="body" sz="quarter" idx="40"/>
          </p:nvPr>
        </p:nvSpPr>
        <p:spPr/>
        <p:txBody>
          <a:bodyPr/>
          <a:lstStyle/>
          <a:p>
            <a:r>
              <a:rPr lang="zh-CN" altLang="en-US" dirty="0"/>
              <a:t>图  美国</a:t>
            </a:r>
            <a:r>
              <a:rPr lang="en-US" altLang="zh-CN" dirty="0"/>
              <a:t>CPI</a:t>
            </a:r>
            <a:r>
              <a:rPr lang="zh-CN" altLang="en-US" dirty="0"/>
              <a:t>及分项构成</a:t>
            </a:r>
            <a:endParaRPr lang="zh-CN" altLang="en-US" dirty="0"/>
          </a:p>
        </p:txBody>
      </p:sp>
      <p:sp>
        <p:nvSpPr>
          <p:cNvPr id="10" name="文本占位符 9"/>
          <p:cNvSpPr>
            <a:spLocks noGrp="1"/>
          </p:cNvSpPr>
          <p:nvPr>
            <p:ph type="body" sz="quarter" idx="27"/>
          </p:nvPr>
        </p:nvSpPr>
        <p:spPr/>
        <p:txBody>
          <a:bodyPr/>
          <a:lstStyle/>
          <a:p>
            <a:r>
              <a:rPr lang="zh-CN" altLang="en-US" dirty="0">
                <a:sym typeface="+mn-ea"/>
              </a:rPr>
              <a:t>数据来源</a:t>
            </a:r>
            <a:r>
              <a:rPr lang="zh-CN" altLang="en-US" dirty="0" smtClean="0">
                <a:sym typeface="+mn-ea"/>
              </a:rPr>
              <a:t>：同花顺</a:t>
            </a:r>
            <a:r>
              <a:rPr lang="en-US" altLang="zh-CN" dirty="0" err="1" smtClean="0">
                <a:sym typeface="+mn-ea"/>
              </a:rPr>
              <a:t>iFinD</a:t>
            </a:r>
            <a:endParaRPr lang="zh-CN" altLang="en-US" dirty="0"/>
          </a:p>
        </p:txBody>
      </p:sp>
      <p:sp>
        <p:nvSpPr>
          <p:cNvPr id="11" name="i$liḋe-Oval 17"/>
          <p:cNvSpPr/>
          <p:nvPr/>
        </p:nvSpPr>
        <p:spPr>
          <a:xfrm>
            <a:off x="6026861" y="1061807"/>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1</a:t>
            </a:r>
            <a:endParaRPr lang="en-US" altLang="zh-CN" sz="1050" dirty="0">
              <a:solidFill>
                <a:prstClr val="white"/>
              </a:solidFill>
              <a:latin typeface="+mj-lt"/>
              <a:ea typeface="微软雅黑" panose="020B0503020204020204" pitchFamily="34" charset="-122"/>
            </a:endParaRPr>
          </a:p>
        </p:txBody>
      </p:sp>
      <p:sp>
        <p:nvSpPr>
          <p:cNvPr id="12" name="i$liḋe-Oval 17"/>
          <p:cNvSpPr/>
          <p:nvPr/>
        </p:nvSpPr>
        <p:spPr>
          <a:xfrm>
            <a:off x="6026861" y="3468748"/>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2</a:t>
            </a:r>
            <a:endParaRPr lang="en-US" altLang="zh-CN" sz="1050" dirty="0">
              <a:solidFill>
                <a:prstClr val="white"/>
              </a:solidFill>
              <a:latin typeface="+mj-lt"/>
              <a:ea typeface="微软雅黑" panose="020B0503020204020204" pitchFamily="34" charset="-122"/>
            </a:endParaRPr>
          </a:p>
        </p:txBody>
      </p:sp>
      <p:pic>
        <p:nvPicPr>
          <p:cNvPr id="13" name="图片占位符 12"/>
          <p:cNvPicPr>
            <a:picLocks noGrp="1" noChangeAspect="1"/>
          </p:cNvPicPr>
          <p:nvPr>
            <p:ph type="pic" sz="quarter" idx="39"/>
          </p:nvPr>
        </p:nvPicPr>
        <p:blipFill>
          <a:blip r:embed="rId1"/>
          <a:srcRect t="2767" b="2767"/>
          <a:stretch>
            <a:fillRect/>
          </a:stretch>
        </p:blipFill>
        <p:spPr>
          <a:prstGeom prst="rect">
            <a:avLst/>
          </a:prstGeom>
        </p:spPr>
      </p:pic>
      <p:pic>
        <p:nvPicPr>
          <p:cNvPr id="15" name="图片占位符 14"/>
          <p:cNvPicPr>
            <a:picLocks noGrp="1" noChangeAspect="1"/>
          </p:cNvPicPr>
          <p:nvPr>
            <p:ph type="pic" sz="quarter" idx="22"/>
          </p:nvPr>
        </p:nvPicPr>
        <p:blipFill>
          <a:blip r:embed="rId2"/>
          <a:srcRect t="87" b="87"/>
          <a:stretch>
            <a:fillRect/>
          </a:stretch>
        </p:blipFill>
        <p:spPr>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8070" y="107568"/>
            <a:ext cx="11237157" cy="458726"/>
          </a:xfrm>
        </p:spPr>
        <p:txBody>
          <a:bodyPr/>
          <a:lstStyle/>
          <a:p>
            <a:r>
              <a:rPr lang="en-US" altLang="zh-CN" dirty="0" smtClean="0">
                <a:latin typeface="微软雅黑" panose="020B0503020204020204" pitchFamily="34" charset="-122"/>
                <a:ea typeface="微软雅黑" panose="020B0503020204020204" pitchFamily="34" charset="-122"/>
                <a:sym typeface="+mn-ea"/>
              </a:rPr>
              <a:t>2.3  </a:t>
            </a:r>
            <a:r>
              <a:rPr lang="zh-CN" altLang="en-US" dirty="0">
                <a:latin typeface="微软雅黑" panose="020B0503020204020204" pitchFamily="34" charset="-122"/>
                <a:ea typeface="微软雅黑" panose="020B0503020204020204" pitchFamily="34" charset="-122"/>
                <a:sym typeface="+mn-ea"/>
              </a:rPr>
              <a:t>海外宏观</a:t>
            </a:r>
            <a:r>
              <a:rPr lang="zh-CN" altLang="en-US" dirty="0" smtClean="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美联储加息预期放</a:t>
            </a:r>
            <a:r>
              <a:rPr lang="zh-CN" altLang="en-US" dirty="0" smtClean="0">
                <a:latin typeface="微软雅黑" panose="020B0503020204020204" pitchFamily="34" charset="-122"/>
                <a:ea typeface="微软雅黑" panose="020B0503020204020204" pitchFamily="34" charset="-122"/>
                <a:sym typeface="+mn-ea"/>
              </a:rPr>
              <a:t>缓，但美联储主席释放鹰派信号</a:t>
            </a:r>
            <a:endParaRPr lang="zh-CN" altLang="en-US" dirty="0">
              <a:latin typeface="微软雅黑" panose="020B0503020204020204" pitchFamily="34" charset="-122"/>
              <a:ea typeface="微软雅黑" panose="020B0503020204020204" pitchFamily="34" charset="-122"/>
              <a:sym typeface="+mn-ea"/>
            </a:endParaRPr>
          </a:p>
        </p:txBody>
      </p:sp>
      <p:sp>
        <p:nvSpPr>
          <p:cNvPr id="7" name="文本占位符 6"/>
          <p:cNvSpPr>
            <a:spLocks noGrp="1"/>
          </p:cNvSpPr>
          <p:nvPr>
            <p:ph type="body" sz="quarter" idx="26"/>
          </p:nvPr>
        </p:nvSpPr>
        <p:spPr/>
        <p:txBody>
          <a:bodyPr/>
          <a:lstStyle/>
          <a:p>
            <a:r>
              <a:rPr lang="zh-CN" altLang="en-US" dirty="0"/>
              <a:t>图  </a:t>
            </a:r>
            <a:r>
              <a:rPr lang="zh-CN" altLang="en-US" dirty="0">
                <a:sym typeface="+mn-ea"/>
              </a:rPr>
              <a:t>美联</a:t>
            </a:r>
            <a:r>
              <a:rPr lang="zh-CN" altLang="en-US" dirty="0" smtClean="0">
                <a:sym typeface="+mn-ea"/>
              </a:rPr>
              <a:t>储</a:t>
            </a:r>
            <a:r>
              <a:rPr lang="en-US" altLang="zh-CN" dirty="0" smtClean="0">
                <a:sym typeface="+mn-ea"/>
              </a:rPr>
              <a:t>7</a:t>
            </a:r>
            <a:r>
              <a:rPr lang="zh-CN" altLang="en-US" dirty="0" smtClean="0">
                <a:sym typeface="+mn-ea"/>
              </a:rPr>
              <a:t>月维持利率不变</a:t>
            </a:r>
            <a:endParaRPr lang="zh-CN" altLang="en-US" dirty="0">
              <a:sym typeface="+mn-ea"/>
            </a:endParaRPr>
          </a:p>
        </p:txBody>
      </p:sp>
      <p:sp>
        <p:nvSpPr>
          <p:cNvPr id="9" name="文本占位符 8"/>
          <p:cNvSpPr>
            <a:spLocks noGrp="1"/>
          </p:cNvSpPr>
          <p:nvPr>
            <p:ph type="body" sz="quarter" idx="40"/>
          </p:nvPr>
        </p:nvSpPr>
        <p:spPr/>
        <p:txBody>
          <a:bodyPr/>
          <a:lstStyle/>
          <a:p>
            <a:r>
              <a:rPr lang="zh-CN" altLang="en-US" dirty="0"/>
              <a:t>图  </a:t>
            </a:r>
            <a:r>
              <a:rPr dirty="0" err="1" smtClean="0">
                <a:sym typeface="+mn-ea"/>
              </a:rPr>
              <a:t>欧央行</a:t>
            </a:r>
            <a:r>
              <a:rPr lang="zh-CN" altLang="zh-CN" dirty="0" smtClean="0"/>
              <a:t>维持</a:t>
            </a:r>
            <a:r>
              <a:rPr lang="zh-CN" altLang="zh-CN" dirty="0"/>
              <a:t>利率不变</a:t>
            </a:r>
            <a:endParaRPr dirty="0">
              <a:sym typeface="+mn-ea"/>
            </a:endParaRPr>
          </a:p>
        </p:txBody>
      </p:sp>
      <p:sp>
        <p:nvSpPr>
          <p:cNvPr id="10" name="文本占位符 9"/>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a:p>
        </p:txBody>
      </p:sp>
      <p:sp>
        <p:nvSpPr>
          <p:cNvPr id="6" name="文本占位符 2"/>
          <p:cNvSpPr>
            <a:spLocks noGrp="1"/>
          </p:cNvSpPr>
          <p:nvPr/>
        </p:nvSpPr>
        <p:spPr>
          <a:xfrm>
            <a:off x="6383020" y="850900"/>
            <a:ext cx="5182235" cy="5549900"/>
          </a:xfrm>
          <a:prstGeom prst="rect">
            <a:avLst/>
          </a:prstGeom>
        </p:spPr>
        <p:txBody>
          <a:bodyPr/>
          <a:lstStyle>
            <a:lvl1pPr marL="0" indent="0" algn="l" defTabSz="914400" rtl="0" eaLnBrk="1" latinLnBrk="0" hangingPunct="1">
              <a:lnSpc>
                <a:spcPts val="2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pPr>
            <a:r>
              <a:rPr lang="zh-CN" altLang="en-US" b="1" dirty="0"/>
              <a:t>美联</a:t>
            </a:r>
            <a:r>
              <a:rPr lang="zh-CN" altLang="en-US" b="1" dirty="0" smtClean="0"/>
              <a:t>储</a:t>
            </a:r>
            <a:r>
              <a:rPr lang="en-US" altLang="zh-CN" b="1" dirty="0" smtClean="0"/>
              <a:t>7</a:t>
            </a:r>
            <a:r>
              <a:rPr lang="zh-CN" altLang="en-US" b="1" dirty="0" smtClean="0"/>
              <a:t>月</a:t>
            </a:r>
            <a:r>
              <a:rPr lang="zh-CN" altLang="en-US" b="1" dirty="0"/>
              <a:t>议息会议</a:t>
            </a:r>
            <a:r>
              <a:rPr lang="zh-CN" altLang="en-US" b="1" dirty="0" smtClean="0"/>
              <a:t>：</a:t>
            </a:r>
            <a:r>
              <a:rPr lang="zh-CN" altLang="en-US" sz="1300" b="1" dirty="0">
                <a:solidFill>
                  <a:srgbClr val="FF0000"/>
                </a:solidFill>
                <a:sym typeface="+mn-ea"/>
              </a:rPr>
              <a:t>维持利率在</a:t>
            </a:r>
            <a:r>
              <a:rPr lang="en-US" altLang="zh-CN" sz="1300" b="1" dirty="0">
                <a:solidFill>
                  <a:srgbClr val="FF0000"/>
                </a:solidFill>
                <a:sym typeface="+mn-ea"/>
              </a:rPr>
              <a:t>3.50%-3.75%</a:t>
            </a:r>
            <a:r>
              <a:rPr lang="zh-CN" altLang="en-US" sz="1300" b="1" dirty="0">
                <a:solidFill>
                  <a:srgbClr val="FF0000"/>
                </a:solidFill>
                <a:sym typeface="+mn-ea"/>
              </a:rPr>
              <a:t>不变，为连续第五次会议按兵不动；投票比例为</a:t>
            </a:r>
            <a:r>
              <a:rPr lang="en-US" altLang="zh-CN" sz="1300" b="1" dirty="0">
                <a:solidFill>
                  <a:srgbClr val="FF0000"/>
                </a:solidFill>
                <a:sym typeface="+mn-ea"/>
              </a:rPr>
              <a:t>9-3</a:t>
            </a:r>
            <a:r>
              <a:rPr lang="zh-CN" altLang="en-US" sz="1300" b="1" dirty="0">
                <a:solidFill>
                  <a:srgbClr val="FF0000"/>
                </a:solidFill>
                <a:sym typeface="+mn-ea"/>
              </a:rPr>
              <a:t>，三名地方联储委员投票支持加息</a:t>
            </a:r>
            <a:r>
              <a:rPr lang="zh-CN" altLang="en-US" b="1" dirty="0" smtClean="0">
                <a:sym typeface="+mn-ea"/>
              </a:rPr>
              <a:t>。</a:t>
            </a:r>
            <a:endParaRPr lang="zh-CN" altLang="en-US" b="1" dirty="0"/>
          </a:p>
          <a:p>
            <a:pPr marL="285750" indent="-285750" algn="just">
              <a:lnSpc>
                <a:spcPct val="100000"/>
              </a:lnSpc>
              <a:buFont typeface="Wingdings" panose="05000000000000000000" charset="0"/>
              <a:buChar char="Ø"/>
            </a:pPr>
            <a:r>
              <a:rPr lang="en-US" altLang="zh-CN" sz="1300" b="1" dirty="0">
                <a:sym typeface="+mn-ea"/>
              </a:rPr>
              <a:t>1. </a:t>
            </a:r>
            <a:r>
              <a:rPr lang="zh-CN" altLang="en-US" sz="1300" b="1" dirty="0" smtClean="0">
                <a:sym typeface="+mn-ea"/>
              </a:rPr>
              <a:t>利率</a:t>
            </a:r>
            <a:r>
              <a:rPr lang="zh-CN" altLang="en-US" sz="1300" b="1" dirty="0">
                <a:sym typeface="+mn-ea"/>
              </a:rPr>
              <a:t>前景：在必要和适当的情况下，将毫不犹豫地采取行动；如果通胀持续高企，利率可能是解决方法的一部分；不会把我们今天所做的事描述为一次暂停，密切观察市场定价但不随市场定价行动，未行动只是故事开始，而非结束；前瞻性指引的撤回需要一定的过渡期。</a:t>
            </a:r>
            <a:endParaRPr lang="zh-CN" altLang="en-US" sz="1300" b="1" dirty="0">
              <a:sym typeface="+mn-ea"/>
            </a:endParaRPr>
          </a:p>
          <a:p>
            <a:pPr marL="285750" indent="-285750" algn="just">
              <a:lnSpc>
                <a:spcPct val="100000"/>
              </a:lnSpc>
              <a:buFont typeface="Wingdings" panose="05000000000000000000" charset="0"/>
              <a:buChar char="Ø"/>
            </a:pPr>
            <a:r>
              <a:rPr lang="en-US" altLang="zh-CN" sz="1300" b="1" dirty="0" smtClean="0">
                <a:sym typeface="+mn-ea"/>
              </a:rPr>
              <a:t>2</a:t>
            </a:r>
            <a:r>
              <a:rPr lang="en-US" altLang="zh-CN" sz="1300" b="1" dirty="0">
                <a:sym typeface="+mn-ea"/>
              </a:rPr>
              <a:t>. </a:t>
            </a:r>
            <a:r>
              <a:rPr lang="zh-CN" altLang="en-US" sz="1300" b="1" dirty="0">
                <a:sym typeface="+mn-ea"/>
              </a:rPr>
              <a:t>通胀前景：认为我们对稍高的通胀目标更为宽容是误读，美联储没有软性通胀目标，唯一的目标是</a:t>
            </a:r>
            <a:r>
              <a:rPr lang="en-US" altLang="zh-CN" sz="1300" b="1" dirty="0">
                <a:sym typeface="+mn-ea"/>
              </a:rPr>
              <a:t>2%</a:t>
            </a:r>
            <a:r>
              <a:rPr lang="zh-CN" altLang="en-US" sz="1300" b="1" dirty="0">
                <a:sym typeface="+mn-ea"/>
              </a:rPr>
              <a:t>的通胀率；</a:t>
            </a:r>
            <a:r>
              <a:rPr lang="en-US" altLang="zh-CN" sz="1300" b="1" dirty="0">
                <a:sym typeface="+mn-ea"/>
              </a:rPr>
              <a:t>6</a:t>
            </a:r>
            <a:r>
              <a:rPr lang="zh-CN" altLang="en-US" sz="1300" b="1" dirty="0">
                <a:sym typeface="+mn-ea"/>
              </a:rPr>
              <a:t>月的核心</a:t>
            </a:r>
            <a:r>
              <a:rPr lang="en-US" altLang="zh-CN" sz="1300" b="1" dirty="0">
                <a:sym typeface="+mn-ea"/>
              </a:rPr>
              <a:t>CPI</a:t>
            </a:r>
            <a:r>
              <a:rPr lang="zh-CN" altLang="en-US" sz="1300" b="1" dirty="0">
                <a:sym typeface="+mn-ea"/>
              </a:rPr>
              <a:t>数据对决策影响不大；重要的是通胀趋势；参考的通胀数据范围比单纯的</a:t>
            </a:r>
            <a:r>
              <a:rPr lang="en-US" altLang="zh-CN" sz="1300" b="1" dirty="0">
                <a:sym typeface="+mn-ea"/>
              </a:rPr>
              <a:t>PCE</a:t>
            </a:r>
            <a:r>
              <a:rPr lang="zh-CN" altLang="en-US" sz="1300" b="1" dirty="0">
                <a:sym typeface="+mn-ea"/>
              </a:rPr>
              <a:t>数据更为广泛；获得了一些令人鼓舞的通胀数据。</a:t>
            </a:r>
            <a:endParaRPr lang="zh-CN" altLang="en-US" sz="1300" b="1" dirty="0">
              <a:sym typeface="+mn-ea"/>
            </a:endParaRPr>
          </a:p>
          <a:p>
            <a:pPr marL="285750" indent="-285750" algn="just">
              <a:lnSpc>
                <a:spcPct val="100000"/>
              </a:lnSpc>
              <a:buFont typeface="Wingdings" panose="05000000000000000000" charset="0"/>
              <a:buChar char="Ø"/>
            </a:pPr>
            <a:r>
              <a:rPr lang="en-US" altLang="zh-CN" sz="1300" b="1" dirty="0">
                <a:sym typeface="+mn-ea"/>
              </a:rPr>
              <a:t>3. </a:t>
            </a:r>
            <a:r>
              <a:rPr lang="zh-CN" altLang="en-US" sz="1300" b="1" dirty="0">
                <a:sym typeface="+mn-ea"/>
              </a:rPr>
              <a:t>经济前景：投资强劲，经济产出稳健，人工智能投资为未来增长奠定基础；我们正在做的是对经济形势的严格审查。劳动力市场稳健且保持稳定，就充分就业而言做得相当不错。</a:t>
            </a:r>
            <a:endParaRPr lang="zh-CN" altLang="en-US" sz="1300" b="1" dirty="0">
              <a:sym typeface="+mn-ea"/>
            </a:endParaRPr>
          </a:p>
          <a:p>
            <a:pPr algn="just">
              <a:lnSpc>
                <a:spcPct val="100000"/>
              </a:lnSpc>
              <a:buFont typeface="Wingdings" panose="05000000000000000000" charset="0"/>
            </a:pPr>
            <a:endParaRPr lang="en-US" dirty="0">
              <a:sym typeface="+mn-ea"/>
            </a:endParaRPr>
          </a:p>
          <a:p>
            <a:pPr algn="just">
              <a:lnSpc>
                <a:spcPct val="100000"/>
              </a:lnSpc>
              <a:buFont typeface="Wingdings" panose="05000000000000000000" charset="0"/>
            </a:pPr>
            <a:r>
              <a:rPr lang="en-US" altLang="zh-CN" dirty="0" smtClean="0">
                <a:sym typeface="+mn-ea"/>
              </a:rPr>
              <a:t>7</a:t>
            </a:r>
            <a:r>
              <a:rPr lang="zh-CN" altLang="en-US" dirty="0" smtClean="0">
                <a:sym typeface="+mn-ea"/>
              </a:rPr>
              <a:t>月</a:t>
            </a:r>
            <a:r>
              <a:rPr lang="zh-CN" altLang="en-US" dirty="0">
                <a:sym typeface="+mn-ea"/>
              </a:rPr>
              <a:t>通胀和就业数据的阶段性转向也为美联储保持观望提供</a:t>
            </a:r>
            <a:r>
              <a:rPr lang="zh-CN" altLang="en-US" dirty="0" smtClean="0">
                <a:sym typeface="+mn-ea"/>
              </a:rPr>
              <a:t>支持，一度导致美联储加息预期大幅下降。但是</a:t>
            </a:r>
            <a:r>
              <a:rPr lang="en-US" altLang="zh-CN" dirty="0" smtClean="0">
                <a:sym typeface="+mn-ea"/>
              </a:rPr>
              <a:t>8</a:t>
            </a:r>
            <a:r>
              <a:rPr lang="zh-CN" altLang="en-US" dirty="0" smtClean="0">
                <a:sym typeface="+mn-ea"/>
              </a:rPr>
              <a:t>月底，美联储杰克逊霍尔年会上，美联储主席沃什释放鹰派信号，美联储加息预期有所抬升，美元指数整体走弱，全球风险偏好整体升温、市场波动加大。</a:t>
            </a:r>
            <a:endParaRPr lang="zh-CN" altLang="en-US" dirty="0">
              <a:sym typeface="+mn-ea"/>
            </a:endParaRPr>
          </a:p>
        </p:txBody>
      </p:sp>
      <p:sp>
        <p:nvSpPr>
          <p:cNvPr id="8" name="i$liḋe-Oval 17"/>
          <p:cNvSpPr/>
          <p:nvPr/>
        </p:nvSpPr>
        <p:spPr>
          <a:xfrm>
            <a:off x="6031453" y="851136"/>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7500" lnSpcReduction="20000"/>
          </a:bodyPr>
          <a:lstStyle/>
          <a:p>
            <a:pPr algn="ctr" defTabSz="685800"/>
            <a:r>
              <a:rPr lang="en-US" altLang="zh-CN" sz="1050" dirty="0">
                <a:solidFill>
                  <a:prstClr val="white"/>
                </a:solidFill>
                <a:latin typeface="+mj-lt"/>
                <a:ea typeface="微软雅黑" panose="020B0503020204020204" pitchFamily="34" charset="-122"/>
              </a:rPr>
              <a:t>1</a:t>
            </a:r>
            <a:endParaRPr lang="en-US" altLang="zh-CN" sz="1050" dirty="0">
              <a:solidFill>
                <a:prstClr val="white"/>
              </a:solidFill>
              <a:latin typeface="+mj-lt"/>
              <a:ea typeface="微软雅黑" panose="020B0503020204020204" pitchFamily="34" charset="-122"/>
            </a:endParaRPr>
          </a:p>
        </p:txBody>
      </p:sp>
      <p:sp>
        <p:nvSpPr>
          <p:cNvPr id="22" name="i$liḋe-Oval 17"/>
          <p:cNvSpPr/>
          <p:nvPr/>
        </p:nvSpPr>
        <p:spPr>
          <a:xfrm>
            <a:off x="6031453" y="4658508"/>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7500" lnSpcReduction="20000"/>
          </a:bodyPr>
          <a:lstStyle/>
          <a:p>
            <a:pPr algn="ctr" defTabSz="685800"/>
            <a:r>
              <a:rPr lang="en-US" altLang="zh-CN" sz="1050" dirty="0">
                <a:solidFill>
                  <a:prstClr val="white"/>
                </a:solidFill>
                <a:latin typeface="+mj-lt"/>
                <a:ea typeface="微软雅黑" panose="020B0503020204020204" pitchFamily="34" charset="-122"/>
              </a:rPr>
              <a:t>2</a:t>
            </a:r>
            <a:endParaRPr lang="en-US" altLang="zh-CN" sz="1050" dirty="0">
              <a:solidFill>
                <a:prstClr val="white"/>
              </a:solidFill>
              <a:latin typeface="+mj-lt"/>
              <a:ea typeface="微软雅黑" panose="020B0503020204020204" pitchFamily="34" charset="-122"/>
            </a:endParaRPr>
          </a:p>
        </p:txBody>
      </p:sp>
      <p:pic>
        <p:nvPicPr>
          <p:cNvPr id="5" name="图片占位符 4"/>
          <p:cNvPicPr>
            <a:picLocks noGrp="1" noChangeAspect="1"/>
          </p:cNvPicPr>
          <p:nvPr>
            <p:ph type="pic" sz="quarter" idx="22"/>
          </p:nvPr>
        </p:nvPicPr>
        <p:blipFill>
          <a:blip r:embed="rId1"/>
          <a:srcRect t="87" b="87"/>
          <a:stretch>
            <a:fillRect/>
          </a:stretch>
        </p:blipFill>
        <p:spPr>
          <a:prstGeom prst="rect">
            <a:avLst/>
          </a:prstGeom>
        </p:spPr>
      </p:pic>
      <p:pic>
        <p:nvPicPr>
          <p:cNvPr id="13" name="图片占位符 12"/>
          <p:cNvPicPr>
            <a:picLocks noGrp="1" noChangeAspect="1"/>
          </p:cNvPicPr>
          <p:nvPr>
            <p:ph type="pic" sz="quarter" idx="39"/>
          </p:nvPr>
        </p:nvPicPr>
        <p:blipFill>
          <a:blip r:embed="rId2"/>
          <a:srcRect t="403" b="403"/>
          <a:stretch>
            <a:fillRect/>
          </a:stretch>
        </p:blipFill>
        <p:spPr>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2575116" y="1297761"/>
            <a:ext cx="8381264" cy="494727"/>
          </a:xfrm>
        </p:spPr>
        <p:txBody>
          <a:bodyPr/>
          <a:lstStyle/>
          <a:p>
            <a:r>
              <a:rPr lang="zh-CN" altLang="en-US" dirty="0"/>
              <a:t>市场回顾</a:t>
            </a:r>
            <a:endParaRPr lang="zh-CN" altLang="en-US" dirty="0"/>
          </a:p>
        </p:txBody>
      </p:sp>
      <p:sp>
        <p:nvSpPr>
          <p:cNvPr id="3" name="文本占位符 2"/>
          <p:cNvSpPr>
            <a:spLocks noGrp="1"/>
          </p:cNvSpPr>
          <p:nvPr>
            <p:ph type="body" sz="quarter" idx="11"/>
          </p:nvPr>
        </p:nvSpPr>
        <p:spPr>
          <a:xfrm>
            <a:off x="2575116" y="2292575"/>
            <a:ext cx="8529371" cy="494727"/>
          </a:xfrm>
        </p:spPr>
        <p:txBody>
          <a:bodyPr/>
          <a:lstStyle/>
          <a:p>
            <a:r>
              <a:rPr lang="zh-CN" altLang="en-US" dirty="0"/>
              <a:t>海外经济环境及政策影响</a:t>
            </a:r>
            <a:endParaRPr lang="zh-CN" altLang="en-US" dirty="0"/>
          </a:p>
        </p:txBody>
      </p:sp>
      <p:sp>
        <p:nvSpPr>
          <p:cNvPr id="4" name="文本占位符 3"/>
          <p:cNvSpPr>
            <a:spLocks noGrp="1"/>
          </p:cNvSpPr>
          <p:nvPr>
            <p:ph type="body" sz="quarter" idx="12"/>
          </p:nvPr>
        </p:nvSpPr>
        <p:spPr>
          <a:xfrm>
            <a:off x="2563965" y="3251913"/>
            <a:ext cx="7510212" cy="494727"/>
          </a:xfrm>
        </p:spPr>
        <p:txBody>
          <a:bodyPr/>
          <a:lstStyle/>
          <a:p>
            <a:r>
              <a:rPr lang="zh-CN" altLang="en-US" b="1" dirty="0">
                <a:solidFill>
                  <a:srgbClr val="FF0000"/>
                </a:solidFill>
              </a:rPr>
              <a:t>国内经济环境及政策影响</a:t>
            </a:r>
            <a:endParaRPr lang="zh-CN" altLang="en-US" dirty="0"/>
          </a:p>
        </p:txBody>
      </p:sp>
      <p:sp>
        <p:nvSpPr>
          <p:cNvPr id="6" name="文本框 5"/>
          <p:cNvSpPr txBox="1"/>
          <p:nvPr/>
        </p:nvSpPr>
        <p:spPr>
          <a:xfrm>
            <a:off x="1399821" y="1257124"/>
            <a:ext cx="865240" cy="523220"/>
          </a:xfrm>
          <a:prstGeom prst="rect">
            <a:avLst/>
          </a:prstGeom>
          <a:noFill/>
        </p:spPr>
        <p:txBody>
          <a:bodyPr wrap="square" rtlCol="0">
            <a:spAutoFit/>
          </a:bodyPr>
          <a:lstStyle/>
          <a:p>
            <a:r>
              <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框 6"/>
          <p:cNvSpPr txBox="1"/>
          <p:nvPr/>
        </p:nvSpPr>
        <p:spPr>
          <a:xfrm>
            <a:off x="1388669" y="2257099"/>
            <a:ext cx="757639" cy="523220"/>
          </a:xfrm>
          <a:prstGeom prst="rect">
            <a:avLst/>
          </a:prstGeom>
          <a:noFill/>
        </p:spPr>
        <p:txBody>
          <a:bodyPr wrap="square" rtlCol="0">
            <a:spAutoFit/>
          </a:bodyPr>
          <a:lstStyle/>
          <a:p>
            <a:r>
              <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框 7"/>
          <p:cNvSpPr txBox="1"/>
          <p:nvPr/>
        </p:nvSpPr>
        <p:spPr>
          <a:xfrm>
            <a:off x="1399821" y="3210445"/>
            <a:ext cx="735336" cy="523220"/>
          </a:xfrm>
          <a:prstGeom prst="rect">
            <a:avLst/>
          </a:prstGeom>
          <a:noFill/>
          <a:effectLst>
            <a:outerShdw blurRad="50800" dist="38100" dir="5400000" algn="t" rotWithShape="0">
              <a:prstClr val="black">
                <a:alpha val="40000"/>
              </a:prstClr>
            </a:outerShdw>
          </a:effectLst>
        </p:spPr>
        <p:txBody>
          <a:bodyPr wrap="square" rtlCol="0">
            <a:spAutoFit/>
          </a:bodyPr>
          <a:lstStyle/>
          <a:p>
            <a:r>
              <a:rPr lang="en-US" altLang="zh-CN" sz="2800" b="1" dirty="0">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28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标题 1"/>
          <p:cNvSpPr txBox="1"/>
          <p:nvPr/>
        </p:nvSpPr>
        <p:spPr>
          <a:xfrm>
            <a:off x="328071" y="107568"/>
            <a:ext cx="10391341" cy="458726"/>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sz="2800" b="1" dirty="0">
                <a:solidFill>
                  <a:schemeClr val="bg1"/>
                </a:solidFill>
                <a:latin typeface="+mj-lt"/>
                <a:ea typeface="+mj-ea"/>
                <a:cs typeface="+mj-cs"/>
              </a:rPr>
              <a:t>主要内容</a:t>
            </a:r>
            <a:endParaRPr kumimoji="0" lang="zh-CN" altLang="en-US" sz="2800" b="1" i="0" u="none" strike="noStrike" kern="1200" cap="none" spc="0" normalizeH="0" baseline="0" noProof="0" dirty="0">
              <a:ln>
                <a:noFill/>
              </a:ln>
              <a:solidFill>
                <a:schemeClr val="bg1"/>
              </a:solidFill>
              <a:effectLst/>
              <a:uLnTx/>
              <a:uFillTx/>
              <a:latin typeface="+mj-lt"/>
              <a:ea typeface="+mj-ea"/>
              <a:cs typeface="+mj-cs"/>
            </a:endParaRPr>
          </a:p>
        </p:txBody>
      </p:sp>
      <p:sp>
        <p:nvSpPr>
          <p:cNvPr id="9" name="文本占位符 4"/>
          <p:cNvSpPr>
            <a:spLocks noGrp="1"/>
          </p:cNvSpPr>
          <p:nvPr>
            <p:ph type="body" sz="quarter" idx="13"/>
          </p:nvPr>
        </p:nvSpPr>
        <p:spPr>
          <a:xfrm>
            <a:off x="2541663" y="4211251"/>
            <a:ext cx="7107289" cy="494727"/>
          </a:xfrm>
        </p:spPr>
        <p:txBody>
          <a:bodyPr/>
          <a:lstStyle/>
          <a:p>
            <a:r>
              <a:rPr lang="zh-CN" altLang="en-US" dirty="0"/>
              <a:t>股债市场结构特征与策略</a:t>
            </a:r>
            <a:endParaRPr lang="zh-CN" altLang="en-US" dirty="0"/>
          </a:p>
        </p:txBody>
      </p:sp>
      <p:sp>
        <p:nvSpPr>
          <p:cNvPr id="10" name="文本框 9"/>
          <p:cNvSpPr txBox="1"/>
          <p:nvPr/>
        </p:nvSpPr>
        <p:spPr>
          <a:xfrm>
            <a:off x="1399821" y="4186095"/>
            <a:ext cx="713034" cy="523220"/>
          </a:xfrm>
          <a:prstGeom prst="rect">
            <a:avLst/>
          </a:prstGeom>
          <a:noFill/>
        </p:spPr>
        <p:txBody>
          <a:bodyPr wrap="square" rtlCol="0">
            <a:spAutoFit/>
          </a:bodyPr>
          <a:lstStyle/>
          <a:p>
            <a:r>
              <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占位符 1"/>
          <p:cNvSpPr>
            <a:spLocks noGrp="1"/>
          </p:cNvSpPr>
          <p:nvPr/>
        </p:nvSpPr>
        <p:spPr>
          <a:xfrm>
            <a:off x="2542096" y="5170626"/>
            <a:ext cx="8381264" cy="494727"/>
          </a:xfrm>
          <a:prstGeom prst="rect">
            <a:avLst/>
          </a:prstGeom>
        </p:spPr>
        <p:txBody>
          <a:bodyPr lIns="91440" tIns="46800" rIns="91440" bIns="4572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202</a:t>
            </a:r>
            <a:r>
              <a:rPr lang="en-US" altLang="zh-CN" dirty="0"/>
              <a:t>6</a:t>
            </a:r>
            <a:r>
              <a:rPr lang="zh-CN" altLang="en-US" dirty="0" smtClean="0"/>
              <a:t>年</a:t>
            </a:r>
            <a:r>
              <a:rPr lang="en-US" altLang="zh-CN" dirty="0"/>
              <a:t>6</a:t>
            </a:r>
            <a:r>
              <a:rPr lang="zh-CN" altLang="en-US" dirty="0" smtClean="0"/>
              <a:t>月</a:t>
            </a:r>
            <a:r>
              <a:rPr lang="zh-CN" altLang="en-US" dirty="0"/>
              <a:t>资产配置观点</a:t>
            </a:r>
            <a:r>
              <a:rPr lang="zh-CN" altLang="en-US" dirty="0" smtClean="0"/>
              <a:t>展望</a:t>
            </a:r>
            <a:endParaRPr lang="zh-CN" altLang="en-US" b="1" dirty="0">
              <a:solidFill>
                <a:srgbClr val="FF0000"/>
              </a:solidFill>
            </a:endParaRPr>
          </a:p>
        </p:txBody>
      </p:sp>
      <p:sp>
        <p:nvSpPr>
          <p:cNvPr id="12" name="文本框 11"/>
          <p:cNvSpPr txBox="1"/>
          <p:nvPr/>
        </p:nvSpPr>
        <p:spPr>
          <a:xfrm>
            <a:off x="1366801" y="5129989"/>
            <a:ext cx="865240" cy="521970"/>
          </a:xfrm>
          <a:prstGeom prst="rect">
            <a:avLst/>
          </a:prstGeom>
          <a:noFill/>
        </p:spPr>
        <p:txBody>
          <a:bodyPr wrap="square" rtlCol="0">
            <a:spAutoFit/>
          </a:bodyPr>
          <a:lstStyle/>
          <a:p>
            <a:r>
              <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05</a:t>
            </a:r>
            <a:endPar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latin typeface="微软雅黑" panose="020B0503020204020204" pitchFamily="34" charset="-122"/>
                <a:ea typeface="微软雅黑" panose="020B0503020204020204" pitchFamily="34" charset="-122"/>
              </a:rPr>
              <a:t>3.1  </a:t>
            </a:r>
            <a:r>
              <a:rPr lang="zh-CN" altLang="en-US" dirty="0" smtClean="0">
                <a:latin typeface="微软雅黑" panose="020B0503020204020204" pitchFamily="34" charset="-122"/>
                <a:ea typeface="微软雅黑" panose="020B0503020204020204" pitchFamily="34" charset="-122"/>
              </a:rPr>
              <a:t>国内经济有</a:t>
            </a:r>
            <a:r>
              <a:rPr lang="zh-CN" altLang="en-US" dirty="0" smtClean="0">
                <a:latin typeface="微软雅黑" panose="020B0503020204020204" pitchFamily="34" charset="-122"/>
                <a:ea typeface="微软雅黑" panose="020B0503020204020204" pitchFamily="34" charset="-122"/>
              </a:rPr>
              <a:t>所加快</a:t>
            </a:r>
            <a:endParaRPr lang="zh-CN" altLang="en-US" dirty="0"/>
          </a:p>
        </p:txBody>
      </p:sp>
      <p:sp>
        <p:nvSpPr>
          <p:cNvPr id="7" name="文本占位符 6"/>
          <p:cNvSpPr>
            <a:spLocks noGrp="1"/>
          </p:cNvSpPr>
          <p:nvPr>
            <p:ph type="body" sz="quarter" idx="26"/>
          </p:nvPr>
        </p:nvSpPr>
        <p:spPr/>
        <p:txBody>
          <a:bodyPr/>
          <a:lstStyle/>
          <a:p>
            <a:r>
              <a:rPr lang="zh-CN" altLang="en-US" dirty="0"/>
              <a:t>图  制造业及非制造业</a:t>
            </a:r>
            <a:r>
              <a:rPr lang="en-US" altLang="zh-CN" dirty="0"/>
              <a:t>PMI</a:t>
            </a:r>
            <a:endParaRPr lang="zh-CN" altLang="en-US" dirty="0"/>
          </a:p>
        </p:txBody>
      </p:sp>
      <p:sp>
        <p:nvSpPr>
          <p:cNvPr id="9" name="文本占位符 8"/>
          <p:cNvSpPr>
            <a:spLocks noGrp="1"/>
          </p:cNvSpPr>
          <p:nvPr>
            <p:ph type="body" sz="quarter" idx="40"/>
          </p:nvPr>
        </p:nvSpPr>
        <p:spPr/>
        <p:txBody>
          <a:bodyPr/>
          <a:lstStyle/>
          <a:p>
            <a:r>
              <a:rPr lang="zh-CN" altLang="en-US" dirty="0"/>
              <a:t>图  经济驱动三驾马车数据</a:t>
            </a:r>
            <a:endParaRPr lang="zh-CN" altLang="en-US" dirty="0"/>
          </a:p>
        </p:txBody>
      </p:sp>
      <p:sp>
        <p:nvSpPr>
          <p:cNvPr id="10" name="文本占位符 9"/>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dirty="0"/>
          </a:p>
          <a:p>
            <a:endParaRPr lang="zh-CN" altLang="en-US" dirty="0"/>
          </a:p>
        </p:txBody>
      </p:sp>
      <p:sp>
        <p:nvSpPr>
          <p:cNvPr id="14" name="文本占位符 2"/>
          <p:cNvSpPr>
            <a:spLocks noGrp="1"/>
          </p:cNvSpPr>
          <p:nvPr>
            <p:ph type="body" sz="quarter" idx="19"/>
          </p:nvPr>
        </p:nvSpPr>
        <p:spPr>
          <a:xfrm>
            <a:off x="6351565" y="957012"/>
            <a:ext cx="5191085" cy="1544887"/>
          </a:xfrm>
        </p:spPr>
        <p:txBody>
          <a:bodyPr/>
          <a:lstStyle/>
          <a:p>
            <a:r>
              <a:rPr lang="en-US" altLang="zh-CN" b="1" dirty="0" smtClean="0"/>
              <a:t>PMI</a:t>
            </a:r>
            <a:r>
              <a:rPr lang="en-US" altLang="zh-CN" dirty="0" smtClean="0"/>
              <a:t>：8</a:t>
            </a:r>
            <a:r>
              <a:rPr lang="zh-CN" altLang="en-US" dirty="0" smtClean="0"/>
              <a:t>月份</a:t>
            </a:r>
            <a:r>
              <a:rPr lang="zh-CN" altLang="en-US" dirty="0"/>
              <a:t>，制造业采购经理指数</a:t>
            </a:r>
            <a:r>
              <a:rPr lang="zh-CN" altLang="en-US" dirty="0" smtClean="0"/>
              <a:t>为</a:t>
            </a:r>
            <a:r>
              <a:rPr lang="en-US" altLang="zh-CN" dirty="0" smtClean="0"/>
              <a:t>49.8%</a:t>
            </a:r>
            <a:r>
              <a:rPr lang="zh-CN" altLang="en-US" dirty="0" smtClean="0"/>
              <a:t>，较上月上升</a:t>
            </a:r>
            <a:r>
              <a:rPr lang="en-US" altLang="zh-CN" dirty="0" smtClean="0"/>
              <a:t>0.6</a:t>
            </a:r>
            <a:r>
              <a:rPr lang="zh-CN" altLang="en-US" dirty="0" smtClean="0"/>
              <a:t>个百分点；</a:t>
            </a:r>
            <a:r>
              <a:rPr lang="zh-CN" altLang="en-US" dirty="0"/>
              <a:t>非制造业商务活动指数</a:t>
            </a:r>
            <a:r>
              <a:rPr lang="zh-CN" altLang="en-US" dirty="0" smtClean="0"/>
              <a:t>为</a:t>
            </a:r>
            <a:r>
              <a:rPr lang="en-US" altLang="zh-CN" dirty="0" smtClean="0"/>
              <a:t>49%</a:t>
            </a:r>
            <a:r>
              <a:rPr lang="zh-CN" altLang="en-US" dirty="0" smtClean="0"/>
              <a:t>，较上月持平；</a:t>
            </a:r>
            <a:r>
              <a:rPr lang="zh-CN" altLang="en-US" dirty="0"/>
              <a:t>综合</a:t>
            </a:r>
            <a:r>
              <a:rPr lang="en-US" altLang="zh-CN" dirty="0"/>
              <a:t>PMI</a:t>
            </a:r>
            <a:r>
              <a:rPr lang="zh-CN" altLang="en-US" dirty="0"/>
              <a:t>产出指数</a:t>
            </a:r>
            <a:r>
              <a:rPr lang="zh-CN" altLang="en-US" dirty="0" smtClean="0"/>
              <a:t>为</a:t>
            </a:r>
            <a:r>
              <a:rPr lang="en-US" altLang="zh-CN" dirty="0" smtClean="0"/>
              <a:t>49.5%</a:t>
            </a:r>
            <a:r>
              <a:rPr lang="zh-CN" altLang="en-US" dirty="0"/>
              <a:t>，比</a:t>
            </a:r>
            <a:r>
              <a:rPr lang="zh-CN" altLang="en-US" dirty="0" smtClean="0"/>
              <a:t>上月上升</a:t>
            </a:r>
            <a:r>
              <a:rPr lang="en-US" altLang="zh-CN" dirty="0" smtClean="0"/>
              <a:t>0.2</a:t>
            </a:r>
            <a:r>
              <a:rPr lang="zh-CN" altLang="en-US" dirty="0" smtClean="0"/>
              <a:t>个</a:t>
            </a:r>
            <a:r>
              <a:rPr lang="zh-CN" altLang="en-US" dirty="0"/>
              <a:t>百分点</a:t>
            </a:r>
            <a:r>
              <a:rPr lang="zh-CN" altLang="en-US" dirty="0" smtClean="0"/>
              <a:t>，处于荣枯线下方，</a:t>
            </a:r>
            <a:r>
              <a:rPr lang="zh-CN" altLang="en-US" dirty="0"/>
              <a:t>我国经济总体</a:t>
            </a:r>
            <a:r>
              <a:rPr lang="zh-CN" altLang="en-US" dirty="0" smtClean="0"/>
              <a:t>产出有所加快。</a:t>
            </a:r>
            <a:endParaRPr lang="en-US" altLang="zh-CN" dirty="0"/>
          </a:p>
        </p:txBody>
      </p:sp>
      <p:sp>
        <p:nvSpPr>
          <p:cNvPr id="15" name="文本占位符 3"/>
          <p:cNvSpPr>
            <a:spLocks noGrp="1"/>
          </p:cNvSpPr>
          <p:nvPr>
            <p:ph type="body" sz="quarter" idx="37"/>
          </p:nvPr>
        </p:nvSpPr>
        <p:spPr>
          <a:xfrm>
            <a:off x="6351565" y="2861114"/>
            <a:ext cx="5191085" cy="1106140"/>
          </a:xfrm>
        </p:spPr>
        <p:txBody>
          <a:bodyPr/>
          <a:lstStyle/>
          <a:p>
            <a:r>
              <a:rPr lang="zh-CN" altLang="en-US" b="1" dirty="0" smtClean="0"/>
              <a:t>经济驱动</a:t>
            </a:r>
            <a:r>
              <a:rPr lang="zh-CN" altLang="en-US" dirty="0" smtClean="0"/>
              <a:t>：</a:t>
            </a:r>
            <a:r>
              <a:rPr lang="zh-CN" altLang="en-US" dirty="0">
                <a:sym typeface="+mn-ea"/>
              </a:rPr>
              <a:t>从经济驱动力来看，驱动经济增长的三驾马车继续分化，</a:t>
            </a:r>
            <a:r>
              <a:rPr lang="zh-CN" altLang="en-US" dirty="0"/>
              <a:t>其中</a:t>
            </a:r>
            <a:r>
              <a:rPr lang="en-US" altLang="zh-CN" dirty="0"/>
              <a:t>1-7</a:t>
            </a:r>
            <a:r>
              <a:rPr lang="zh-CN" altLang="en-US" dirty="0"/>
              <a:t>月固定资产投资累计同比</a:t>
            </a:r>
            <a:r>
              <a:rPr lang="en-US" altLang="zh-CN" dirty="0"/>
              <a:t>-6.7%</a:t>
            </a:r>
            <a:r>
              <a:rPr lang="zh-CN" altLang="en-US" dirty="0"/>
              <a:t>，较去年</a:t>
            </a:r>
            <a:r>
              <a:rPr lang="en-US" altLang="zh-CN" dirty="0"/>
              <a:t>12</a:t>
            </a:r>
            <a:r>
              <a:rPr lang="zh-CN" altLang="en-US" dirty="0"/>
              <a:t>月下降</a:t>
            </a:r>
            <a:r>
              <a:rPr lang="en-US" altLang="zh-CN" dirty="0"/>
              <a:t>2.9%</a:t>
            </a:r>
            <a:r>
              <a:rPr lang="zh-CN" altLang="en-US" dirty="0"/>
              <a:t>；消费同比增长</a:t>
            </a:r>
            <a:r>
              <a:rPr lang="en-US" altLang="zh-CN" dirty="0"/>
              <a:t>1.2%</a:t>
            </a:r>
            <a:r>
              <a:rPr lang="zh-CN" altLang="en-US" dirty="0"/>
              <a:t>，较去年</a:t>
            </a:r>
            <a:r>
              <a:rPr lang="en-US" altLang="zh-CN" dirty="0"/>
              <a:t>12</a:t>
            </a:r>
            <a:r>
              <a:rPr lang="zh-CN" altLang="en-US" dirty="0"/>
              <a:t>月下降</a:t>
            </a:r>
            <a:r>
              <a:rPr lang="en-US" altLang="zh-CN" dirty="0"/>
              <a:t>2.5%</a:t>
            </a:r>
            <a:r>
              <a:rPr lang="zh-CN" altLang="en-US" dirty="0"/>
              <a:t>；进出口同比</a:t>
            </a:r>
            <a:r>
              <a:rPr lang="en-US" altLang="zh-CN" dirty="0"/>
              <a:t>21.8%</a:t>
            </a:r>
            <a:r>
              <a:rPr lang="zh-CN" altLang="en-US" dirty="0"/>
              <a:t>，较去年</a:t>
            </a:r>
            <a:r>
              <a:rPr lang="en-US" altLang="zh-CN" dirty="0"/>
              <a:t>12</a:t>
            </a:r>
            <a:r>
              <a:rPr lang="zh-CN" altLang="en-US" dirty="0"/>
              <a:t>月上升</a:t>
            </a:r>
            <a:r>
              <a:rPr lang="en-US" altLang="zh-CN" dirty="0"/>
              <a:t>18.5%</a:t>
            </a:r>
            <a:r>
              <a:rPr lang="zh-CN" altLang="en-US" dirty="0"/>
              <a:t>，贸易顺差同比下降</a:t>
            </a:r>
            <a:r>
              <a:rPr lang="en-US" altLang="zh-CN" dirty="0"/>
              <a:t>2.85% </a:t>
            </a:r>
            <a:r>
              <a:rPr lang="zh-CN" altLang="zh-CN" dirty="0" smtClean="0"/>
              <a:t>。</a:t>
            </a:r>
            <a:endParaRPr lang="zh-CN" altLang="en-US" dirty="0"/>
          </a:p>
        </p:txBody>
      </p:sp>
      <p:sp>
        <p:nvSpPr>
          <p:cNvPr id="16" name="文本占位符 4"/>
          <p:cNvSpPr>
            <a:spLocks noGrp="1"/>
          </p:cNvSpPr>
          <p:nvPr>
            <p:ph type="body" sz="quarter" idx="38"/>
          </p:nvPr>
        </p:nvSpPr>
        <p:spPr>
          <a:xfrm>
            <a:off x="6351565" y="4923911"/>
            <a:ext cx="5191085" cy="1186403"/>
          </a:xfrm>
        </p:spPr>
        <p:txBody>
          <a:bodyPr/>
          <a:lstStyle/>
          <a:p>
            <a:r>
              <a:rPr lang="zh-CN" altLang="zh-CN" dirty="0"/>
              <a:t>目前国内经济增长三驾马车中，消费</a:t>
            </a:r>
            <a:r>
              <a:rPr lang="zh-CN" altLang="en-US" dirty="0"/>
              <a:t>继续放缓</a:t>
            </a:r>
            <a:r>
              <a:rPr lang="zh-CN" altLang="zh-CN" dirty="0"/>
              <a:t>，对经济的拉动</a:t>
            </a:r>
            <a:r>
              <a:rPr lang="zh-CN" altLang="en-US" dirty="0"/>
              <a:t>减弱</a:t>
            </a:r>
            <a:r>
              <a:rPr lang="zh-CN" altLang="zh-CN" dirty="0"/>
              <a:t>，投资</a:t>
            </a:r>
            <a:r>
              <a:rPr lang="zh-CN" altLang="en-US" dirty="0"/>
              <a:t>短期放缓</a:t>
            </a:r>
            <a:r>
              <a:rPr lang="zh-CN" altLang="zh-CN" dirty="0"/>
              <a:t>，对经济</a:t>
            </a:r>
            <a:r>
              <a:rPr lang="zh-CN" altLang="en-US" dirty="0"/>
              <a:t>支撑减弱</a:t>
            </a:r>
            <a:r>
              <a:rPr lang="zh-CN" altLang="zh-CN" dirty="0"/>
              <a:t>；净出口</a:t>
            </a:r>
            <a:r>
              <a:rPr lang="zh-CN" altLang="en-US" dirty="0"/>
              <a:t>同比增速下降</a:t>
            </a:r>
            <a:r>
              <a:rPr lang="zh-CN" altLang="zh-CN" dirty="0"/>
              <a:t>，对经济的拉动贡献增量</a:t>
            </a:r>
            <a:r>
              <a:rPr lang="zh-CN" altLang="en-US" dirty="0"/>
              <a:t>减弱。</a:t>
            </a:r>
            <a:endParaRPr lang="zh-CN" altLang="zh-CN" dirty="0"/>
          </a:p>
        </p:txBody>
      </p:sp>
      <p:sp>
        <p:nvSpPr>
          <p:cNvPr id="17" name="i$liḋe-Oval 17"/>
          <p:cNvSpPr/>
          <p:nvPr/>
        </p:nvSpPr>
        <p:spPr>
          <a:xfrm>
            <a:off x="6001461" y="957013"/>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1</a:t>
            </a:r>
            <a:endParaRPr lang="en-US" altLang="zh-CN" sz="1050" dirty="0">
              <a:solidFill>
                <a:prstClr val="white"/>
              </a:solidFill>
              <a:latin typeface="+mj-lt"/>
              <a:ea typeface="微软雅黑" panose="020B0503020204020204" pitchFamily="34" charset="-122"/>
            </a:endParaRPr>
          </a:p>
        </p:txBody>
      </p:sp>
      <p:sp>
        <p:nvSpPr>
          <p:cNvPr id="18" name="i$liḋe-Oval 17"/>
          <p:cNvSpPr/>
          <p:nvPr/>
        </p:nvSpPr>
        <p:spPr>
          <a:xfrm>
            <a:off x="6001460" y="2862715"/>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2</a:t>
            </a:r>
            <a:endParaRPr lang="en-US" altLang="zh-CN" sz="1050" dirty="0">
              <a:solidFill>
                <a:prstClr val="white"/>
              </a:solidFill>
              <a:latin typeface="+mj-lt"/>
              <a:ea typeface="微软雅黑" panose="020B0503020204020204" pitchFamily="34" charset="-122"/>
            </a:endParaRPr>
          </a:p>
        </p:txBody>
      </p:sp>
      <p:sp>
        <p:nvSpPr>
          <p:cNvPr id="19" name="i$liḋe-Oval 17"/>
          <p:cNvSpPr/>
          <p:nvPr/>
        </p:nvSpPr>
        <p:spPr>
          <a:xfrm>
            <a:off x="6001461" y="4923911"/>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3</a:t>
            </a:r>
            <a:endParaRPr lang="en-US" altLang="zh-CN" sz="1050" dirty="0">
              <a:solidFill>
                <a:prstClr val="white"/>
              </a:solidFill>
              <a:latin typeface="+mj-lt"/>
              <a:ea typeface="微软雅黑" panose="020B0503020204020204" pitchFamily="34" charset="-122"/>
            </a:endParaRPr>
          </a:p>
        </p:txBody>
      </p:sp>
      <p:pic>
        <p:nvPicPr>
          <p:cNvPr id="5" name="图片占位符 4"/>
          <p:cNvPicPr>
            <a:picLocks noGrp="1" noChangeAspect="1"/>
          </p:cNvPicPr>
          <p:nvPr>
            <p:ph type="pic" sz="quarter" idx="39"/>
          </p:nvPr>
        </p:nvPicPr>
        <p:blipFill>
          <a:blip r:embed="rId1"/>
          <a:srcRect l="138" r="138"/>
          <a:stretch>
            <a:fillRect/>
          </a:stretch>
        </p:blipFill>
        <p:spPr>
          <a:prstGeom prst="rect">
            <a:avLst/>
          </a:prstGeom>
        </p:spPr>
      </p:pic>
      <p:pic>
        <p:nvPicPr>
          <p:cNvPr id="4" name="图片占位符 3"/>
          <p:cNvPicPr>
            <a:picLocks noGrp="1" noChangeAspect="1"/>
          </p:cNvPicPr>
          <p:nvPr>
            <p:ph type="pic" sz="quarter" idx="22"/>
          </p:nvPr>
        </p:nvPicPr>
        <p:blipFill>
          <a:blip r:embed="rId2"/>
          <a:srcRect t="2022" b="2022"/>
          <a:stretch>
            <a:fillRect/>
          </a:stretch>
        </p:blipFill>
        <p:spPr>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26"/>
          </p:nvPr>
        </p:nvSpPr>
        <p:spPr/>
        <p:txBody>
          <a:bodyPr/>
          <a:lstStyle/>
          <a:p>
            <a:r>
              <a:rPr lang="zh-CN" altLang="en-US" dirty="0"/>
              <a:t>图  一二三线城市价格</a:t>
            </a:r>
            <a:endParaRPr lang="zh-CN" altLang="en-US" dirty="0"/>
          </a:p>
        </p:txBody>
      </p:sp>
      <p:sp>
        <p:nvSpPr>
          <p:cNvPr id="8" name="文本占位符 7"/>
          <p:cNvSpPr>
            <a:spLocks noGrp="1"/>
          </p:cNvSpPr>
          <p:nvPr>
            <p:ph type="body" sz="quarter" idx="40"/>
          </p:nvPr>
        </p:nvSpPr>
        <p:spPr/>
        <p:txBody>
          <a:bodyPr/>
          <a:lstStyle/>
          <a:p>
            <a:r>
              <a:rPr lang="zh-CN" altLang="en-US" dirty="0"/>
              <a:t>图  </a:t>
            </a:r>
            <a:r>
              <a:rPr lang="zh-CN" altLang="en-US" dirty="0" smtClean="0"/>
              <a:t>房屋新开工、施工、竣工数据</a:t>
            </a:r>
            <a:endParaRPr lang="zh-CN" altLang="en-US" dirty="0"/>
          </a:p>
          <a:p>
            <a:endParaRPr lang="zh-CN" altLang="en-US" dirty="0"/>
          </a:p>
        </p:txBody>
      </p:sp>
      <p:sp>
        <p:nvSpPr>
          <p:cNvPr id="10" name="文本占位符 9"/>
          <p:cNvSpPr>
            <a:spLocks noGrp="1"/>
          </p:cNvSpPr>
          <p:nvPr>
            <p:ph type="body" sz="quarter" idx="42"/>
          </p:nvPr>
        </p:nvSpPr>
        <p:spPr/>
        <p:txBody>
          <a:bodyPr/>
          <a:lstStyle/>
          <a:p>
            <a:r>
              <a:rPr lang="zh-CN" altLang="en-US" dirty="0"/>
              <a:t>图  </a:t>
            </a:r>
            <a:r>
              <a:rPr lang="zh-CN" altLang="en-US" dirty="0" smtClean="0"/>
              <a:t>房屋销售面积、销售额数据</a:t>
            </a:r>
            <a:endParaRPr lang="zh-CN" altLang="en-US" dirty="0"/>
          </a:p>
        </p:txBody>
      </p:sp>
      <p:sp>
        <p:nvSpPr>
          <p:cNvPr id="11" name="标题 10"/>
          <p:cNvSpPr>
            <a:spLocks noGrp="1"/>
          </p:cNvSpPr>
          <p:nvPr>
            <p:ph type="title"/>
          </p:nvPr>
        </p:nvSpPr>
        <p:spPr>
          <a:xfrm>
            <a:off x="328071" y="107568"/>
            <a:ext cx="11191450" cy="458726"/>
          </a:xfrm>
        </p:spPr>
        <p:txBody>
          <a:bodyPr/>
          <a:lstStyle/>
          <a:p>
            <a:r>
              <a:rPr lang="en-US" altLang="zh-CN" dirty="0" smtClean="0">
                <a:latin typeface="微软雅黑" panose="020B0503020204020204" pitchFamily="34" charset="-122"/>
                <a:ea typeface="微软雅黑" panose="020B0503020204020204" pitchFamily="34" charset="-122"/>
                <a:sym typeface="+mn-ea"/>
              </a:rPr>
              <a:t>3.2.1  </a:t>
            </a:r>
            <a:r>
              <a:rPr lang="zh-CN" altLang="en-US" dirty="0" smtClean="0"/>
              <a:t>地产</a:t>
            </a:r>
            <a:r>
              <a:rPr lang="zh-CN" altLang="zh-CN" dirty="0"/>
              <a:t>投资</a:t>
            </a:r>
            <a:r>
              <a:rPr lang="zh-CN" altLang="en-US" dirty="0"/>
              <a:t>持续放缓</a:t>
            </a:r>
            <a:endParaRPr lang="zh-CN" altLang="en-US" dirty="0"/>
          </a:p>
        </p:txBody>
      </p:sp>
      <p:sp>
        <p:nvSpPr>
          <p:cNvPr id="12" name="文本占位符 11"/>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dirty="0"/>
          </a:p>
          <a:p>
            <a:endParaRPr lang="zh-CN" altLang="en-US" dirty="0"/>
          </a:p>
        </p:txBody>
      </p:sp>
      <p:sp>
        <p:nvSpPr>
          <p:cNvPr id="17" name="文本占位符 9"/>
          <p:cNvSpPr>
            <a:spLocks noGrp="1"/>
          </p:cNvSpPr>
          <p:nvPr>
            <p:ph type="body" sz="quarter" idx="42"/>
          </p:nvPr>
        </p:nvSpPr>
        <p:spPr>
          <a:xfrm>
            <a:off x="604852" y="785746"/>
            <a:ext cx="5040000" cy="228972"/>
          </a:xfrm>
        </p:spPr>
        <p:txBody>
          <a:bodyPr/>
          <a:lstStyle/>
          <a:p>
            <a:r>
              <a:rPr lang="zh-CN" altLang="en-US" dirty="0"/>
              <a:t>图  房地产投资及资金来源</a:t>
            </a:r>
            <a:endParaRPr lang="zh-CN" altLang="en-US" dirty="0"/>
          </a:p>
        </p:txBody>
      </p:sp>
      <p:pic>
        <p:nvPicPr>
          <p:cNvPr id="5" name="图片占位符 4"/>
          <p:cNvPicPr>
            <a:picLocks noGrp="1" noChangeAspect="1"/>
          </p:cNvPicPr>
          <p:nvPr>
            <p:ph type="pic" sz="quarter" idx="41"/>
          </p:nvPr>
        </p:nvPicPr>
        <p:blipFill>
          <a:blip r:embed="rId1"/>
          <a:srcRect t="85" b="85"/>
          <a:stretch>
            <a:fillRect/>
          </a:stretch>
        </p:blipFill>
        <p:spPr>
          <a:prstGeom prst="rect">
            <a:avLst/>
          </a:prstGeom>
        </p:spPr>
      </p:pic>
      <p:pic>
        <p:nvPicPr>
          <p:cNvPr id="6" name="图片 5"/>
          <p:cNvPicPr>
            <a:picLocks noChangeAspect="1"/>
          </p:cNvPicPr>
          <p:nvPr/>
        </p:nvPicPr>
        <p:blipFill>
          <a:blip r:embed="rId2"/>
          <a:stretch>
            <a:fillRect/>
          </a:stretch>
        </p:blipFill>
        <p:spPr>
          <a:xfrm>
            <a:off x="587069" y="1017077"/>
            <a:ext cx="5040000" cy="2336623"/>
          </a:xfrm>
          <a:prstGeom prst="rect">
            <a:avLst/>
          </a:prstGeom>
        </p:spPr>
      </p:pic>
      <p:pic>
        <p:nvPicPr>
          <p:cNvPr id="14" name="图片占位符 13"/>
          <p:cNvPicPr>
            <a:picLocks noGrp="1" noChangeAspect="1"/>
          </p:cNvPicPr>
          <p:nvPr>
            <p:ph type="pic" sz="quarter" idx="34"/>
          </p:nvPr>
        </p:nvPicPr>
        <p:blipFill>
          <a:blip r:embed="rId3"/>
          <a:srcRect t="70" b="70"/>
          <a:stretch>
            <a:fillRect/>
          </a:stretch>
        </p:blipFill>
        <p:spPr>
          <a:prstGeom prst="rect">
            <a:avLst/>
          </a:prstGeom>
        </p:spPr>
      </p:pic>
      <p:pic>
        <p:nvPicPr>
          <p:cNvPr id="18" name="图片占位符 17"/>
          <p:cNvPicPr>
            <a:picLocks noGrp="1" noChangeAspect="1"/>
          </p:cNvPicPr>
          <p:nvPr>
            <p:ph type="pic" sz="quarter" idx="36"/>
          </p:nvPr>
        </p:nvPicPr>
        <p:blipFill>
          <a:blip r:embed="rId4"/>
          <a:srcRect t="70" b="70"/>
          <a:stretch>
            <a:fillRect/>
          </a:stretch>
        </p:blipFill>
        <p:spPr>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latin typeface="微软雅黑" panose="020B0503020204020204" pitchFamily="34" charset="-122"/>
                <a:ea typeface="微软雅黑" panose="020B0503020204020204" pitchFamily="34" charset="-122"/>
              </a:rPr>
              <a:t>3.2.2  </a:t>
            </a:r>
            <a:r>
              <a:rPr lang="zh-CN" altLang="en-US" dirty="0" smtClean="0">
                <a:latin typeface="微软雅黑" panose="020B0503020204020204" pitchFamily="34" charset="-122"/>
                <a:ea typeface="微软雅黑" panose="020B0503020204020204" pitchFamily="34" charset="-122"/>
              </a:rPr>
              <a:t>基建</a:t>
            </a:r>
            <a:r>
              <a:rPr lang="zh-CN" altLang="en-US" dirty="0">
                <a:latin typeface="微软雅黑" panose="020B0503020204020204" pitchFamily="34" charset="-122"/>
                <a:ea typeface="微软雅黑" panose="020B0503020204020204" pitchFamily="34" charset="-122"/>
              </a:rPr>
              <a:t>投资</a:t>
            </a:r>
            <a:r>
              <a:rPr lang="zh-CN" altLang="en-US" dirty="0" smtClean="0">
                <a:latin typeface="微软雅黑" panose="020B0503020204020204" pitchFamily="34" charset="-122"/>
                <a:ea typeface="微软雅黑" panose="020B0503020204020204" pitchFamily="34" charset="-122"/>
              </a:rPr>
              <a:t>增速下降，但政策刺激加强</a:t>
            </a:r>
            <a:endParaRPr lang="zh-CN" altLang="en-US" dirty="0">
              <a:latin typeface="微软雅黑" panose="020B0503020204020204" pitchFamily="34" charset="-122"/>
              <a:ea typeface="微软雅黑" panose="020B0503020204020204" pitchFamily="34" charset="-122"/>
            </a:endParaRPr>
          </a:p>
        </p:txBody>
      </p:sp>
      <p:sp>
        <p:nvSpPr>
          <p:cNvPr id="7" name="文本占位符 6"/>
          <p:cNvSpPr>
            <a:spLocks noGrp="1"/>
          </p:cNvSpPr>
          <p:nvPr>
            <p:ph type="body" sz="quarter" idx="26"/>
          </p:nvPr>
        </p:nvSpPr>
        <p:spPr/>
        <p:txBody>
          <a:bodyPr/>
          <a:lstStyle/>
          <a:p>
            <a:r>
              <a:rPr lang="zh-CN" altLang="en-US" dirty="0"/>
              <a:t>图  基建投资增速</a:t>
            </a:r>
            <a:endParaRPr lang="zh-CN" altLang="en-US" dirty="0"/>
          </a:p>
        </p:txBody>
      </p:sp>
      <p:sp>
        <p:nvSpPr>
          <p:cNvPr id="9" name="文本占位符 8"/>
          <p:cNvSpPr>
            <a:spLocks noGrp="1"/>
          </p:cNvSpPr>
          <p:nvPr>
            <p:ph type="body" sz="quarter" idx="40"/>
          </p:nvPr>
        </p:nvSpPr>
        <p:spPr/>
        <p:txBody>
          <a:bodyPr/>
          <a:lstStyle/>
          <a:p>
            <a:r>
              <a:rPr lang="zh-CN" altLang="en-US" dirty="0"/>
              <a:t>图  </a:t>
            </a:r>
            <a:r>
              <a:rPr lang="zh-CN" altLang="en-US" dirty="0" smtClean="0"/>
              <a:t>政府债券净融资数据</a:t>
            </a:r>
            <a:endParaRPr lang="zh-CN" altLang="en-US" dirty="0"/>
          </a:p>
        </p:txBody>
      </p:sp>
      <p:sp>
        <p:nvSpPr>
          <p:cNvPr id="10" name="文本占位符 9"/>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dirty="0"/>
          </a:p>
          <a:p>
            <a:endParaRPr lang="zh-CN" altLang="en-US" dirty="0"/>
          </a:p>
        </p:txBody>
      </p:sp>
      <p:sp>
        <p:nvSpPr>
          <p:cNvPr id="14" name="文本占位符 2"/>
          <p:cNvSpPr>
            <a:spLocks noGrp="1"/>
          </p:cNvSpPr>
          <p:nvPr>
            <p:ph type="body" sz="quarter" idx="19"/>
          </p:nvPr>
        </p:nvSpPr>
        <p:spPr>
          <a:xfrm>
            <a:off x="6501879" y="1172886"/>
            <a:ext cx="4866231" cy="744776"/>
          </a:xfrm>
        </p:spPr>
        <p:txBody>
          <a:bodyPr/>
          <a:lstStyle/>
          <a:p>
            <a:pPr>
              <a:lnSpc>
                <a:spcPct val="150000"/>
              </a:lnSpc>
            </a:pPr>
            <a:r>
              <a:rPr lang="zh-CN" altLang="en-US" b="1" dirty="0" smtClean="0"/>
              <a:t>基建：</a:t>
            </a:r>
            <a:r>
              <a:rPr lang="en-US" altLang="zh-CN" dirty="0" smtClean="0"/>
              <a:t>2026</a:t>
            </a:r>
            <a:r>
              <a:rPr lang="zh-CN" altLang="en-US" dirty="0" smtClean="0"/>
              <a:t>年</a:t>
            </a:r>
            <a:r>
              <a:rPr lang="en-US" altLang="zh-CN" dirty="0"/>
              <a:t>7</a:t>
            </a:r>
            <a:r>
              <a:rPr lang="zh-CN" altLang="zh-CN" dirty="0" smtClean="0"/>
              <a:t>月</a:t>
            </a:r>
            <a:r>
              <a:rPr lang="zh-CN" altLang="zh-CN" dirty="0"/>
              <a:t>广义基建投资当月同比增长</a:t>
            </a:r>
            <a:r>
              <a:rPr lang="en-US" altLang="zh-CN" dirty="0"/>
              <a:t>-</a:t>
            </a:r>
            <a:r>
              <a:rPr lang="en-US" altLang="zh-CN" dirty="0" smtClean="0"/>
              <a:t>11.7%</a:t>
            </a:r>
            <a:r>
              <a:rPr lang="zh-CN" altLang="zh-CN" dirty="0"/>
              <a:t>，前值</a:t>
            </a:r>
            <a:r>
              <a:rPr lang="en-US" altLang="zh-CN" dirty="0"/>
              <a:t>-</a:t>
            </a:r>
            <a:r>
              <a:rPr lang="en-US" altLang="zh-CN" dirty="0" smtClean="0"/>
              <a:t>10.6%</a:t>
            </a:r>
            <a:r>
              <a:rPr lang="zh-CN" altLang="zh-CN" dirty="0"/>
              <a:t>，较前</a:t>
            </a:r>
            <a:r>
              <a:rPr lang="zh-CN" altLang="zh-CN" dirty="0" smtClean="0"/>
              <a:t>值</a:t>
            </a:r>
            <a:r>
              <a:rPr lang="zh-CN" altLang="en-US" dirty="0" smtClean="0"/>
              <a:t>扩大</a:t>
            </a:r>
            <a:r>
              <a:rPr lang="en-US" altLang="zh-CN" dirty="0" smtClean="0"/>
              <a:t>1.1%</a:t>
            </a:r>
            <a:r>
              <a:rPr lang="zh-CN" altLang="zh-CN" dirty="0"/>
              <a:t>，基建</a:t>
            </a:r>
            <a:r>
              <a:rPr lang="zh-CN" altLang="zh-CN" dirty="0" smtClean="0"/>
              <a:t>投资</a:t>
            </a:r>
            <a:r>
              <a:rPr lang="zh-CN" altLang="en-US" dirty="0" smtClean="0"/>
              <a:t>降幅扩大。</a:t>
            </a:r>
            <a:endParaRPr lang="zh-CN" altLang="en-US" dirty="0"/>
          </a:p>
        </p:txBody>
      </p:sp>
      <p:sp>
        <p:nvSpPr>
          <p:cNvPr id="15" name="i$liḋe-Oval 17"/>
          <p:cNvSpPr/>
          <p:nvPr/>
        </p:nvSpPr>
        <p:spPr>
          <a:xfrm>
            <a:off x="6066699" y="1255456"/>
            <a:ext cx="269465" cy="289818"/>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1</a:t>
            </a:r>
            <a:endParaRPr lang="en-US" altLang="zh-CN" sz="1050" dirty="0">
              <a:solidFill>
                <a:prstClr val="white"/>
              </a:solidFill>
              <a:latin typeface="+mj-lt"/>
              <a:ea typeface="微软雅黑" panose="020B0503020204020204" pitchFamily="34" charset="-122"/>
            </a:endParaRPr>
          </a:p>
        </p:txBody>
      </p:sp>
      <p:sp>
        <p:nvSpPr>
          <p:cNvPr id="17" name="文本占位符 6"/>
          <p:cNvSpPr>
            <a:spLocks noGrp="1"/>
          </p:cNvSpPr>
          <p:nvPr>
            <p:ph type="body" sz="quarter" idx="4294967295"/>
          </p:nvPr>
        </p:nvSpPr>
        <p:spPr>
          <a:xfrm>
            <a:off x="6501879" y="2496551"/>
            <a:ext cx="4857504" cy="2120054"/>
          </a:xfrm>
          <a:prstGeom prst="rect">
            <a:avLst/>
          </a:prstGeom>
        </p:spPr>
        <p:txBody>
          <a:bodyPr/>
          <a:lstStyle/>
          <a:p>
            <a:pPr marL="0" indent="0">
              <a:lnSpc>
                <a:spcPct val="150000"/>
              </a:lnSpc>
              <a:buNone/>
            </a:pPr>
            <a:r>
              <a:rPr lang="zh-CN" altLang="en-US" sz="1400" b="1" dirty="0" smtClean="0"/>
              <a:t>专项债：</a:t>
            </a:r>
            <a:r>
              <a:rPr lang="en-US" altLang="zh-CN" sz="1400" dirty="0" smtClean="0"/>
              <a:t>2026</a:t>
            </a:r>
            <a:r>
              <a:rPr lang="zh-CN" altLang="en-US" sz="1400" dirty="0"/>
              <a:t>年</a:t>
            </a:r>
            <a:r>
              <a:rPr lang="en-US" altLang="zh-CN" sz="1400" dirty="0" smtClean="0"/>
              <a:t>1-7</a:t>
            </a:r>
            <a:r>
              <a:rPr lang="zh-CN" altLang="en-US" sz="1400" dirty="0" smtClean="0"/>
              <a:t>月</a:t>
            </a:r>
            <a:r>
              <a:rPr lang="zh-CN" altLang="en-US" sz="1400" dirty="0"/>
              <a:t>政府债券净</a:t>
            </a:r>
            <a:r>
              <a:rPr lang="zh-CN" altLang="en-US" sz="1400" dirty="0" smtClean="0"/>
              <a:t>融资</a:t>
            </a:r>
            <a:r>
              <a:rPr lang="en-US" altLang="zh-CN" sz="1400" dirty="0" smtClean="0"/>
              <a:t>77600</a:t>
            </a:r>
            <a:r>
              <a:rPr lang="zh-CN" altLang="en-US" sz="1400" dirty="0" smtClean="0"/>
              <a:t>亿</a:t>
            </a:r>
            <a:r>
              <a:rPr lang="zh-CN" altLang="en-US" sz="1400" dirty="0"/>
              <a:t>元，环</a:t>
            </a:r>
            <a:r>
              <a:rPr lang="zh-CN" altLang="en-US" sz="1400" dirty="0" smtClean="0"/>
              <a:t>比明显上升，同比下降</a:t>
            </a:r>
            <a:r>
              <a:rPr lang="en-US" altLang="zh-CN" sz="1400" dirty="0" smtClean="0"/>
              <a:t>11.9%</a:t>
            </a:r>
            <a:r>
              <a:rPr lang="zh-CN" altLang="en-US" sz="1400" dirty="0" smtClean="0"/>
              <a:t>；</a:t>
            </a:r>
            <a:r>
              <a:rPr lang="zh-CN" altLang="en-US" sz="1400" dirty="0"/>
              <a:t>专项债发行</a:t>
            </a:r>
            <a:r>
              <a:rPr lang="zh-CN" altLang="en-US" sz="1400" dirty="0" smtClean="0"/>
              <a:t>节奏明显加快，</a:t>
            </a:r>
            <a:r>
              <a:rPr lang="en-US" altLang="zh-CN" sz="1400" dirty="0" smtClean="0"/>
              <a:t>7</a:t>
            </a:r>
            <a:r>
              <a:rPr lang="zh-CN" altLang="en-US" sz="1400" dirty="0" smtClean="0"/>
              <a:t>月</a:t>
            </a:r>
            <a:r>
              <a:rPr lang="zh-CN" altLang="en-US" sz="1400" dirty="0"/>
              <a:t>新增专项债</a:t>
            </a:r>
            <a:r>
              <a:rPr lang="zh-CN" altLang="en-US" sz="1400" dirty="0" smtClean="0"/>
              <a:t>发行</a:t>
            </a:r>
            <a:r>
              <a:rPr lang="en-US" altLang="zh-CN" sz="1400" dirty="0" smtClean="0"/>
              <a:t>13204</a:t>
            </a:r>
            <a:r>
              <a:rPr lang="zh-CN" altLang="en-US" sz="1400" dirty="0" smtClean="0"/>
              <a:t>亿</a:t>
            </a:r>
            <a:r>
              <a:rPr lang="zh-CN" altLang="en-US" sz="1400" dirty="0"/>
              <a:t>元</a:t>
            </a:r>
            <a:r>
              <a:rPr lang="zh-CN" altLang="en-US" sz="1400" dirty="0" smtClean="0"/>
              <a:t>，发行进度有所加快，但整体慢于去年同期。随着资金到位情况加快、重大</a:t>
            </a:r>
            <a:r>
              <a:rPr lang="zh-CN" altLang="en-US" sz="1400" dirty="0"/>
              <a:t>项目开工</a:t>
            </a:r>
            <a:r>
              <a:rPr lang="zh-CN" altLang="en-US" sz="1400" dirty="0" smtClean="0"/>
              <a:t>衔接、</a:t>
            </a:r>
            <a:r>
              <a:rPr lang="zh-CN" altLang="en-US" sz="1400" dirty="0"/>
              <a:t>新</a:t>
            </a:r>
            <a:r>
              <a:rPr lang="zh-CN" altLang="en-US" sz="1400" dirty="0" smtClean="0"/>
              <a:t>项目陆续落地，基建投资有望修复回升。</a:t>
            </a:r>
            <a:endParaRPr lang="en-US" altLang="zh-CN" sz="1400" dirty="0"/>
          </a:p>
          <a:p>
            <a:pPr marL="0" indent="0">
              <a:lnSpc>
                <a:spcPct val="150000"/>
              </a:lnSpc>
              <a:buNone/>
            </a:pPr>
            <a:endParaRPr lang="en-US" altLang="zh-CN" sz="1400" dirty="0"/>
          </a:p>
          <a:p>
            <a:pPr marL="0" indent="0" algn="just">
              <a:lnSpc>
                <a:spcPct val="150000"/>
              </a:lnSpc>
              <a:buNone/>
            </a:pPr>
            <a:r>
              <a:rPr lang="zh-CN" altLang="en-US" sz="1400" b="1" dirty="0" smtClean="0"/>
              <a:t>政策：</a:t>
            </a:r>
            <a:r>
              <a:rPr lang="zh-CN" altLang="en-US" sz="1400" dirty="0"/>
              <a:t>中央财政支出在基建领域持续发力但力度有所减弱，</a:t>
            </a:r>
            <a:r>
              <a:rPr lang="en-US" altLang="zh-CN" sz="1400" dirty="0"/>
              <a:t>"</a:t>
            </a:r>
            <a:r>
              <a:rPr lang="zh-CN" altLang="en-US" sz="1400" dirty="0"/>
              <a:t>六张网</a:t>
            </a:r>
            <a:r>
              <a:rPr lang="en-US" altLang="zh-CN" sz="1400" dirty="0"/>
              <a:t>"</a:t>
            </a:r>
            <a:r>
              <a:rPr lang="zh-CN" altLang="en-US" sz="1400" dirty="0"/>
              <a:t>建设等政策仍需时间落地。后期关注财政支出力度、专项债发行进度以及基建资金到位情况</a:t>
            </a:r>
            <a:r>
              <a:rPr lang="zh-CN" altLang="zh-CN" sz="1400" dirty="0" smtClean="0"/>
              <a:t>。</a:t>
            </a:r>
            <a:endParaRPr lang="zh-CN" altLang="zh-CN" sz="1400" dirty="0"/>
          </a:p>
        </p:txBody>
      </p:sp>
      <p:sp>
        <p:nvSpPr>
          <p:cNvPr id="19" name="i$liḋe-Oval 17"/>
          <p:cNvSpPr/>
          <p:nvPr/>
        </p:nvSpPr>
        <p:spPr>
          <a:xfrm>
            <a:off x="6066699" y="2546576"/>
            <a:ext cx="269465" cy="289818"/>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2</a:t>
            </a:r>
            <a:endParaRPr lang="en-US" altLang="zh-CN" sz="1050" dirty="0">
              <a:solidFill>
                <a:prstClr val="white"/>
              </a:solidFill>
              <a:latin typeface="+mj-lt"/>
              <a:ea typeface="微软雅黑" panose="020B0503020204020204" pitchFamily="34" charset="-122"/>
            </a:endParaRPr>
          </a:p>
        </p:txBody>
      </p:sp>
      <p:sp>
        <p:nvSpPr>
          <p:cNvPr id="12" name="i$liḋe-Oval 17"/>
          <p:cNvSpPr/>
          <p:nvPr/>
        </p:nvSpPr>
        <p:spPr>
          <a:xfrm>
            <a:off x="6066699" y="4719059"/>
            <a:ext cx="269465" cy="289818"/>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3</a:t>
            </a:r>
            <a:endParaRPr lang="en-US" altLang="zh-CN" sz="1050" dirty="0">
              <a:solidFill>
                <a:prstClr val="white"/>
              </a:solidFill>
              <a:latin typeface="+mj-lt"/>
              <a:ea typeface="微软雅黑" panose="020B0503020204020204" pitchFamily="34" charset="-122"/>
            </a:endParaRPr>
          </a:p>
        </p:txBody>
      </p:sp>
      <p:pic>
        <p:nvPicPr>
          <p:cNvPr id="5" name="图片占位符 4"/>
          <p:cNvPicPr>
            <a:picLocks noGrp="1" noChangeAspect="1"/>
          </p:cNvPicPr>
          <p:nvPr>
            <p:ph type="pic" sz="quarter" idx="22"/>
          </p:nvPr>
        </p:nvPicPr>
        <p:blipFill>
          <a:blip r:embed="rId1"/>
          <a:srcRect l="41" r="41"/>
          <a:stretch>
            <a:fillRect/>
          </a:stretch>
        </p:blipFill>
        <p:spPr>
          <a:prstGeom prst="rect">
            <a:avLst/>
          </a:prstGeom>
        </p:spPr>
      </p:pic>
      <p:pic>
        <p:nvPicPr>
          <p:cNvPr id="8" name="图片占位符 7"/>
          <p:cNvPicPr>
            <a:picLocks noGrp="1" noChangeAspect="1"/>
          </p:cNvPicPr>
          <p:nvPr>
            <p:ph type="pic" sz="quarter" idx="39"/>
          </p:nvPr>
        </p:nvPicPr>
        <p:blipFill>
          <a:blip r:embed="rId2"/>
          <a:srcRect l="138" r="138"/>
          <a:stretch>
            <a:fillRect/>
          </a:stretch>
        </p:blipFill>
        <p:spPr>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39"/>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a:p>
        </p:txBody>
      </p:sp>
      <p:sp>
        <p:nvSpPr>
          <p:cNvPr id="3" name="标题 2"/>
          <p:cNvSpPr>
            <a:spLocks noGrp="1"/>
          </p:cNvSpPr>
          <p:nvPr>
            <p:ph type="title"/>
          </p:nvPr>
        </p:nvSpPr>
        <p:spPr/>
        <p:txBody>
          <a:bodyPr/>
          <a:lstStyle/>
          <a:p>
            <a:r>
              <a:rPr lang="en-US" altLang="zh-CN" dirty="0" smtClean="0">
                <a:latin typeface="微软雅黑" panose="020B0503020204020204" pitchFamily="34" charset="-122"/>
                <a:ea typeface="微软雅黑" panose="020B0503020204020204" pitchFamily="34" charset="-122"/>
              </a:rPr>
              <a:t>3.2.3  </a:t>
            </a:r>
            <a:r>
              <a:rPr lang="zh-CN" altLang="en-US" dirty="0" smtClean="0">
                <a:latin typeface="微软雅黑" panose="020B0503020204020204" pitchFamily="34" charset="-122"/>
                <a:ea typeface="微软雅黑" panose="020B0503020204020204" pitchFamily="34" charset="-122"/>
              </a:rPr>
              <a:t>制造业</a:t>
            </a:r>
            <a:r>
              <a:rPr lang="zh-CN" altLang="en-US" dirty="0">
                <a:latin typeface="微软雅黑" panose="020B0503020204020204" pitchFamily="34" charset="-122"/>
                <a:ea typeface="微软雅黑" panose="020B0503020204020204" pitchFamily="34" charset="-122"/>
              </a:rPr>
              <a:t>投资</a:t>
            </a:r>
            <a:r>
              <a:rPr lang="zh-CN" altLang="en-US" dirty="0" smtClean="0">
                <a:latin typeface="微软雅黑" panose="020B0503020204020204" pitchFamily="34" charset="-122"/>
                <a:ea typeface="微软雅黑" panose="020B0503020204020204" pitchFamily="34" charset="-122"/>
              </a:rPr>
              <a:t>增速有所下降</a:t>
            </a:r>
            <a:endParaRPr lang="zh-CN" altLang="en-US" dirty="0"/>
          </a:p>
        </p:txBody>
      </p:sp>
      <p:sp>
        <p:nvSpPr>
          <p:cNvPr id="7" name="文本占位符 6"/>
          <p:cNvSpPr>
            <a:spLocks noGrp="1"/>
          </p:cNvSpPr>
          <p:nvPr>
            <p:ph type="body" sz="quarter" idx="46"/>
          </p:nvPr>
        </p:nvSpPr>
        <p:spPr>
          <a:xfrm>
            <a:off x="8100758" y="3900599"/>
            <a:ext cx="3408492" cy="257495"/>
          </a:xfrm>
        </p:spPr>
        <p:txBody>
          <a:bodyPr/>
          <a:lstStyle/>
          <a:p>
            <a:r>
              <a:rPr lang="zh-CN" altLang="en-US" dirty="0"/>
              <a:t>图  企业</a:t>
            </a:r>
            <a:r>
              <a:rPr lang="zh-CN" altLang="en-US" dirty="0" smtClean="0"/>
              <a:t>利润回升增强资本</a:t>
            </a:r>
            <a:r>
              <a:rPr lang="zh-CN" altLang="en-US" dirty="0"/>
              <a:t>开支</a:t>
            </a:r>
            <a:r>
              <a:rPr lang="zh-CN" altLang="en-US" dirty="0" smtClean="0"/>
              <a:t>意愿</a:t>
            </a:r>
            <a:endParaRPr lang="zh-CN" altLang="en-US" dirty="0"/>
          </a:p>
        </p:txBody>
      </p:sp>
      <p:sp>
        <p:nvSpPr>
          <p:cNvPr id="11" name="文本占位符 10"/>
          <p:cNvSpPr>
            <a:spLocks noGrp="1"/>
          </p:cNvSpPr>
          <p:nvPr>
            <p:ph type="body" sz="quarter" idx="50"/>
          </p:nvPr>
        </p:nvSpPr>
        <p:spPr>
          <a:xfrm>
            <a:off x="4390841" y="3900599"/>
            <a:ext cx="3408492" cy="257495"/>
          </a:xfrm>
        </p:spPr>
        <p:txBody>
          <a:bodyPr/>
          <a:lstStyle/>
          <a:p>
            <a:r>
              <a:rPr lang="zh-CN" altLang="en-US" dirty="0" smtClean="0"/>
              <a:t>图  制造业企业被动补库</a:t>
            </a:r>
            <a:endParaRPr lang="zh-CN" altLang="en-US" dirty="0"/>
          </a:p>
        </p:txBody>
      </p:sp>
      <p:sp>
        <p:nvSpPr>
          <p:cNvPr id="13" name="文本占位符 12"/>
          <p:cNvSpPr>
            <a:spLocks noGrp="1"/>
          </p:cNvSpPr>
          <p:nvPr>
            <p:ph type="body" sz="quarter" idx="52"/>
          </p:nvPr>
        </p:nvSpPr>
        <p:spPr>
          <a:xfrm>
            <a:off x="680071" y="3900599"/>
            <a:ext cx="3408492" cy="257495"/>
          </a:xfrm>
        </p:spPr>
        <p:txBody>
          <a:bodyPr/>
          <a:lstStyle/>
          <a:p>
            <a:r>
              <a:rPr lang="zh-CN" altLang="en-US" dirty="0"/>
              <a:t>图  制造业投资增速</a:t>
            </a:r>
            <a:endParaRPr lang="zh-CN" altLang="en-US" dirty="0"/>
          </a:p>
          <a:p>
            <a:endParaRPr lang="zh-CN" altLang="en-US" dirty="0"/>
          </a:p>
        </p:txBody>
      </p:sp>
      <p:sp>
        <p:nvSpPr>
          <p:cNvPr id="14" name="文本占位符 13"/>
          <p:cNvSpPr>
            <a:spLocks noGrp="1"/>
          </p:cNvSpPr>
          <p:nvPr>
            <p:ph type="body" sz="quarter" idx="19"/>
          </p:nvPr>
        </p:nvSpPr>
        <p:spPr>
          <a:xfrm>
            <a:off x="890198" y="890733"/>
            <a:ext cx="10618798" cy="1106968"/>
          </a:xfrm>
        </p:spPr>
        <p:txBody>
          <a:bodyPr/>
          <a:lstStyle/>
          <a:p>
            <a:r>
              <a:rPr lang="zh-CN" altLang="en-US" b="1" dirty="0"/>
              <a:t>制造业投资</a:t>
            </a:r>
            <a:r>
              <a:rPr lang="zh-CN" altLang="en-US" b="1" dirty="0" smtClean="0"/>
              <a:t>：</a:t>
            </a:r>
            <a:r>
              <a:rPr lang="en-US" altLang="zh-CN" dirty="0"/>
              <a:t> </a:t>
            </a:r>
            <a:r>
              <a:rPr lang="en-US" altLang="zh-CN" b="1" dirty="0">
                <a:solidFill>
                  <a:srgbClr val="FF0000"/>
                </a:solidFill>
              </a:rPr>
              <a:t>2026</a:t>
            </a:r>
            <a:r>
              <a:rPr lang="zh-CN" altLang="zh-CN" b="1" dirty="0">
                <a:solidFill>
                  <a:srgbClr val="FF0000"/>
                </a:solidFill>
              </a:rPr>
              <a:t>年</a:t>
            </a:r>
            <a:r>
              <a:rPr lang="en-US" altLang="zh-CN" b="1" dirty="0">
                <a:solidFill>
                  <a:srgbClr val="FF0000"/>
                </a:solidFill>
              </a:rPr>
              <a:t>7</a:t>
            </a:r>
            <a:r>
              <a:rPr lang="zh-CN" altLang="zh-CN" b="1" dirty="0">
                <a:solidFill>
                  <a:srgbClr val="FF0000"/>
                </a:solidFill>
              </a:rPr>
              <a:t>月制造业投资同比</a:t>
            </a:r>
            <a:r>
              <a:rPr lang="zh-CN" altLang="en-US" b="1" dirty="0">
                <a:solidFill>
                  <a:srgbClr val="FF0000"/>
                </a:solidFill>
              </a:rPr>
              <a:t>下降</a:t>
            </a:r>
            <a:r>
              <a:rPr lang="en-US" altLang="zh-CN" b="1" dirty="0">
                <a:solidFill>
                  <a:srgbClr val="FF0000"/>
                </a:solidFill>
              </a:rPr>
              <a:t>4.4%</a:t>
            </a:r>
            <a:r>
              <a:rPr lang="zh-CN" altLang="zh-CN" b="1" dirty="0">
                <a:solidFill>
                  <a:srgbClr val="FF0000"/>
                </a:solidFill>
              </a:rPr>
              <a:t>。</a:t>
            </a:r>
            <a:r>
              <a:rPr lang="zh-CN" altLang="zh-CN" dirty="0"/>
              <a:t>一是大规模设备更新行动方案政策效果边际减弱，制造业企业设备更新投资增速有所放缓，截至</a:t>
            </a:r>
            <a:r>
              <a:rPr lang="en-US" altLang="zh-CN" dirty="0"/>
              <a:t>7</a:t>
            </a:r>
            <a:r>
              <a:rPr lang="zh-CN" altLang="zh-CN" dirty="0"/>
              <a:t>月设备工器具投资累计同比增长</a:t>
            </a:r>
            <a:r>
              <a:rPr lang="en-US" altLang="zh-CN" dirty="0"/>
              <a:t>9.0%</a:t>
            </a:r>
            <a:r>
              <a:rPr lang="zh-CN" altLang="zh-CN" dirty="0"/>
              <a:t>，较去年</a:t>
            </a:r>
            <a:r>
              <a:rPr lang="en-US" altLang="zh-CN" dirty="0"/>
              <a:t>12</a:t>
            </a:r>
            <a:r>
              <a:rPr lang="zh-CN" altLang="zh-CN" dirty="0"/>
              <a:t>月下降</a:t>
            </a:r>
            <a:r>
              <a:rPr lang="en-US" altLang="zh-CN" dirty="0"/>
              <a:t>2.8%</a:t>
            </a:r>
            <a:r>
              <a:rPr lang="zh-CN" altLang="zh-CN" dirty="0"/>
              <a:t>，但仍然是拉动制造业投资的主要动力。</a:t>
            </a:r>
            <a:r>
              <a:rPr lang="zh-CN" altLang="en-US" dirty="0"/>
              <a:t>二</a:t>
            </a:r>
            <a:r>
              <a:rPr lang="zh-CN" altLang="zh-CN" dirty="0"/>
              <a:t>是</a:t>
            </a:r>
            <a:r>
              <a:rPr lang="zh-CN" altLang="en-US" dirty="0"/>
              <a:t>传统制造业受需求偏弱、成本压力影响增速放缓。三是企业盈利改善与设备更新政策形成支撑，但中东地缘风险抑制资本开支和补库</a:t>
            </a:r>
            <a:r>
              <a:rPr lang="zh-CN" altLang="en-US" dirty="0" smtClean="0"/>
              <a:t>意愿</a:t>
            </a:r>
            <a:r>
              <a:rPr lang="zh-CN" altLang="zh-CN" dirty="0" smtClean="0"/>
              <a:t>。</a:t>
            </a:r>
            <a:endParaRPr lang="zh-CN" altLang="en-US" dirty="0"/>
          </a:p>
          <a:p>
            <a:endParaRPr lang="zh-CN" altLang="en-US" dirty="0"/>
          </a:p>
        </p:txBody>
      </p:sp>
      <p:sp>
        <p:nvSpPr>
          <p:cNvPr id="15" name="文本占位符 14"/>
          <p:cNvSpPr>
            <a:spLocks noGrp="1"/>
          </p:cNvSpPr>
          <p:nvPr>
            <p:ph type="body" sz="quarter" idx="38"/>
          </p:nvPr>
        </p:nvSpPr>
        <p:spPr>
          <a:xfrm>
            <a:off x="889599" y="1961752"/>
            <a:ext cx="10618798" cy="678020"/>
          </a:xfrm>
        </p:spPr>
        <p:txBody>
          <a:bodyPr/>
          <a:lstStyle/>
          <a:p>
            <a:r>
              <a:rPr lang="zh-CN" altLang="en-US" b="1" dirty="0"/>
              <a:t>存货投资</a:t>
            </a:r>
            <a:r>
              <a:rPr lang="zh-CN" altLang="en-US" b="1" dirty="0" smtClean="0"/>
              <a:t>：</a:t>
            </a:r>
            <a:r>
              <a:rPr lang="en-US" altLang="zh-CN" dirty="0" smtClean="0"/>
              <a:t>7</a:t>
            </a:r>
            <a:r>
              <a:rPr lang="zh-CN" altLang="en-US" dirty="0" smtClean="0"/>
              <a:t>月</a:t>
            </a:r>
            <a:r>
              <a:rPr lang="zh-CN" altLang="en-US" dirty="0"/>
              <a:t>工业企业产成品存货</a:t>
            </a:r>
            <a:r>
              <a:rPr lang="zh-CN" altLang="en-US" dirty="0" smtClean="0"/>
              <a:t>同比</a:t>
            </a:r>
            <a:r>
              <a:rPr lang="en-US" altLang="zh-CN" dirty="0" smtClean="0"/>
              <a:t>10.8%，</a:t>
            </a:r>
            <a:r>
              <a:rPr lang="zh-CN" altLang="en-US" dirty="0"/>
              <a:t>较</a:t>
            </a:r>
            <a:r>
              <a:rPr lang="zh-CN" altLang="en-US" dirty="0" smtClean="0"/>
              <a:t>上月上升</a:t>
            </a:r>
            <a:r>
              <a:rPr lang="en-US" altLang="zh-CN" dirty="0" smtClean="0"/>
              <a:t>1.3%</a:t>
            </a:r>
            <a:r>
              <a:rPr lang="zh-CN" altLang="en-US" dirty="0" smtClean="0"/>
              <a:t>。</a:t>
            </a:r>
            <a:r>
              <a:rPr lang="zh-CN" altLang="en-US" b="1" dirty="0" smtClean="0">
                <a:solidFill>
                  <a:srgbClr val="FF0000"/>
                </a:solidFill>
              </a:rPr>
              <a:t>制造业补库动力短期有所增强，但短期属于被动补库</a:t>
            </a:r>
            <a:r>
              <a:rPr lang="zh-CN" altLang="en-US" dirty="0" smtClean="0"/>
              <a:t>。</a:t>
            </a:r>
            <a:endParaRPr lang="en-US" altLang="zh-CN" dirty="0" smtClean="0"/>
          </a:p>
          <a:p>
            <a:r>
              <a:rPr lang="zh-CN" altLang="en-US" b="1" dirty="0" smtClean="0"/>
              <a:t>资本开支投资：</a:t>
            </a:r>
            <a:r>
              <a:rPr lang="en-US" altLang="zh-CN" dirty="0" smtClean="0"/>
              <a:t>1-7</a:t>
            </a:r>
            <a:r>
              <a:rPr lang="zh-CN" altLang="en-US" dirty="0" smtClean="0"/>
              <a:t>月工业企业</a:t>
            </a:r>
            <a:r>
              <a:rPr lang="zh-CN" altLang="en-US" b="1" dirty="0" smtClean="0">
                <a:solidFill>
                  <a:srgbClr val="FF0000"/>
                </a:solidFill>
              </a:rPr>
              <a:t>利润同比增长</a:t>
            </a:r>
            <a:r>
              <a:rPr lang="en-US" altLang="zh-CN" b="1" dirty="0" smtClean="0">
                <a:solidFill>
                  <a:srgbClr val="FF0000"/>
                </a:solidFill>
              </a:rPr>
              <a:t>17.6%，</a:t>
            </a:r>
            <a:r>
              <a:rPr lang="zh-CN" altLang="en-US" b="1" dirty="0" smtClean="0">
                <a:solidFill>
                  <a:srgbClr val="FF0000"/>
                </a:solidFill>
              </a:rPr>
              <a:t>较</a:t>
            </a:r>
            <a:r>
              <a:rPr lang="en-US" altLang="zh-CN" b="1" dirty="0" smtClean="0">
                <a:solidFill>
                  <a:srgbClr val="FF0000"/>
                </a:solidFill>
              </a:rPr>
              <a:t>1-6</a:t>
            </a:r>
            <a:r>
              <a:rPr lang="zh-CN" altLang="en-US" b="1" dirty="0" smtClean="0">
                <a:solidFill>
                  <a:srgbClr val="FF0000"/>
                </a:solidFill>
              </a:rPr>
              <a:t>月下降</a:t>
            </a:r>
            <a:r>
              <a:rPr lang="en-US" altLang="zh-CN" b="1" dirty="0" smtClean="0">
                <a:solidFill>
                  <a:srgbClr val="FF0000"/>
                </a:solidFill>
              </a:rPr>
              <a:t>1.1%</a:t>
            </a:r>
            <a:r>
              <a:rPr lang="zh-CN" altLang="en-US" b="1" dirty="0">
                <a:solidFill>
                  <a:srgbClr val="FF0000"/>
                </a:solidFill>
              </a:rPr>
              <a:t>，</a:t>
            </a:r>
            <a:r>
              <a:rPr lang="zh-CN" altLang="en-US" b="1" dirty="0" smtClean="0">
                <a:solidFill>
                  <a:srgbClr val="FF0000"/>
                </a:solidFill>
              </a:rPr>
              <a:t>利润继续放缓</a:t>
            </a:r>
            <a:r>
              <a:rPr lang="zh-CN" altLang="en-US" dirty="0" smtClean="0"/>
              <a:t>，对未来资本开支意愿减弱。</a:t>
            </a:r>
            <a:endParaRPr lang="zh-CN" altLang="en-US" dirty="0" smtClean="0"/>
          </a:p>
          <a:p>
            <a:endParaRPr lang="zh-CN" altLang="en-US" dirty="0"/>
          </a:p>
        </p:txBody>
      </p:sp>
      <p:sp>
        <p:nvSpPr>
          <p:cNvPr id="16" name="文本占位符 15"/>
          <p:cNvSpPr>
            <a:spLocks noGrp="1"/>
          </p:cNvSpPr>
          <p:nvPr>
            <p:ph type="body" sz="quarter" idx="53"/>
          </p:nvPr>
        </p:nvSpPr>
        <p:spPr>
          <a:xfrm>
            <a:off x="889599" y="2809593"/>
            <a:ext cx="10618798" cy="1091005"/>
          </a:xfrm>
        </p:spPr>
        <p:txBody>
          <a:bodyPr/>
          <a:lstStyle/>
          <a:p>
            <a:r>
              <a:rPr lang="zh-CN" altLang="zh-CN" dirty="0"/>
              <a:t>未来一方面随着国家深入落实“反内卷”且推动落后产能有序退出，制造业企业利润</a:t>
            </a:r>
            <a:r>
              <a:rPr lang="zh-CN" altLang="zh-CN" dirty="0" smtClean="0"/>
              <a:t>有望</a:t>
            </a:r>
            <a:r>
              <a:rPr lang="zh-CN" altLang="en-US" dirty="0" smtClean="0"/>
              <a:t>维持高位</a:t>
            </a:r>
            <a:r>
              <a:rPr lang="zh-CN" altLang="zh-CN" dirty="0" smtClean="0"/>
              <a:t>以及</a:t>
            </a:r>
            <a:r>
              <a:rPr lang="zh-CN" altLang="zh-CN" dirty="0"/>
              <a:t>大规模设备更新政策继续施行落地</a:t>
            </a:r>
            <a:r>
              <a:rPr lang="zh-CN" altLang="zh-CN" dirty="0" smtClean="0"/>
              <a:t>，</a:t>
            </a:r>
            <a:r>
              <a:rPr lang="zh-CN" altLang="en-US" dirty="0" smtClean="0"/>
              <a:t>对</a:t>
            </a:r>
            <a:r>
              <a:rPr lang="zh-CN" altLang="zh-CN" dirty="0" smtClean="0"/>
              <a:t>未来</a:t>
            </a:r>
            <a:r>
              <a:rPr lang="zh-CN" altLang="zh-CN" dirty="0"/>
              <a:t>企业资本开支</a:t>
            </a:r>
            <a:r>
              <a:rPr lang="zh-CN" altLang="zh-CN" dirty="0" smtClean="0"/>
              <a:t>意愿</a:t>
            </a:r>
            <a:r>
              <a:rPr lang="zh-CN" altLang="en-US" dirty="0" smtClean="0"/>
              <a:t>有一定的支撑</a:t>
            </a:r>
            <a:r>
              <a:rPr lang="zh-CN" altLang="zh-CN" dirty="0" smtClean="0"/>
              <a:t>，</a:t>
            </a:r>
            <a:r>
              <a:rPr lang="zh-CN" altLang="zh-CN" dirty="0"/>
              <a:t>对制造业</a:t>
            </a:r>
            <a:r>
              <a:rPr lang="zh-CN" altLang="zh-CN" dirty="0" smtClean="0"/>
              <a:t>投资</a:t>
            </a:r>
            <a:r>
              <a:rPr lang="zh-CN" altLang="en-US" dirty="0" smtClean="0"/>
              <a:t>也</a:t>
            </a:r>
            <a:r>
              <a:rPr lang="zh-CN" altLang="zh-CN" dirty="0" smtClean="0"/>
              <a:t>有</a:t>
            </a:r>
            <a:r>
              <a:rPr lang="zh-CN" altLang="zh-CN" dirty="0"/>
              <a:t>一定的支撑；另一方面，</a:t>
            </a:r>
            <a:r>
              <a:rPr lang="en-US" altLang="zh-CN" dirty="0"/>
              <a:t>26</a:t>
            </a:r>
            <a:r>
              <a:rPr lang="zh-CN" altLang="zh-CN" dirty="0"/>
              <a:t>年</a:t>
            </a:r>
            <a:r>
              <a:rPr lang="zh-CN" altLang="zh-CN" dirty="0" smtClean="0"/>
              <a:t>全球</a:t>
            </a:r>
            <a:r>
              <a:rPr lang="zh-CN" altLang="en-US" dirty="0" smtClean="0"/>
              <a:t>仍处于</a:t>
            </a:r>
            <a:r>
              <a:rPr lang="zh-CN" altLang="zh-CN" dirty="0" smtClean="0"/>
              <a:t>补</a:t>
            </a:r>
            <a:r>
              <a:rPr lang="zh-CN" altLang="zh-CN" dirty="0"/>
              <a:t>库周期，对国内投资也会有一定的拉动。但是，短期传统行业的投资意愿持续偏弱，以及高油价对制造业生产成本形成冲击，压制企业投资意愿，短期制造业投资明显放缓</a:t>
            </a:r>
            <a:r>
              <a:rPr lang="zh-CN" altLang="en-US" dirty="0" smtClean="0"/>
              <a:t>。</a:t>
            </a:r>
            <a:endParaRPr lang="zh-CN" altLang="en-US" dirty="0"/>
          </a:p>
          <a:p>
            <a:endParaRPr lang="zh-CN" altLang="en-US" dirty="0"/>
          </a:p>
        </p:txBody>
      </p:sp>
      <p:sp>
        <p:nvSpPr>
          <p:cNvPr id="20" name="i$liḋe-Oval 17"/>
          <p:cNvSpPr/>
          <p:nvPr/>
        </p:nvSpPr>
        <p:spPr>
          <a:xfrm>
            <a:off x="491244" y="956826"/>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1</a:t>
            </a:r>
            <a:endParaRPr lang="en-US" altLang="zh-CN" sz="1050" dirty="0">
              <a:solidFill>
                <a:prstClr val="white"/>
              </a:solidFill>
              <a:latin typeface="+mj-lt"/>
              <a:ea typeface="微软雅黑" panose="020B0503020204020204" pitchFamily="34" charset="-122"/>
            </a:endParaRPr>
          </a:p>
        </p:txBody>
      </p:sp>
      <p:sp>
        <p:nvSpPr>
          <p:cNvPr id="21" name="i$liḋe-Oval 17"/>
          <p:cNvSpPr/>
          <p:nvPr/>
        </p:nvSpPr>
        <p:spPr>
          <a:xfrm>
            <a:off x="491244" y="1997701"/>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2</a:t>
            </a:r>
            <a:endParaRPr lang="en-US" altLang="zh-CN" sz="1050" dirty="0">
              <a:solidFill>
                <a:prstClr val="white"/>
              </a:solidFill>
              <a:latin typeface="+mj-lt"/>
              <a:ea typeface="微软雅黑" panose="020B0503020204020204" pitchFamily="34" charset="-122"/>
            </a:endParaRPr>
          </a:p>
        </p:txBody>
      </p:sp>
      <p:sp>
        <p:nvSpPr>
          <p:cNvPr id="22" name="i$liḋe-Oval 17"/>
          <p:cNvSpPr/>
          <p:nvPr/>
        </p:nvSpPr>
        <p:spPr>
          <a:xfrm>
            <a:off x="491244" y="2853915"/>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3</a:t>
            </a:r>
            <a:endParaRPr lang="en-US" altLang="zh-CN" sz="1050" dirty="0">
              <a:solidFill>
                <a:prstClr val="white"/>
              </a:solidFill>
              <a:latin typeface="+mj-lt"/>
              <a:ea typeface="微软雅黑" panose="020B0503020204020204" pitchFamily="34" charset="-122"/>
            </a:endParaRPr>
          </a:p>
        </p:txBody>
      </p:sp>
      <p:pic>
        <p:nvPicPr>
          <p:cNvPr id="5" name="图片占位符 4"/>
          <p:cNvPicPr>
            <a:picLocks noGrp="1" noChangeAspect="1"/>
          </p:cNvPicPr>
          <p:nvPr>
            <p:ph type="pic" sz="quarter" idx="45"/>
          </p:nvPr>
        </p:nvPicPr>
        <p:blipFill>
          <a:blip r:embed="rId1"/>
          <a:srcRect l="3036" r="3036"/>
          <a:stretch>
            <a:fillRect/>
          </a:stretch>
        </p:blipFill>
        <p:spPr>
          <a:xfrm>
            <a:off x="8100759" y="4158080"/>
            <a:ext cx="3408490" cy="1582513"/>
          </a:xfrm>
          <a:prstGeom prst="rect">
            <a:avLst/>
          </a:prstGeom>
        </p:spPr>
      </p:pic>
      <p:pic>
        <p:nvPicPr>
          <p:cNvPr id="10" name="图片占位符 9"/>
          <p:cNvPicPr>
            <a:picLocks noGrp="1" noChangeAspect="1"/>
          </p:cNvPicPr>
          <p:nvPr>
            <p:ph type="pic" sz="quarter" idx="49"/>
          </p:nvPr>
        </p:nvPicPr>
        <p:blipFill>
          <a:blip r:embed="rId2"/>
          <a:srcRect t="188" b="188"/>
          <a:stretch>
            <a:fillRect/>
          </a:stretch>
        </p:blipFill>
        <p:spPr>
          <a:xfrm>
            <a:off x="4390842" y="4158079"/>
            <a:ext cx="3408490" cy="1582513"/>
          </a:xfrm>
          <a:prstGeom prst="rect">
            <a:avLst/>
          </a:prstGeom>
        </p:spPr>
      </p:pic>
      <p:pic>
        <p:nvPicPr>
          <p:cNvPr id="18" name="图片占位符 17"/>
          <p:cNvPicPr>
            <a:picLocks noGrp="1" noChangeAspect="1"/>
          </p:cNvPicPr>
          <p:nvPr>
            <p:ph type="pic" sz="quarter" idx="51"/>
          </p:nvPr>
        </p:nvPicPr>
        <p:blipFill>
          <a:blip r:embed="rId3"/>
          <a:srcRect t="176" b="176"/>
          <a:stretch>
            <a:fillRect/>
          </a:stretch>
        </p:blipFill>
        <p:spPr>
          <a:xfrm>
            <a:off x="779244" y="4158079"/>
            <a:ext cx="3408490" cy="1582513"/>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8071" y="107568"/>
            <a:ext cx="11508329" cy="458726"/>
          </a:xfrm>
        </p:spPr>
        <p:txBody>
          <a:bodyPr/>
          <a:lstStyle/>
          <a:p>
            <a:r>
              <a:rPr lang="en-US" altLang="zh-CN" dirty="0" smtClean="0">
                <a:latin typeface="微软雅黑" panose="020B0503020204020204" pitchFamily="34" charset="-122"/>
                <a:ea typeface="微软雅黑" panose="020B0503020204020204" pitchFamily="34" charset="-122"/>
              </a:rPr>
              <a:t>3.3  </a:t>
            </a:r>
            <a:r>
              <a:rPr lang="zh-CN" altLang="en-US" dirty="0" smtClean="0">
                <a:latin typeface="微软雅黑" panose="020B0503020204020204" pitchFamily="34" charset="-122"/>
                <a:ea typeface="微软雅黑" panose="020B0503020204020204" pitchFamily="34" charset="-122"/>
              </a:rPr>
              <a:t>国内</a:t>
            </a:r>
            <a:r>
              <a:rPr lang="zh-CN" altLang="en-US" dirty="0">
                <a:latin typeface="微软雅黑" panose="020B0503020204020204" pitchFamily="34" charset="-122"/>
                <a:ea typeface="微软雅黑" panose="020B0503020204020204" pitchFamily="34" charset="-122"/>
              </a:rPr>
              <a:t>消费</a:t>
            </a:r>
            <a:r>
              <a:rPr lang="zh-CN" altLang="en-US" dirty="0" smtClean="0">
                <a:latin typeface="微软雅黑" panose="020B0503020204020204" pitchFamily="34" charset="-122"/>
                <a:ea typeface="微软雅黑" panose="020B0503020204020204" pitchFamily="34" charset="-122"/>
              </a:rPr>
              <a:t>增速小幅放缓且低于预期</a:t>
            </a:r>
            <a:endParaRPr lang="zh-CN" altLang="en-US" dirty="0">
              <a:latin typeface="微软雅黑" panose="020B0503020204020204" pitchFamily="34" charset="-122"/>
              <a:ea typeface="微软雅黑" panose="020B0503020204020204" pitchFamily="34" charset="-122"/>
            </a:endParaRPr>
          </a:p>
        </p:txBody>
      </p:sp>
      <p:sp>
        <p:nvSpPr>
          <p:cNvPr id="3" name="文本占位符 2"/>
          <p:cNvSpPr>
            <a:spLocks noGrp="1"/>
          </p:cNvSpPr>
          <p:nvPr>
            <p:ph type="body" sz="quarter" idx="19"/>
          </p:nvPr>
        </p:nvSpPr>
        <p:spPr>
          <a:xfrm>
            <a:off x="6377023" y="942572"/>
            <a:ext cx="5191085" cy="1106140"/>
          </a:xfrm>
        </p:spPr>
        <p:txBody>
          <a:bodyPr/>
          <a:lstStyle/>
          <a:p>
            <a:r>
              <a:rPr lang="zh-CN" altLang="en-US" b="1" dirty="0" smtClean="0"/>
              <a:t>商品消费：</a:t>
            </a:r>
            <a:r>
              <a:rPr lang="en-US" altLang="zh-CN" dirty="0"/>
              <a:t> </a:t>
            </a:r>
            <a:r>
              <a:rPr lang="en-US" altLang="zh-CN" dirty="0" smtClean="0"/>
              <a:t>7</a:t>
            </a:r>
            <a:r>
              <a:rPr lang="zh-CN" altLang="zh-CN" dirty="0" smtClean="0"/>
              <a:t>月份</a:t>
            </a:r>
            <a:r>
              <a:rPr lang="zh-CN" altLang="zh-CN" dirty="0"/>
              <a:t>，社会消费品零售总额同比</a:t>
            </a:r>
            <a:r>
              <a:rPr lang="zh-CN" altLang="zh-CN" dirty="0" smtClean="0"/>
              <a:t>增长</a:t>
            </a:r>
            <a:r>
              <a:rPr lang="en-US" altLang="zh-CN" dirty="0" smtClean="0"/>
              <a:t>0.6%</a:t>
            </a:r>
            <a:r>
              <a:rPr lang="zh-CN" altLang="zh-CN" dirty="0"/>
              <a:t>，</a:t>
            </a:r>
            <a:r>
              <a:rPr lang="zh-CN" altLang="zh-CN" dirty="0" smtClean="0"/>
              <a:t>预期</a:t>
            </a:r>
            <a:r>
              <a:rPr lang="en-US" altLang="zh-CN" dirty="0" smtClean="0"/>
              <a:t>1.5%</a:t>
            </a:r>
            <a:r>
              <a:rPr lang="zh-CN" altLang="zh-CN" dirty="0"/>
              <a:t>，前</a:t>
            </a:r>
            <a:r>
              <a:rPr lang="zh-CN" altLang="zh-CN" dirty="0" smtClean="0"/>
              <a:t>值</a:t>
            </a:r>
            <a:r>
              <a:rPr lang="en-US" altLang="zh-CN" dirty="0" smtClean="0"/>
              <a:t>1.0%</a:t>
            </a:r>
            <a:r>
              <a:rPr lang="zh-CN" altLang="zh-CN" dirty="0"/>
              <a:t>，较前</a:t>
            </a:r>
            <a:r>
              <a:rPr lang="zh-CN" altLang="zh-CN" dirty="0" smtClean="0"/>
              <a:t>值</a:t>
            </a:r>
            <a:r>
              <a:rPr lang="zh-CN" altLang="en-US" dirty="0" smtClean="0"/>
              <a:t>下降</a:t>
            </a:r>
            <a:r>
              <a:rPr lang="en-US" altLang="zh-CN" dirty="0" smtClean="0"/>
              <a:t>0.4</a:t>
            </a:r>
            <a:r>
              <a:rPr lang="zh-CN" altLang="zh-CN" dirty="0" smtClean="0"/>
              <a:t>个</a:t>
            </a:r>
            <a:r>
              <a:rPr lang="zh-CN" altLang="zh-CN" dirty="0"/>
              <a:t>百分点</a:t>
            </a:r>
            <a:r>
              <a:rPr lang="zh-CN" altLang="zh-CN" dirty="0" smtClean="0"/>
              <a:t>且</a:t>
            </a:r>
            <a:r>
              <a:rPr lang="zh-CN" altLang="en-US" dirty="0" smtClean="0"/>
              <a:t>低于</a:t>
            </a:r>
            <a:r>
              <a:rPr lang="zh-CN" altLang="zh-CN" dirty="0" smtClean="0"/>
              <a:t>市场</a:t>
            </a:r>
            <a:r>
              <a:rPr lang="zh-CN" altLang="zh-CN" dirty="0"/>
              <a:t>预期；环</a:t>
            </a:r>
            <a:r>
              <a:rPr lang="zh-CN" altLang="zh-CN" dirty="0" smtClean="0"/>
              <a:t>比</a:t>
            </a:r>
            <a:r>
              <a:rPr lang="en-US" altLang="zh-CN" dirty="0" smtClean="0"/>
              <a:t>0.06%</a:t>
            </a:r>
            <a:r>
              <a:rPr lang="zh-CN" altLang="zh-CN" dirty="0"/>
              <a:t>，前</a:t>
            </a:r>
            <a:r>
              <a:rPr lang="zh-CN" altLang="zh-CN" dirty="0" smtClean="0"/>
              <a:t>值</a:t>
            </a:r>
            <a:r>
              <a:rPr lang="en-US" altLang="zh-CN" dirty="0" smtClean="0"/>
              <a:t>0.38%</a:t>
            </a:r>
            <a:r>
              <a:rPr lang="zh-CN" altLang="zh-CN" dirty="0" smtClean="0"/>
              <a:t>，</a:t>
            </a:r>
            <a:r>
              <a:rPr lang="zh-CN" altLang="en-US" dirty="0" smtClean="0"/>
              <a:t>主要由于去年基数虽然较低，但实际暑期消费放缓，</a:t>
            </a:r>
            <a:r>
              <a:rPr lang="zh-CN" altLang="en-US" dirty="0"/>
              <a:t>且</a:t>
            </a:r>
            <a:r>
              <a:rPr lang="zh-CN" altLang="en-US" dirty="0" smtClean="0"/>
              <a:t>居民</a:t>
            </a:r>
            <a:r>
              <a:rPr lang="zh-CN" altLang="en-US" dirty="0"/>
              <a:t>消费意愿</a:t>
            </a:r>
            <a:r>
              <a:rPr lang="zh-CN" altLang="en-US" dirty="0" smtClean="0"/>
              <a:t>不足，消费仍旧偏弱。</a:t>
            </a:r>
            <a:endParaRPr lang="en-US" altLang="zh-CN" dirty="0" smtClean="0"/>
          </a:p>
          <a:p>
            <a:endParaRPr lang="en-US" altLang="zh-CN" dirty="0" smtClean="0"/>
          </a:p>
          <a:p>
            <a:endParaRPr lang="en-US" altLang="zh-CN" dirty="0"/>
          </a:p>
          <a:p>
            <a:endParaRPr lang="en-US" altLang="zh-CN" dirty="0" smtClean="0"/>
          </a:p>
          <a:p>
            <a:pPr algn="just"/>
            <a:endParaRPr lang="en-US" altLang="zh-CN" b="1" dirty="0" smtClean="0"/>
          </a:p>
          <a:p>
            <a:pPr algn="just"/>
            <a:r>
              <a:rPr lang="zh-CN" altLang="zh-CN" b="1" dirty="0" smtClean="0"/>
              <a:t>日常</a:t>
            </a:r>
            <a:r>
              <a:rPr lang="zh-CN" altLang="zh-CN" b="1" dirty="0"/>
              <a:t>消费方面</a:t>
            </a:r>
            <a:r>
              <a:rPr lang="zh-CN" altLang="zh-CN" dirty="0"/>
              <a:t>，餐饮消费同比</a:t>
            </a:r>
            <a:r>
              <a:rPr lang="zh-CN" altLang="zh-CN" dirty="0" smtClean="0"/>
              <a:t>增长</a:t>
            </a:r>
            <a:r>
              <a:rPr lang="en-US" altLang="zh-CN" dirty="0" smtClean="0"/>
              <a:t>1.4%</a:t>
            </a:r>
            <a:r>
              <a:rPr lang="zh-CN" altLang="zh-CN" dirty="0"/>
              <a:t>，高于社零</a:t>
            </a:r>
            <a:r>
              <a:rPr lang="zh-CN" altLang="zh-CN" dirty="0" smtClean="0"/>
              <a:t>增速</a:t>
            </a:r>
            <a:r>
              <a:rPr lang="zh-CN" altLang="en-US" dirty="0" smtClean="0"/>
              <a:t>，有所加快</a:t>
            </a:r>
            <a:r>
              <a:rPr lang="zh-CN" altLang="zh-CN" dirty="0" smtClean="0"/>
              <a:t>；</a:t>
            </a:r>
            <a:r>
              <a:rPr lang="zh-CN" altLang="zh-CN" dirty="0"/>
              <a:t>食品、饮料、烟酒以及服装类</a:t>
            </a:r>
            <a:r>
              <a:rPr lang="zh-CN" altLang="zh-CN" dirty="0" smtClean="0"/>
              <a:t>消费均</a:t>
            </a:r>
            <a:r>
              <a:rPr lang="zh-CN" altLang="en-US" dirty="0" smtClean="0"/>
              <a:t>明显高于社零增速</a:t>
            </a:r>
            <a:r>
              <a:rPr lang="zh-CN" altLang="zh-CN" dirty="0" smtClean="0"/>
              <a:t>；</a:t>
            </a:r>
            <a:r>
              <a:rPr lang="zh-CN" altLang="zh-CN" dirty="0"/>
              <a:t>化妆品、金银珠宝分别</a:t>
            </a:r>
            <a:r>
              <a:rPr lang="zh-CN" altLang="zh-CN" dirty="0" smtClean="0"/>
              <a:t>增长</a:t>
            </a:r>
            <a:r>
              <a:rPr lang="en-US" altLang="zh-CN" dirty="0" smtClean="0"/>
              <a:t>6.8%</a:t>
            </a:r>
            <a:r>
              <a:rPr lang="zh-CN" altLang="zh-CN" dirty="0" smtClean="0"/>
              <a:t>和</a:t>
            </a:r>
            <a:r>
              <a:rPr lang="en-US" altLang="zh-CN" dirty="0" smtClean="0"/>
              <a:t>-10.1%</a:t>
            </a:r>
            <a:r>
              <a:rPr lang="zh-CN" altLang="zh-CN" dirty="0" smtClean="0"/>
              <a:t>，</a:t>
            </a:r>
            <a:r>
              <a:rPr lang="zh-CN" altLang="en-US" dirty="0" smtClean="0"/>
              <a:t>增速有所放缓</a:t>
            </a:r>
            <a:r>
              <a:rPr lang="zh-CN" altLang="zh-CN" dirty="0" smtClean="0"/>
              <a:t>。</a:t>
            </a:r>
            <a:r>
              <a:rPr lang="zh-CN" altLang="zh-CN" b="1" dirty="0"/>
              <a:t>耐用品消费方面</a:t>
            </a:r>
            <a:r>
              <a:rPr lang="zh-CN" altLang="zh-CN" dirty="0" smtClean="0"/>
              <a:t>，</a:t>
            </a:r>
            <a:r>
              <a:rPr lang="zh-CN" altLang="en-US" dirty="0" smtClean="0"/>
              <a:t>虽受</a:t>
            </a:r>
            <a:r>
              <a:rPr lang="zh-CN" altLang="en-US" dirty="0"/>
              <a:t>以旧换新政策退坡影响</a:t>
            </a:r>
            <a:r>
              <a:rPr lang="zh-CN" altLang="en-US" dirty="0" smtClean="0"/>
              <a:t>，但去年基数效应降低，但今年耐用品普遍涨价明显，相关商品消费不及预期，同比降幅仅小幅收窄</a:t>
            </a:r>
            <a:r>
              <a:rPr lang="zh-CN" altLang="zh-CN" dirty="0" smtClean="0"/>
              <a:t>；</a:t>
            </a:r>
            <a:r>
              <a:rPr lang="zh-CN" altLang="zh-CN" dirty="0"/>
              <a:t>以旧换新类商品消费同比</a:t>
            </a:r>
            <a:r>
              <a:rPr lang="zh-CN" altLang="zh-CN" dirty="0" smtClean="0"/>
              <a:t>下降</a:t>
            </a:r>
            <a:r>
              <a:rPr lang="en-US" altLang="zh-CN" dirty="0" smtClean="0"/>
              <a:t>11.9%</a:t>
            </a:r>
            <a:r>
              <a:rPr lang="zh-CN" altLang="zh-CN" dirty="0"/>
              <a:t>，</a:t>
            </a:r>
            <a:r>
              <a:rPr lang="zh-CN" altLang="zh-CN" dirty="0" smtClean="0"/>
              <a:t>降幅</a:t>
            </a:r>
            <a:r>
              <a:rPr lang="zh-CN" altLang="en-US" dirty="0" smtClean="0"/>
              <a:t>收窄</a:t>
            </a:r>
            <a:r>
              <a:rPr lang="en-US" altLang="zh-CN" dirty="0" smtClean="0"/>
              <a:t>0.7%</a:t>
            </a:r>
            <a:r>
              <a:rPr lang="zh-CN" altLang="zh-CN" dirty="0"/>
              <a:t>；其中，限额以上单位家用电器和音像器材类、家具类、汽车类、建筑及装潢材料类商品零售额分别增长</a:t>
            </a:r>
            <a:r>
              <a:rPr lang="en-US" altLang="zh-CN" dirty="0" smtClean="0"/>
              <a:t>-1.9%</a:t>
            </a:r>
            <a:r>
              <a:rPr lang="zh-CN" altLang="zh-CN" dirty="0"/>
              <a:t>、</a:t>
            </a:r>
            <a:r>
              <a:rPr lang="en-US" altLang="zh-CN" dirty="0" smtClean="0"/>
              <a:t>-8.8%</a:t>
            </a:r>
            <a:r>
              <a:rPr lang="zh-CN" altLang="zh-CN" dirty="0"/>
              <a:t>、</a:t>
            </a:r>
            <a:r>
              <a:rPr lang="en-US" altLang="zh-CN" dirty="0" smtClean="0"/>
              <a:t>-17%</a:t>
            </a:r>
            <a:r>
              <a:rPr lang="zh-CN" altLang="zh-CN" dirty="0"/>
              <a:t>、</a:t>
            </a:r>
            <a:r>
              <a:rPr lang="en-US" altLang="zh-CN" dirty="0" smtClean="0"/>
              <a:t>-14.2%</a:t>
            </a:r>
            <a:r>
              <a:rPr lang="zh-CN" altLang="zh-CN" dirty="0" smtClean="0"/>
              <a:t>，</a:t>
            </a:r>
            <a:r>
              <a:rPr lang="zh-CN" altLang="en-US" dirty="0" smtClean="0"/>
              <a:t>降幅有所收窄</a:t>
            </a:r>
            <a:r>
              <a:rPr lang="zh-CN" altLang="zh-CN" dirty="0" smtClean="0"/>
              <a:t>。</a:t>
            </a:r>
            <a:r>
              <a:rPr lang="zh-CN" altLang="zh-CN" dirty="0"/>
              <a:t>与出行相关的石油及制品类同比</a:t>
            </a:r>
            <a:r>
              <a:rPr lang="zh-CN" altLang="zh-CN" dirty="0" smtClean="0"/>
              <a:t>增长</a:t>
            </a:r>
            <a:r>
              <a:rPr lang="en-US" altLang="zh-CN" dirty="0" smtClean="0"/>
              <a:t>-7.6%</a:t>
            </a:r>
            <a:r>
              <a:rPr lang="zh-CN" altLang="zh-CN" dirty="0"/>
              <a:t>，主要与出行</a:t>
            </a:r>
            <a:r>
              <a:rPr lang="zh-CN" altLang="zh-CN" dirty="0" smtClean="0"/>
              <a:t>需求</a:t>
            </a:r>
            <a:r>
              <a:rPr lang="zh-CN" altLang="en-US" dirty="0" smtClean="0"/>
              <a:t>下降</a:t>
            </a:r>
            <a:r>
              <a:rPr lang="zh-CN" altLang="zh-CN" dirty="0" smtClean="0"/>
              <a:t>以及</a:t>
            </a:r>
            <a:r>
              <a:rPr lang="zh-CN" altLang="zh-CN" dirty="0"/>
              <a:t>石油价格上涨</a:t>
            </a:r>
            <a:r>
              <a:rPr lang="zh-CN" altLang="zh-CN" dirty="0" smtClean="0"/>
              <a:t>有关 。</a:t>
            </a:r>
            <a:endParaRPr lang="en-US" altLang="zh-CN" dirty="0" smtClean="0"/>
          </a:p>
        </p:txBody>
      </p:sp>
      <p:sp>
        <p:nvSpPr>
          <p:cNvPr id="7" name="文本占位符 6"/>
          <p:cNvSpPr>
            <a:spLocks noGrp="1"/>
          </p:cNvSpPr>
          <p:nvPr>
            <p:ph type="body" sz="quarter" idx="26"/>
          </p:nvPr>
        </p:nvSpPr>
        <p:spPr/>
        <p:txBody>
          <a:bodyPr/>
          <a:lstStyle/>
          <a:p>
            <a:r>
              <a:rPr lang="zh-CN" altLang="en-US" dirty="0"/>
              <a:t>图  社会消费零售总额同比数据</a:t>
            </a:r>
            <a:endParaRPr lang="zh-CN" altLang="en-US" dirty="0"/>
          </a:p>
        </p:txBody>
      </p:sp>
      <p:sp>
        <p:nvSpPr>
          <p:cNvPr id="9" name="文本占位符 8"/>
          <p:cNvSpPr>
            <a:spLocks noGrp="1"/>
          </p:cNvSpPr>
          <p:nvPr>
            <p:ph type="body" sz="quarter" idx="40"/>
          </p:nvPr>
        </p:nvSpPr>
        <p:spPr/>
        <p:txBody>
          <a:bodyPr/>
          <a:lstStyle/>
          <a:p>
            <a:r>
              <a:rPr lang="zh-CN" altLang="en-US" dirty="0"/>
              <a:t>图  </a:t>
            </a:r>
            <a:r>
              <a:rPr lang="zh-CN" altLang="en-US" dirty="0" smtClean="0"/>
              <a:t>服务消费支持整体消费</a:t>
            </a:r>
            <a:endParaRPr lang="zh-CN" altLang="en-US" dirty="0"/>
          </a:p>
        </p:txBody>
      </p:sp>
      <p:sp>
        <p:nvSpPr>
          <p:cNvPr id="10" name="文本占位符 9"/>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dirty="0"/>
          </a:p>
          <a:p>
            <a:endParaRPr lang="zh-CN" altLang="en-US" dirty="0"/>
          </a:p>
        </p:txBody>
      </p:sp>
      <p:sp>
        <p:nvSpPr>
          <p:cNvPr id="11" name="i$liḋe-Oval 17"/>
          <p:cNvSpPr/>
          <p:nvPr/>
        </p:nvSpPr>
        <p:spPr>
          <a:xfrm>
            <a:off x="6026918" y="942572"/>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1</a:t>
            </a:r>
            <a:endParaRPr lang="en-US" altLang="zh-CN" sz="1050" dirty="0">
              <a:solidFill>
                <a:prstClr val="white"/>
              </a:solidFill>
              <a:latin typeface="+mj-lt"/>
              <a:ea typeface="微软雅黑" panose="020B0503020204020204" pitchFamily="34" charset="-122"/>
            </a:endParaRPr>
          </a:p>
        </p:txBody>
      </p:sp>
      <p:sp>
        <p:nvSpPr>
          <p:cNvPr id="12" name="i$liḋe-Oval 17"/>
          <p:cNvSpPr/>
          <p:nvPr/>
        </p:nvSpPr>
        <p:spPr>
          <a:xfrm>
            <a:off x="6026918" y="3613544"/>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2</a:t>
            </a:r>
            <a:endParaRPr lang="en-US" altLang="zh-CN" sz="1050" dirty="0">
              <a:solidFill>
                <a:prstClr val="white"/>
              </a:solidFill>
              <a:latin typeface="+mj-lt"/>
              <a:ea typeface="微软雅黑" panose="020B0503020204020204" pitchFamily="34" charset="-122"/>
            </a:endParaRPr>
          </a:p>
        </p:txBody>
      </p:sp>
      <p:pic>
        <p:nvPicPr>
          <p:cNvPr id="5" name="图片占位符 4"/>
          <p:cNvPicPr>
            <a:picLocks noGrp="1" noChangeAspect="1"/>
          </p:cNvPicPr>
          <p:nvPr>
            <p:ph type="pic" sz="quarter" idx="22"/>
          </p:nvPr>
        </p:nvPicPr>
        <p:blipFill>
          <a:blip r:embed="rId1"/>
          <a:srcRect l="2146" r="2146"/>
          <a:stretch>
            <a:fillRect/>
          </a:stretch>
        </p:blipFill>
        <p:spPr>
          <a:prstGeom prst="rect">
            <a:avLst/>
          </a:prstGeom>
        </p:spPr>
      </p:pic>
      <p:pic>
        <p:nvPicPr>
          <p:cNvPr id="13" name="图片占位符 12"/>
          <p:cNvPicPr>
            <a:picLocks noGrp="1" noChangeAspect="1"/>
          </p:cNvPicPr>
          <p:nvPr>
            <p:ph type="pic" sz="quarter" idx="39"/>
          </p:nvPr>
        </p:nvPicPr>
        <p:blipFill>
          <a:blip r:embed="rId2"/>
          <a:srcRect t="403" b="403"/>
          <a:stretch>
            <a:fillRect/>
          </a:stretch>
        </p:blipFill>
        <p:spPr>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8071" y="107568"/>
            <a:ext cx="11508329" cy="458726"/>
          </a:xfrm>
        </p:spPr>
        <p:txBody>
          <a:bodyPr/>
          <a:lstStyle/>
          <a:p>
            <a:r>
              <a:rPr lang="en-US" altLang="zh-CN" dirty="0" smtClean="0">
                <a:latin typeface="微软雅黑" panose="020B0503020204020204" pitchFamily="34" charset="-122"/>
                <a:ea typeface="微软雅黑" panose="020B0503020204020204" pitchFamily="34" charset="-122"/>
              </a:rPr>
              <a:t>3.3  </a:t>
            </a:r>
            <a:r>
              <a:rPr lang="zh-CN" altLang="en-US" dirty="0" smtClean="0">
                <a:latin typeface="微软雅黑" panose="020B0503020204020204" pitchFamily="34" charset="-122"/>
                <a:ea typeface="微软雅黑" panose="020B0503020204020204" pitchFamily="34" charset="-122"/>
              </a:rPr>
              <a:t>国内</a:t>
            </a:r>
            <a:r>
              <a:rPr lang="zh-CN" altLang="en-US" dirty="0">
                <a:latin typeface="微软雅黑" panose="020B0503020204020204" pitchFamily="34" charset="-122"/>
                <a:ea typeface="微软雅黑" panose="020B0503020204020204" pitchFamily="34" charset="-122"/>
              </a:rPr>
              <a:t>消费增速小幅放缓且低于预期</a:t>
            </a:r>
            <a:endParaRPr lang="zh-CN" altLang="en-US" dirty="0">
              <a:latin typeface="微软雅黑" panose="020B0503020204020204" pitchFamily="34" charset="-122"/>
              <a:ea typeface="微软雅黑" panose="020B0503020204020204" pitchFamily="34" charset="-122"/>
            </a:endParaRPr>
          </a:p>
        </p:txBody>
      </p:sp>
      <p:sp>
        <p:nvSpPr>
          <p:cNvPr id="3" name="文本占位符 2"/>
          <p:cNvSpPr>
            <a:spLocks noGrp="1"/>
          </p:cNvSpPr>
          <p:nvPr>
            <p:ph type="body" sz="quarter" idx="19"/>
          </p:nvPr>
        </p:nvSpPr>
        <p:spPr>
          <a:xfrm>
            <a:off x="6377023" y="942572"/>
            <a:ext cx="5191085" cy="1106140"/>
          </a:xfrm>
        </p:spPr>
        <p:txBody>
          <a:bodyPr/>
          <a:lstStyle/>
          <a:p>
            <a:r>
              <a:rPr lang="zh-CN" altLang="en-US" b="1" dirty="0" smtClean="0"/>
              <a:t>服务消费：</a:t>
            </a:r>
            <a:r>
              <a:rPr lang="en-US" altLang="zh-CN" dirty="0"/>
              <a:t> </a:t>
            </a:r>
            <a:r>
              <a:rPr lang="en-US" altLang="zh-CN" dirty="0" smtClean="0"/>
              <a:t>7</a:t>
            </a:r>
            <a:r>
              <a:rPr lang="zh-CN" altLang="zh-CN" dirty="0" smtClean="0"/>
              <a:t>月份</a:t>
            </a:r>
            <a:r>
              <a:rPr lang="zh-CN" altLang="zh-CN" dirty="0"/>
              <a:t>，服务零售额累计同比增长</a:t>
            </a:r>
            <a:r>
              <a:rPr lang="en-US" altLang="zh-CN" dirty="0" smtClean="0"/>
              <a:t>5.0%</a:t>
            </a:r>
            <a:r>
              <a:rPr lang="zh-CN" altLang="zh-CN" dirty="0"/>
              <a:t>，较</a:t>
            </a:r>
            <a:r>
              <a:rPr lang="zh-CN" altLang="zh-CN" dirty="0" smtClean="0"/>
              <a:t>上月</a:t>
            </a:r>
            <a:r>
              <a:rPr lang="zh-CN" altLang="en-US" dirty="0" smtClean="0"/>
              <a:t>下降</a:t>
            </a:r>
            <a:r>
              <a:rPr lang="en-US" altLang="zh-CN" dirty="0" smtClean="0"/>
              <a:t>0.3%</a:t>
            </a:r>
            <a:r>
              <a:rPr lang="zh-CN" altLang="zh-CN" dirty="0"/>
              <a:t>，服务消费增速</a:t>
            </a:r>
            <a:r>
              <a:rPr lang="zh-CN" altLang="zh-CN" dirty="0" smtClean="0"/>
              <a:t>小幅</a:t>
            </a:r>
            <a:r>
              <a:rPr lang="zh-CN" altLang="en-US" dirty="0" smtClean="0"/>
              <a:t>放缓</a:t>
            </a:r>
            <a:r>
              <a:rPr lang="zh-CN" altLang="zh-CN" dirty="0" smtClean="0"/>
              <a:t>但</a:t>
            </a:r>
            <a:r>
              <a:rPr lang="zh-CN" altLang="zh-CN" dirty="0"/>
              <a:t>继续保持较高</a:t>
            </a:r>
            <a:r>
              <a:rPr lang="zh-CN" altLang="zh-CN" dirty="0" smtClean="0"/>
              <a:t>增速</a:t>
            </a:r>
            <a:r>
              <a:rPr lang="zh-CN" altLang="en-US" dirty="0" smtClean="0"/>
              <a:t>，带动整体消费累计同比增长</a:t>
            </a:r>
            <a:r>
              <a:rPr lang="en-US" altLang="zh-CN" dirty="0" smtClean="0"/>
              <a:t>3.0%</a:t>
            </a:r>
            <a:r>
              <a:rPr lang="zh-CN" altLang="zh-CN" dirty="0" smtClean="0"/>
              <a:t>。</a:t>
            </a:r>
            <a:r>
              <a:rPr lang="zh-CN" altLang="zh-CN" dirty="0"/>
              <a:t>主要由于服务消费支持政策陆续出台以及落地显效，且政策支持逐步向服务消费倾斜，相关支出明显</a:t>
            </a:r>
            <a:r>
              <a:rPr lang="zh-CN" altLang="zh-CN" dirty="0" smtClean="0"/>
              <a:t>增加</a:t>
            </a:r>
            <a:r>
              <a:rPr lang="zh-CN" altLang="en-US" dirty="0" smtClean="0"/>
              <a:t>。</a:t>
            </a:r>
            <a:endParaRPr lang="en-US" altLang="zh-CN" dirty="0" smtClean="0"/>
          </a:p>
        </p:txBody>
      </p:sp>
      <p:sp>
        <p:nvSpPr>
          <p:cNvPr id="7" name="文本占位符 6"/>
          <p:cNvSpPr>
            <a:spLocks noGrp="1"/>
          </p:cNvSpPr>
          <p:nvPr>
            <p:ph type="body" sz="quarter" idx="26"/>
          </p:nvPr>
        </p:nvSpPr>
        <p:spPr/>
        <p:txBody>
          <a:bodyPr/>
          <a:lstStyle/>
          <a:p>
            <a:r>
              <a:rPr lang="zh-CN" altLang="en-US" dirty="0"/>
              <a:t>图  </a:t>
            </a:r>
            <a:r>
              <a:rPr lang="zh-CN" altLang="en-US" dirty="0" smtClean="0"/>
              <a:t>以旧换新类消费同比</a:t>
            </a:r>
            <a:r>
              <a:rPr lang="zh-CN" altLang="en-US" dirty="0"/>
              <a:t>数据</a:t>
            </a:r>
            <a:endParaRPr lang="zh-CN" altLang="en-US" dirty="0"/>
          </a:p>
        </p:txBody>
      </p:sp>
      <p:sp>
        <p:nvSpPr>
          <p:cNvPr id="9" name="文本占位符 8"/>
          <p:cNvSpPr>
            <a:spLocks noGrp="1"/>
          </p:cNvSpPr>
          <p:nvPr>
            <p:ph type="body" sz="quarter" idx="40"/>
          </p:nvPr>
        </p:nvSpPr>
        <p:spPr/>
        <p:txBody>
          <a:bodyPr/>
          <a:lstStyle/>
          <a:p>
            <a:r>
              <a:rPr lang="zh-CN" altLang="en-US" dirty="0"/>
              <a:t>图  </a:t>
            </a:r>
            <a:r>
              <a:rPr lang="zh-CN" altLang="en-US" dirty="0" smtClean="0"/>
              <a:t>以旧换新消费有所修复</a:t>
            </a:r>
            <a:endParaRPr lang="zh-CN" altLang="en-US" dirty="0"/>
          </a:p>
        </p:txBody>
      </p:sp>
      <p:sp>
        <p:nvSpPr>
          <p:cNvPr id="10" name="文本占位符 9"/>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dirty="0"/>
          </a:p>
          <a:p>
            <a:endParaRPr lang="zh-CN" altLang="en-US" dirty="0"/>
          </a:p>
        </p:txBody>
      </p:sp>
      <p:sp>
        <p:nvSpPr>
          <p:cNvPr id="11" name="i$liḋe-Oval 17"/>
          <p:cNvSpPr/>
          <p:nvPr/>
        </p:nvSpPr>
        <p:spPr>
          <a:xfrm>
            <a:off x="6026918" y="942572"/>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3</a:t>
            </a:r>
            <a:endParaRPr lang="en-US" altLang="zh-CN" sz="1050" dirty="0">
              <a:solidFill>
                <a:prstClr val="white"/>
              </a:solidFill>
              <a:latin typeface="+mj-lt"/>
              <a:ea typeface="微软雅黑" panose="020B0503020204020204" pitchFamily="34" charset="-122"/>
            </a:endParaRPr>
          </a:p>
        </p:txBody>
      </p:sp>
      <p:sp>
        <p:nvSpPr>
          <p:cNvPr id="12" name="i$liḋe-Oval 17"/>
          <p:cNvSpPr/>
          <p:nvPr/>
        </p:nvSpPr>
        <p:spPr>
          <a:xfrm>
            <a:off x="6089023" y="4316800"/>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4</a:t>
            </a:r>
            <a:endParaRPr lang="en-US" altLang="zh-CN" sz="1050" dirty="0">
              <a:solidFill>
                <a:prstClr val="white"/>
              </a:solidFill>
              <a:latin typeface="+mj-lt"/>
              <a:ea typeface="微软雅黑" panose="020B0503020204020204" pitchFamily="34" charset="-122"/>
            </a:endParaRPr>
          </a:p>
        </p:txBody>
      </p:sp>
      <p:sp>
        <p:nvSpPr>
          <p:cNvPr id="14" name="文本占位符 2"/>
          <p:cNvSpPr txBox="1"/>
          <p:nvPr/>
        </p:nvSpPr>
        <p:spPr>
          <a:xfrm>
            <a:off x="6379903" y="4316799"/>
            <a:ext cx="5191085" cy="1381473"/>
          </a:xfrm>
          <a:prstGeom prst="rect">
            <a:avLst/>
          </a:prstGeom>
        </p:spPr>
        <p:txBody>
          <a:bodyPr/>
          <a:lstStyle>
            <a:lvl1pPr marL="0" indent="0" algn="l" defTabSz="914400" rtl="0" eaLnBrk="1" latinLnBrk="0" hangingPunct="1">
              <a:lnSpc>
                <a:spcPts val="2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dirty="0"/>
              <a:t>目前来看</a:t>
            </a:r>
            <a:r>
              <a:rPr lang="zh-CN" altLang="zh-CN" dirty="0" smtClean="0"/>
              <a:t>，</a:t>
            </a:r>
            <a:r>
              <a:rPr lang="zh-CN" altLang="zh-CN" dirty="0"/>
              <a:t>短期消费品以旧换新</a:t>
            </a:r>
            <a:r>
              <a:rPr lang="zh-CN" altLang="zh-CN" dirty="0" smtClean="0"/>
              <a:t>政策</a:t>
            </a:r>
            <a:r>
              <a:rPr lang="zh-CN" altLang="en-US" dirty="0" smtClean="0"/>
              <a:t>效果</a:t>
            </a:r>
            <a:r>
              <a:rPr lang="zh-CN" altLang="zh-CN" dirty="0" smtClean="0"/>
              <a:t>持续</a:t>
            </a:r>
            <a:r>
              <a:rPr lang="zh-CN" altLang="zh-CN" dirty="0"/>
              <a:t>退坡，商品消费增速预计将继续回落</a:t>
            </a:r>
            <a:r>
              <a:rPr lang="zh-CN" altLang="zh-CN" dirty="0" smtClean="0"/>
              <a:t>，</a:t>
            </a:r>
            <a:r>
              <a:rPr lang="zh-CN" altLang="en-US" dirty="0" smtClean="0"/>
              <a:t>且</a:t>
            </a:r>
            <a:r>
              <a:rPr lang="en-US" altLang="zh-CN" dirty="0" smtClean="0"/>
              <a:t>25</a:t>
            </a:r>
            <a:r>
              <a:rPr lang="zh-CN" altLang="zh-CN" dirty="0"/>
              <a:t>年上半年高基数效应，预计</a:t>
            </a:r>
            <a:r>
              <a:rPr lang="en-US" altLang="zh-CN" dirty="0"/>
              <a:t>26</a:t>
            </a:r>
            <a:r>
              <a:rPr lang="zh-CN" altLang="zh-CN" dirty="0"/>
              <a:t>年上半年消费增速继续保持低位增长；下半年随着基数效应的下降、国内服务消费刺激政策继续落地显效以及居民财富效应的回升，国内整体消费</a:t>
            </a:r>
            <a:r>
              <a:rPr lang="zh-CN" altLang="zh-CN" dirty="0" smtClean="0"/>
              <a:t>将</a:t>
            </a:r>
            <a:r>
              <a:rPr lang="zh-CN" altLang="en-US" dirty="0" smtClean="0"/>
              <a:t>逐步筑底回升</a:t>
            </a:r>
            <a:r>
              <a:rPr lang="zh-CN" altLang="zh-CN" dirty="0" smtClean="0"/>
              <a:t>。</a:t>
            </a:r>
            <a:endParaRPr lang="zh-CN" altLang="en-US" dirty="0"/>
          </a:p>
        </p:txBody>
      </p:sp>
      <p:pic>
        <p:nvPicPr>
          <p:cNvPr id="6" name="图片占位符 5"/>
          <p:cNvPicPr>
            <a:picLocks noGrp="1" noChangeAspect="1"/>
          </p:cNvPicPr>
          <p:nvPr>
            <p:ph type="pic" sz="quarter" idx="22"/>
          </p:nvPr>
        </p:nvPicPr>
        <p:blipFill>
          <a:blip r:embed="rId1"/>
          <a:srcRect t="2942" b="2942"/>
          <a:stretch>
            <a:fillRect/>
          </a:stretch>
        </p:blipFill>
        <p:spPr>
          <a:prstGeom prst="rect">
            <a:avLst/>
          </a:prstGeom>
        </p:spPr>
      </p:pic>
      <p:pic>
        <p:nvPicPr>
          <p:cNvPr id="13" name="图片占位符 12"/>
          <p:cNvPicPr>
            <a:picLocks noGrp="1" noChangeAspect="1"/>
          </p:cNvPicPr>
          <p:nvPr>
            <p:ph type="pic" sz="quarter" idx="39"/>
          </p:nvPr>
        </p:nvPicPr>
        <p:blipFill>
          <a:blip r:embed="rId2"/>
          <a:srcRect t="1877" b="1877"/>
          <a:stretch>
            <a:fillRect/>
          </a:stretch>
        </p:blipFill>
        <p:spPr>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latin typeface="微软雅黑" panose="020B0503020204020204" pitchFamily="34" charset="-122"/>
                <a:ea typeface="微软雅黑" panose="020B0503020204020204" pitchFamily="34" charset="-122"/>
              </a:rPr>
              <a:t>3.4  </a:t>
            </a:r>
            <a:r>
              <a:rPr lang="zh-CN" altLang="en-US" dirty="0" smtClean="0">
                <a:latin typeface="微软雅黑" panose="020B0503020204020204" pitchFamily="34" charset="-122"/>
                <a:ea typeface="微软雅黑" panose="020B0503020204020204" pitchFamily="34" charset="-122"/>
              </a:rPr>
              <a:t>外贸出口小幅放缓但依旧较高</a:t>
            </a:r>
            <a:endParaRPr lang="zh-CN" altLang="en-US" dirty="0">
              <a:latin typeface="微软雅黑" panose="020B0503020204020204" pitchFamily="34" charset="-122"/>
              <a:ea typeface="微软雅黑" panose="020B0503020204020204" pitchFamily="34" charset="-122"/>
            </a:endParaRPr>
          </a:p>
        </p:txBody>
      </p:sp>
      <p:sp>
        <p:nvSpPr>
          <p:cNvPr id="3" name="文本占位符 2"/>
          <p:cNvSpPr>
            <a:spLocks noGrp="1"/>
          </p:cNvSpPr>
          <p:nvPr>
            <p:ph type="body" sz="quarter" idx="19"/>
          </p:nvPr>
        </p:nvSpPr>
        <p:spPr>
          <a:xfrm>
            <a:off x="6377022" y="1055779"/>
            <a:ext cx="5191085" cy="1106140"/>
          </a:xfrm>
        </p:spPr>
        <p:txBody>
          <a:bodyPr/>
          <a:lstStyle/>
          <a:p>
            <a:pPr>
              <a:lnSpc>
                <a:spcPct val="150000"/>
              </a:lnSpc>
            </a:pPr>
            <a:r>
              <a:rPr lang="zh-CN" altLang="en-US" b="1" dirty="0" smtClean="0"/>
              <a:t>进出口：</a:t>
            </a:r>
            <a:r>
              <a:rPr lang="zh-CN" altLang="en-US" dirty="0" smtClean="0"/>
              <a:t>中国</a:t>
            </a:r>
            <a:r>
              <a:rPr lang="en-US" altLang="zh-CN" dirty="0"/>
              <a:t>7</a:t>
            </a:r>
            <a:r>
              <a:rPr lang="zh-CN" altLang="en-US" dirty="0" smtClean="0"/>
              <a:t>月进出口总额同比增长</a:t>
            </a:r>
            <a:r>
              <a:rPr lang="en-US" altLang="zh-CN" dirty="0" smtClean="0"/>
              <a:t>25.4%</a:t>
            </a:r>
            <a:r>
              <a:rPr lang="zh-CN" altLang="en-US" dirty="0" smtClean="0"/>
              <a:t>，出口（以美元计）同比增长</a:t>
            </a:r>
            <a:r>
              <a:rPr lang="en-US" altLang="zh-CN" dirty="0" smtClean="0"/>
              <a:t>23.9%</a:t>
            </a:r>
            <a:r>
              <a:rPr lang="zh-CN" altLang="en-US" dirty="0" smtClean="0"/>
              <a:t>，前值</a:t>
            </a:r>
            <a:r>
              <a:rPr lang="en-US" altLang="zh-CN" dirty="0" smtClean="0"/>
              <a:t>26.9%</a:t>
            </a:r>
            <a:r>
              <a:rPr lang="zh-CN" altLang="en-US" dirty="0" smtClean="0"/>
              <a:t>；进口增</a:t>
            </a:r>
            <a:r>
              <a:rPr lang="en-US" altLang="zh-CN" dirty="0" smtClean="0"/>
              <a:t>27.6%</a:t>
            </a:r>
            <a:r>
              <a:rPr lang="zh-CN" altLang="en-US" dirty="0" smtClean="0"/>
              <a:t>，前值</a:t>
            </a:r>
            <a:r>
              <a:rPr lang="en-US" altLang="zh-CN" dirty="0" smtClean="0"/>
              <a:t>35.8%</a:t>
            </a:r>
            <a:r>
              <a:rPr lang="zh-CN" altLang="en-US" dirty="0" smtClean="0"/>
              <a:t>；</a:t>
            </a:r>
            <a:r>
              <a:rPr lang="zh-CN" altLang="en-US" b="1" dirty="0" smtClean="0">
                <a:solidFill>
                  <a:srgbClr val="FF0000"/>
                </a:solidFill>
              </a:rPr>
              <a:t>贸易顺差</a:t>
            </a:r>
            <a:r>
              <a:rPr lang="en-US" altLang="zh-CN" b="1" dirty="0" smtClean="0">
                <a:solidFill>
                  <a:srgbClr val="FF0000"/>
                </a:solidFill>
              </a:rPr>
              <a:t>1123.37</a:t>
            </a:r>
            <a:r>
              <a:rPr lang="zh-CN" altLang="en-US" b="1" dirty="0" smtClean="0">
                <a:solidFill>
                  <a:srgbClr val="FF0000"/>
                </a:solidFill>
              </a:rPr>
              <a:t>亿美元，同比增长</a:t>
            </a:r>
            <a:r>
              <a:rPr lang="en-US" altLang="zh-CN" b="1" dirty="0" smtClean="0">
                <a:solidFill>
                  <a:srgbClr val="FF0000"/>
                </a:solidFill>
              </a:rPr>
              <a:t>16.37%</a:t>
            </a:r>
            <a:r>
              <a:rPr lang="zh-CN" altLang="en-US" dirty="0" smtClean="0"/>
              <a:t>，前值</a:t>
            </a:r>
            <a:r>
              <a:rPr lang="en-US" altLang="zh-CN" dirty="0" smtClean="0"/>
              <a:t>1255.19</a:t>
            </a:r>
            <a:r>
              <a:rPr lang="zh-CN" altLang="en-US" dirty="0" smtClean="0"/>
              <a:t>亿美元。</a:t>
            </a:r>
            <a:endParaRPr lang="en-US" altLang="zh-CN" dirty="0" smtClean="0"/>
          </a:p>
          <a:p>
            <a:pPr>
              <a:lnSpc>
                <a:spcPct val="150000"/>
              </a:lnSpc>
            </a:pPr>
            <a:r>
              <a:rPr lang="zh-CN" altLang="en-US" b="1" dirty="0" smtClean="0"/>
              <a:t>进出口订单：</a:t>
            </a:r>
            <a:r>
              <a:rPr lang="zh-CN" altLang="zh-CN" dirty="0"/>
              <a:t>新出口订单指数</a:t>
            </a:r>
            <a:r>
              <a:rPr lang="zh-CN" altLang="zh-CN" dirty="0" smtClean="0"/>
              <a:t>为</a:t>
            </a:r>
            <a:r>
              <a:rPr lang="en-US" altLang="zh-CN" dirty="0" smtClean="0"/>
              <a:t>50.1%</a:t>
            </a:r>
            <a:r>
              <a:rPr lang="zh-CN" altLang="zh-CN" dirty="0"/>
              <a:t>，比</a:t>
            </a:r>
            <a:r>
              <a:rPr lang="zh-CN" altLang="zh-CN" dirty="0" smtClean="0"/>
              <a:t>上月</a:t>
            </a:r>
            <a:r>
              <a:rPr lang="zh-CN" altLang="en-US" dirty="0" smtClean="0"/>
              <a:t>上升</a:t>
            </a:r>
            <a:r>
              <a:rPr lang="en-US" altLang="zh-CN" dirty="0" smtClean="0"/>
              <a:t>0.5%</a:t>
            </a:r>
            <a:r>
              <a:rPr lang="zh-CN" altLang="zh-CN" dirty="0"/>
              <a:t>，高于季节性的</a:t>
            </a:r>
            <a:r>
              <a:rPr lang="en-US" altLang="zh-CN" dirty="0" smtClean="0"/>
              <a:t>48.2%</a:t>
            </a:r>
            <a:r>
              <a:rPr lang="zh-CN" altLang="zh-CN" dirty="0"/>
              <a:t>，表明外需仍然强劲</a:t>
            </a:r>
            <a:r>
              <a:rPr lang="zh-CN" altLang="zh-CN" dirty="0" smtClean="0"/>
              <a:t>；</a:t>
            </a:r>
            <a:r>
              <a:rPr lang="zh-CN" altLang="zh-CN" dirty="0"/>
              <a:t>进口</a:t>
            </a:r>
            <a:r>
              <a:rPr lang="zh-CN" altLang="zh-CN" dirty="0" smtClean="0"/>
              <a:t>指数</a:t>
            </a:r>
            <a:r>
              <a:rPr lang="en-US" altLang="zh-CN" dirty="0" smtClean="0"/>
              <a:t>48.6%</a:t>
            </a:r>
            <a:r>
              <a:rPr lang="zh-CN" altLang="zh-CN" dirty="0"/>
              <a:t>，较</a:t>
            </a:r>
            <a:r>
              <a:rPr lang="zh-CN" altLang="zh-CN" dirty="0" smtClean="0"/>
              <a:t>上月</a:t>
            </a:r>
            <a:r>
              <a:rPr lang="zh-CN" altLang="en-US" dirty="0" smtClean="0"/>
              <a:t>上升</a:t>
            </a:r>
            <a:r>
              <a:rPr lang="en-US" altLang="zh-CN" dirty="0" smtClean="0"/>
              <a:t>1.1%</a:t>
            </a:r>
            <a:r>
              <a:rPr lang="zh-CN" altLang="zh-CN" dirty="0"/>
              <a:t>，主要因为国内</a:t>
            </a:r>
            <a:r>
              <a:rPr lang="zh-CN" altLang="zh-CN" dirty="0" smtClean="0"/>
              <a:t>需求</a:t>
            </a:r>
            <a:r>
              <a:rPr lang="zh-CN" altLang="en-US" dirty="0" smtClean="0"/>
              <a:t>改善</a:t>
            </a:r>
            <a:r>
              <a:rPr lang="zh-CN" altLang="zh-CN" dirty="0" smtClean="0"/>
              <a:t>以及</a:t>
            </a:r>
            <a:r>
              <a:rPr lang="zh-CN" altLang="zh-CN" dirty="0"/>
              <a:t>工业原材料</a:t>
            </a:r>
            <a:r>
              <a:rPr lang="zh-CN" altLang="zh-CN" dirty="0" smtClean="0"/>
              <a:t>需求</a:t>
            </a:r>
            <a:r>
              <a:rPr lang="zh-CN" altLang="en-US" dirty="0" smtClean="0"/>
              <a:t>回升</a:t>
            </a:r>
            <a:r>
              <a:rPr lang="zh-CN" altLang="zh-CN" dirty="0" smtClean="0"/>
              <a:t>所</a:t>
            </a:r>
            <a:r>
              <a:rPr lang="zh-CN" altLang="zh-CN" dirty="0"/>
              <a:t>致</a:t>
            </a:r>
            <a:r>
              <a:rPr lang="zh-CN" altLang="en-US" dirty="0" smtClean="0"/>
              <a:t>。</a:t>
            </a:r>
            <a:endParaRPr lang="zh-CN" altLang="en-US" dirty="0"/>
          </a:p>
        </p:txBody>
      </p:sp>
      <p:sp>
        <p:nvSpPr>
          <p:cNvPr id="4" name="文本占位符 3"/>
          <p:cNvSpPr>
            <a:spLocks noGrp="1"/>
          </p:cNvSpPr>
          <p:nvPr>
            <p:ph type="body" sz="quarter" idx="37"/>
          </p:nvPr>
        </p:nvSpPr>
        <p:spPr>
          <a:xfrm>
            <a:off x="6377022" y="3639333"/>
            <a:ext cx="5191085" cy="1967229"/>
          </a:xfrm>
        </p:spPr>
        <p:txBody>
          <a:bodyPr/>
          <a:lstStyle/>
          <a:p>
            <a:pPr>
              <a:lnSpc>
                <a:spcPct val="150000"/>
              </a:lnSpc>
            </a:pPr>
            <a:r>
              <a:rPr lang="zh-CN" altLang="zh-CN" dirty="0"/>
              <a:t>目前商品外需</a:t>
            </a:r>
            <a:r>
              <a:rPr lang="zh-CN" altLang="zh-CN" dirty="0" smtClean="0"/>
              <a:t>整体</a:t>
            </a:r>
            <a:r>
              <a:rPr lang="zh-CN" altLang="en-US" dirty="0" smtClean="0"/>
              <a:t>继续</a:t>
            </a:r>
            <a:r>
              <a:rPr lang="zh-CN" altLang="zh-CN" dirty="0" smtClean="0"/>
              <a:t>回升</a:t>
            </a:r>
            <a:r>
              <a:rPr lang="zh-CN" altLang="zh-CN" dirty="0"/>
              <a:t>、</a:t>
            </a:r>
            <a:r>
              <a:rPr lang="zh-CN" altLang="zh-CN" dirty="0" smtClean="0"/>
              <a:t>内需</a:t>
            </a:r>
            <a:r>
              <a:rPr lang="zh-CN" altLang="en-US" dirty="0" smtClean="0"/>
              <a:t>由于部分商品价格大幅上涨导致进口大幅上升，在进出口整体回升</a:t>
            </a:r>
            <a:r>
              <a:rPr lang="zh-CN" altLang="zh-CN" dirty="0" smtClean="0"/>
              <a:t>的局势</a:t>
            </a:r>
            <a:r>
              <a:rPr lang="zh-CN" altLang="en-US" dirty="0" smtClean="0"/>
              <a:t>下</a:t>
            </a:r>
            <a:r>
              <a:rPr lang="zh-CN" altLang="zh-CN" dirty="0" smtClean="0"/>
              <a:t>国内顺差</a:t>
            </a:r>
            <a:r>
              <a:rPr lang="zh-CN" altLang="en-US" dirty="0" smtClean="0"/>
              <a:t>持续上升</a:t>
            </a:r>
            <a:r>
              <a:rPr lang="zh-CN" altLang="zh-CN" dirty="0" smtClean="0"/>
              <a:t>。</a:t>
            </a:r>
            <a:r>
              <a:rPr lang="zh-CN" altLang="zh-CN" dirty="0"/>
              <a:t>未来随着海外需求预期回升，预计出口仍将受到一定的支撑；而且对东盟及一带一路沿线</a:t>
            </a:r>
            <a:r>
              <a:rPr lang="zh-CN" altLang="zh-CN" dirty="0" smtClean="0"/>
              <a:t>国家</a:t>
            </a:r>
            <a:r>
              <a:rPr lang="zh-CN" altLang="en-US" dirty="0" smtClean="0"/>
              <a:t>多元化</a:t>
            </a:r>
            <a:r>
              <a:rPr lang="zh-CN" altLang="zh-CN" dirty="0" smtClean="0"/>
              <a:t>出口</a:t>
            </a:r>
            <a:r>
              <a:rPr lang="zh-CN" altLang="zh-CN" dirty="0"/>
              <a:t>增长以及新出口增长动能对国内整体出口仍有一定的支撑；此外</a:t>
            </a:r>
            <a:r>
              <a:rPr lang="zh-CN" altLang="zh-CN" dirty="0" smtClean="0"/>
              <a:t>，</a:t>
            </a:r>
            <a:r>
              <a:rPr lang="zh-CN" altLang="en-US" dirty="0" smtClean="0"/>
              <a:t>美国关税政策的调整</a:t>
            </a:r>
            <a:r>
              <a:rPr lang="zh-CN" altLang="zh-CN" dirty="0" smtClean="0"/>
              <a:t>对</a:t>
            </a:r>
            <a:r>
              <a:rPr lang="zh-CN" altLang="zh-CN" dirty="0"/>
              <a:t>国内出口的影响逐步减弱。进口由于</a:t>
            </a:r>
            <a:r>
              <a:rPr lang="zh-CN" altLang="zh-CN" dirty="0" smtClean="0"/>
              <a:t>国</a:t>
            </a:r>
            <a:r>
              <a:rPr lang="zh-CN" altLang="en-US" dirty="0" smtClean="0"/>
              <a:t>外</a:t>
            </a:r>
            <a:r>
              <a:rPr lang="zh-CN" altLang="zh-CN" dirty="0" smtClean="0"/>
              <a:t>需整体改善，</a:t>
            </a:r>
            <a:r>
              <a:rPr lang="zh-CN" altLang="en-US" dirty="0" smtClean="0"/>
              <a:t>工业生产加快</a:t>
            </a:r>
            <a:r>
              <a:rPr lang="zh-CN" altLang="zh-CN" dirty="0" smtClean="0"/>
              <a:t>，</a:t>
            </a:r>
            <a:r>
              <a:rPr lang="zh-CN" altLang="zh-CN" dirty="0"/>
              <a:t>商品需求短期将</a:t>
            </a:r>
            <a:r>
              <a:rPr lang="zh-CN" altLang="zh-CN" dirty="0" smtClean="0"/>
              <a:t>继续</a:t>
            </a:r>
            <a:r>
              <a:rPr lang="zh-CN" altLang="en-US" dirty="0" smtClean="0"/>
              <a:t>回升</a:t>
            </a:r>
            <a:r>
              <a:rPr lang="zh-CN" altLang="zh-CN" dirty="0" smtClean="0"/>
              <a:t>，</a:t>
            </a:r>
            <a:r>
              <a:rPr lang="zh-CN" altLang="zh-CN" dirty="0"/>
              <a:t>预计进口增速继续</a:t>
            </a:r>
            <a:r>
              <a:rPr lang="zh-CN" altLang="zh-CN" dirty="0" smtClean="0"/>
              <a:t>维持</a:t>
            </a:r>
            <a:r>
              <a:rPr lang="zh-CN" altLang="en-US" dirty="0" smtClean="0"/>
              <a:t>较高速度</a:t>
            </a:r>
            <a:r>
              <a:rPr lang="zh-CN" altLang="zh-CN" dirty="0" smtClean="0"/>
              <a:t>增长</a:t>
            </a:r>
            <a:r>
              <a:rPr lang="zh-CN" altLang="zh-CN" dirty="0"/>
              <a:t>，短期净出口对经济</a:t>
            </a:r>
            <a:r>
              <a:rPr lang="zh-CN" altLang="zh-CN" dirty="0" smtClean="0"/>
              <a:t>的仍</a:t>
            </a:r>
            <a:r>
              <a:rPr lang="zh-CN" altLang="zh-CN" dirty="0"/>
              <a:t>有一定的</a:t>
            </a:r>
            <a:r>
              <a:rPr lang="zh-CN" altLang="zh-CN" dirty="0" smtClean="0"/>
              <a:t>支撑</a:t>
            </a:r>
            <a:r>
              <a:rPr lang="zh-CN" altLang="en-US" dirty="0" smtClean="0"/>
              <a:t>，且支撑增强。</a:t>
            </a:r>
            <a:endParaRPr lang="zh-CN" altLang="en-US" dirty="0"/>
          </a:p>
        </p:txBody>
      </p:sp>
      <p:sp>
        <p:nvSpPr>
          <p:cNvPr id="7" name="文本占位符 6"/>
          <p:cNvSpPr>
            <a:spLocks noGrp="1"/>
          </p:cNvSpPr>
          <p:nvPr>
            <p:ph type="body" sz="quarter" idx="26"/>
          </p:nvPr>
        </p:nvSpPr>
        <p:spPr/>
        <p:txBody>
          <a:bodyPr/>
          <a:lstStyle/>
          <a:p>
            <a:r>
              <a:rPr lang="zh-CN" altLang="en-US" dirty="0"/>
              <a:t>图  进出口以及贸易差额数据</a:t>
            </a:r>
            <a:endParaRPr lang="zh-CN" altLang="en-US" dirty="0"/>
          </a:p>
        </p:txBody>
      </p:sp>
      <p:sp>
        <p:nvSpPr>
          <p:cNvPr id="9" name="文本占位符 8"/>
          <p:cNvSpPr>
            <a:spLocks noGrp="1"/>
          </p:cNvSpPr>
          <p:nvPr>
            <p:ph type="body" sz="quarter" idx="40"/>
          </p:nvPr>
        </p:nvSpPr>
        <p:spPr/>
        <p:txBody>
          <a:bodyPr/>
          <a:lstStyle/>
          <a:p>
            <a:r>
              <a:rPr lang="zh-CN" altLang="en-US" dirty="0"/>
              <a:t>图  国内进口以及新出口订单数据</a:t>
            </a:r>
            <a:endParaRPr lang="zh-CN" altLang="en-US" dirty="0"/>
          </a:p>
        </p:txBody>
      </p:sp>
      <p:sp>
        <p:nvSpPr>
          <p:cNvPr id="10" name="文本占位符 9"/>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dirty="0"/>
          </a:p>
          <a:p>
            <a:endParaRPr lang="zh-CN" altLang="en-US" dirty="0"/>
          </a:p>
        </p:txBody>
      </p:sp>
      <p:sp>
        <p:nvSpPr>
          <p:cNvPr id="11" name="i$liḋe-Oval 17"/>
          <p:cNvSpPr/>
          <p:nvPr/>
        </p:nvSpPr>
        <p:spPr>
          <a:xfrm>
            <a:off x="6026918" y="1086572"/>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1</a:t>
            </a:r>
            <a:endParaRPr lang="en-US" altLang="zh-CN" sz="1050" dirty="0">
              <a:solidFill>
                <a:prstClr val="white"/>
              </a:solidFill>
              <a:latin typeface="+mj-lt"/>
              <a:ea typeface="微软雅黑" panose="020B0503020204020204" pitchFamily="34" charset="-122"/>
            </a:endParaRPr>
          </a:p>
        </p:txBody>
      </p:sp>
      <p:sp>
        <p:nvSpPr>
          <p:cNvPr id="12" name="i$liḋe-Oval 17"/>
          <p:cNvSpPr/>
          <p:nvPr/>
        </p:nvSpPr>
        <p:spPr>
          <a:xfrm>
            <a:off x="6026918" y="3757544"/>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2</a:t>
            </a:r>
            <a:endParaRPr lang="en-US" altLang="zh-CN" sz="1050" dirty="0">
              <a:solidFill>
                <a:prstClr val="white"/>
              </a:solidFill>
              <a:latin typeface="+mj-lt"/>
              <a:ea typeface="微软雅黑" panose="020B0503020204020204" pitchFamily="34" charset="-122"/>
            </a:endParaRPr>
          </a:p>
        </p:txBody>
      </p:sp>
      <p:pic>
        <p:nvPicPr>
          <p:cNvPr id="6" name="图片占位符 5"/>
          <p:cNvPicPr>
            <a:picLocks noGrp="1" noChangeAspect="1"/>
          </p:cNvPicPr>
          <p:nvPr>
            <p:ph type="pic" sz="quarter" idx="22"/>
          </p:nvPr>
        </p:nvPicPr>
        <p:blipFill>
          <a:blip r:embed="rId1"/>
          <a:srcRect t="467" b="467"/>
          <a:stretch>
            <a:fillRect/>
          </a:stretch>
        </p:blipFill>
        <p:spPr>
          <a:prstGeom prst="rect">
            <a:avLst/>
          </a:prstGeom>
        </p:spPr>
      </p:pic>
      <p:pic>
        <p:nvPicPr>
          <p:cNvPr id="8" name="图片占位符 7"/>
          <p:cNvPicPr>
            <a:picLocks noGrp="1" noChangeAspect="1"/>
          </p:cNvPicPr>
          <p:nvPr>
            <p:ph type="pic" sz="quarter" idx="39"/>
          </p:nvPr>
        </p:nvPicPr>
        <p:blipFill>
          <a:blip r:embed="rId2"/>
          <a:srcRect t="1832" b="1832"/>
          <a:stretch>
            <a:fillRect/>
          </a:stretch>
        </p:blipFill>
        <p:spPr>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8071" y="107568"/>
            <a:ext cx="11271746" cy="458726"/>
          </a:xfrm>
        </p:spPr>
        <p:txBody>
          <a:bodyPr/>
          <a:lstStyle/>
          <a:p>
            <a:r>
              <a:rPr lang="en-US" altLang="zh-CN" dirty="0">
                <a:latin typeface="微软雅黑" panose="020B0503020204020204" pitchFamily="34" charset="-122"/>
                <a:ea typeface="微软雅黑" panose="020B0503020204020204" pitchFamily="34" charset="-122"/>
              </a:rPr>
              <a:t>3.4  </a:t>
            </a:r>
            <a:r>
              <a:rPr lang="zh-CN" altLang="en-US" dirty="0">
                <a:latin typeface="微软雅黑" panose="020B0503020204020204" pitchFamily="34" charset="-122"/>
                <a:ea typeface="微软雅黑" panose="020B0503020204020204" pitchFamily="34" charset="-122"/>
              </a:rPr>
              <a:t>短期市场处于</a:t>
            </a:r>
            <a:r>
              <a:rPr lang="zh-CN" altLang="en-US" dirty="0" smtClean="0">
                <a:latin typeface="微软雅黑" panose="020B0503020204020204" pitchFamily="34" charset="-122"/>
                <a:ea typeface="微软雅黑" panose="020B0503020204020204" pitchFamily="34" charset="-122"/>
              </a:rPr>
              <a:t>外部</a:t>
            </a:r>
            <a:r>
              <a:rPr lang="zh-CN" altLang="en-US" dirty="0" smtClean="0">
                <a:latin typeface="微软雅黑" panose="020B0503020204020204" pitchFamily="34" charset="-122"/>
                <a:ea typeface="微软雅黑" panose="020B0503020204020204" pitchFamily="34" charset="-122"/>
              </a:rPr>
              <a:t>风险仍存和</a:t>
            </a:r>
            <a:r>
              <a:rPr lang="zh-CN" altLang="en-US" dirty="0" smtClean="0">
                <a:latin typeface="微软雅黑" panose="020B0503020204020204" pitchFamily="34" charset="-122"/>
                <a:ea typeface="微软雅黑" panose="020B0503020204020204" pitchFamily="34" charset="-122"/>
              </a:rPr>
              <a:t>内部政策增强的</a:t>
            </a:r>
            <a:r>
              <a:rPr lang="zh-CN" altLang="en-US" dirty="0" smtClean="0">
                <a:latin typeface="微软雅黑" panose="020B0503020204020204" pitchFamily="34" charset="-122"/>
                <a:ea typeface="微软雅黑" panose="020B0503020204020204" pitchFamily="34" charset="-122"/>
              </a:rPr>
              <a:t>震荡阶段</a:t>
            </a:r>
            <a:endParaRPr lang="zh-CN" altLang="en-US" dirty="0">
              <a:latin typeface="微软雅黑" panose="020B0503020204020204" pitchFamily="34" charset="-122"/>
              <a:ea typeface="微软雅黑" panose="020B0503020204020204" pitchFamily="34" charset="-122"/>
            </a:endParaRPr>
          </a:p>
        </p:txBody>
      </p:sp>
      <p:sp>
        <p:nvSpPr>
          <p:cNvPr id="10" name="文本占位符 9"/>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dirty="0"/>
          </a:p>
          <a:p>
            <a:endParaRPr lang="zh-CN" altLang="en-US" dirty="0"/>
          </a:p>
        </p:txBody>
      </p:sp>
      <p:sp>
        <p:nvSpPr>
          <p:cNvPr id="14" name="文本占位符 2"/>
          <p:cNvSpPr>
            <a:spLocks noGrp="1"/>
          </p:cNvSpPr>
          <p:nvPr>
            <p:ph type="body" sz="quarter" idx="19"/>
          </p:nvPr>
        </p:nvSpPr>
        <p:spPr>
          <a:xfrm>
            <a:off x="1496230" y="1145814"/>
            <a:ext cx="9785663" cy="794514"/>
          </a:xfrm>
        </p:spPr>
        <p:txBody>
          <a:bodyPr/>
          <a:lstStyle/>
          <a:p>
            <a:r>
              <a:rPr lang="zh-CN" sz="1600" dirty="0"/>
              <a:t>经济和政策方面</a:t>
            </a:r>
            <a:r>
              <a:rPr lang="zh-CN" sz="1600" dirty="0" smtClean="0"/>
              <a:t>，</a:t>
            </a:r>
            <a:r>
              <a:rPr lang="zh-CN" altLang="en-US" sz="1600" dirty="0"/>
              <a:t>随着中东局势反复但需求进入淡季，国内经济有所放缓且低于预期；通胀整体有所放缓整体温和，地缘因素的输入性通胀增强，国内通胀预计温和回升，企业利润增速放缓但仍旧较高，</a:t>
            </a:r>
            <a:r>
              <a:rPr lang="zh-CN" altLang="en-US" sz="1600" dirty="0">
                <a:sym typeface="+mn-ea"/>
              </a:rPr>
              <a:t>对市场的支持作用仍存但有所减弱；短期经济不及预期以及外部因素影响市场情绪</a:t>
            </a:r>
            <a:r>
              <a:rPr lang="zh-CN" altLang="en-US" sz="1600" dirty="0" smtClean="0"/>
              <a:t>。</a:t>
            </a:r>
            <a:endParaRPr lang="en-US" altLang="zh-CN" sz="1600" dirty="0"/>
          </a:p>
        </p:txBody>
      </p:sp>
      <p:sp>
        <p:nvSpPr>
          <p:cNvPr id="15" name="文本占位符 3"/>
          <p:cNvSpPr>
            <a:spLocks noGrp="1"/>
          </p:cNvSpPr>
          <p:nvPr>
            <p:ph type="body" sz="quarter" idx="37"/>
          </p:nvPr>
        </p:nvSpPr>
        <p:spPr>
          <a:xfrm>
            <a:off x="1496229" y="2548735"/>
            <a:ext cx="9785663" cy="848001"/>
          </a:xfrm>
        </p:spPr>
        <p:txBody>
          <a:bodyPr/>
          <a:lstStyle/>
          <a:p>
            <a:r>
              <a:rPr sz="1600" dirty="0">
                <a:sym typeface="+mn-ea"/>
              </a:rPr>
              <a:t>汇率</a:t>
            </a:r>
            <a:r>
              <a:rPr lang="zh-CN" sz="1600" dirty="0">
                <a:sym typeface="+mn-ea"/>
              </a:rPr>
              <a:t>和股市</a:t>
            </a:r>
            <a:r>
              <a:rPr sz="1600" dirty="0" err="1">
                <a:sym typeface="+mn-ea"/>
              </a:rPr>
              <a:t>方面</a:t>
            </a:r>
            <a:r>
              <a:rPr lang="zh-CN" sz="1600" dirty="0" smtClean="0">
                <a:sym typeface="+mn-ea"/>
              </a:rPr>
              <a:t>，</a:t>
            </a:r>
            <a:r>
              <a:rPr lang="zh-CN" altLang="en-US" sz="1600" dirty="0">
                <a:sym typeface="+mn-ea"/>
              </a:rPr>
              <a:t>美国经济增长进一步加快，但就业市场降温，通胀放缓，美联储加息预期下降以及日元干预走强、美元指数整体走弱；人民币汇率由于结汇需求较强以及美元走弱，人民币汇率持续升值。国内股市虽经济整体放缓，但美联储加息预期减弱以及海外科技股反弹，国内风险偏好有所升温，指数短期震荡弱反弹</a:t>
            </a:r>
            <a:r>
              <a:rPr lang="zh-CN" altLang="en-US" sz="1600" dirty="0" smtClean="0"/>
              <a:t>。</a:t>
            </a:r>
            <a:endParaRPr lang="zh-CN" altLang="en-US" sz="1600" dirty="0"/>
          </a:p>
        </p:txBody>
      </p:sp>
      <p:sp>
        <p:nvSpPr>
          <p:cNvPr id="16" name="文本占位符 4"/>
          <p:cNvSpPr>
            <a:spLocks noGrp="1"/>
          </p:cNvSpPr>
          <p:nvPr>
            <p:ph type="body" sz="quarter" idx="38"/>
          </p:nvPr>
        </p:nvSpPr>
        <p:spPr>
          <a:xfrm>
            <a:off x="1496542" y="4005143"/>
            <a:ext cx="9785350" cy="2336280"/>
          </a:xfrm>
        </p:spPr>
        <p:txBody>
          <a:bodyPr/>
          <a:lstStyle/>
          <a:p>
            <a:r>
              <a:rPr lang="zh-CN" altLang="en-US" sz="1600" dirty="0"/>
              <a:t>展望</a:t>
            </a:r>
            <a:r>
              <a:rPr lang="zh-CN" altLang="en-US" sz="1600" dirty="0" smtClean="0"/>
              <a:t>202</a:t>
            </a:r>
            <a:r>
              <a:rPr lang="en-US" altLang="zh-CN" sz="1600" dirty="0" smtClean="0"/>
              <a:t>6</a:t>
            </a:r>
            <a:r>
              <a:rPr lang="zh-CN" altLang="en-US" sz="1600" dirty="0" smtClean="0"/>
              <a:t>年</a:t>
            </a:r>
            <a:r>
              <a:rPr lang="en-US" altLang="zh-CN" sz="1600" dirty="0"/>
              <a:t>9</a:t>
            </a:r>
            <a:r>
              <a:rPr lang="zh-CN" altLang="en-US" sz="1600" dirty="0" smtClean="0"/>
              <a:t>月</a:t>
            </a:r>
            <a:r>
              <a:rPr lang="zh-CN" altLang="en-US" sz="1600" dirty="0" smtClean="0"/>
              <a:t>，中东冲突短期持续反复，需持续跟踪局势的发展情况。目前国内</a:t>
            </a:r>
            <a:r>
              <a:rPr lang="zh-CN" altLang="en-US" sz="1600" dirty="0" smtClean="0"/>
              <a:t>内需改善，</a:t>
            </a:r>
            <a:r>
              <a:rPr lang="zh-CN" altLang="en-US" sz="1600" dirty="0" smtClean="0"/>
              <a:t>外需强劲，</a:t>
            </a:r>
            <a:r>
              <a:rPr lang="zh-CN" altLang="en-US" sz="1600" dirty="0"/>
              <a:t>国内政策思路和方向清晰</a:t>
            </a:r>
            <a:r>
              <a:rPr lang="zh-CN" altLang="en-US" sz="1600" dirty="0" smtClean="0"/>
              <a:t>，根据内外需和外部环境择机采取相应政策，</a:t>
            </a:r>
            <a:r>
              <a:rPr lang="zh-CN" altLang="en-US" sz="1600" dirty="0"/>
              <a:t>后期政策支持</a:t>
            </a:r>
            <a:r>
              <a:rPr lang="zh-CN" altLang="en-US" sz="1600" dirty="0" smtClean="0"/>
              <a:t>预期在外需整体较为强劲但</a:t>
            </a:r>
            <a:r>
              <a:rPr lang="zh-CN" altLang="en-US" sz="1600" dirty="0" smtClean="0"/>
              <a:t>内需弱改善的</a:t>
            </a:r>
            <a:r>
              <a:rPr lang="zh-CN" altLang="en-US" sz="1600" dirty="0" smtClean="0"/>
              <a:t>情况下</a:t>
            </a:r>
            <a:r>
              <a:rPr lang="zh-CN" altLang="en-US" sz="1600" dirty="0" smtClean="0"/>
              <a:t>三季度维持发力</a:t>
            </a:r>
            <a:r>
              <a:rPr lang="zh-CN" altLang="en-US" sz="1600" dirty="0" smtClean="0"/>
              <a:t>，整体来看，三季度财政刺激预期保持适当强度，节奏加快；货币宽松预期放缓、保持流动性宽裕，配合财政和市场节奏。经济</a:t>
            </a:r>
            <a:r>
              <a:rPr lang="zh-CN" altLang="en-US" sz="1600" dirty="0"/>
              <a:t>方面，向上支撑来自外</a:t>
            </a:r>
            <a:r>
              <a:rPr lang="zh-CN" altLang="en-US" sz="1600" dirty="0" smtClean="0"/>
              <a:t>需和内需环比上升，净出口预计继续维持较高水平、内需弱平稳增长；政策性金融工具、“两新”</a:t>
            </a:r>
            <a:r>
              <a:rPr lang="zh-CN" altLang="en-US" sz="1600" dirty="0"/>
              <a:t>政策和高科技产业投入对制造业需求仍有</a:t>
            </a:r>
            <a:r>
              <a:rPr lang="zh-CN" altLang="en-US" sz="1600" dirty="0" smtClean="0"/>
              <a:t>增量，且“反内卷”持续拖累逐步减弱；地产政策继续出台、但力度不大，效果显现但持续性仍需关注；</a:t>
            </a:r>
            <a:r>
              <a:rPr lang="zh-CN" altLang="en-US" sz="1600" dirty="0"/>
              <a:t>消费刺激对需求拉动效果仍将延续，</a:t>
            </a:r>
            <a:r>
              <a:rPr lang="zh-CN" altLang="en-US" sz="1600" dirty="0" smtClean="0"/>
              <a:t>但边际递减</a:t>
            </a:r>
            <a:r>
              <a:rPr lang="zh-CN" altLang="en-US" sz="1600" dirty="0" smtClean="0"/>
              <a:t>。</a:t>
            </a:r>
            <a:r>
              <a:rPr lang="en-US" altLang="zh-CN" sz="1600" dirty="0"/>
              <a:t>9</a:t>
            </a:r>
            <a:r>
              <a:rPr lang="zh-CN" altLang="en-US" sz="1600" dirty="0" smtClean="0"/>
              <a:t>月</a:t>
            </a:r>
            <a:r>
              <a:rPr lang="zh-CN" altLang="en-US" sz="1600" dirty="0" smtClean="0"/>
              <a:t>中东</a:t>
            </a:r>
            <a:r>
              <a:rPr lang="zh-CN" altLang="en-US" sz="1600" dirty="0" smtClean="0"/>
              <a:t>局势持续升级，</a:t>
            </a:r>
            <a:r>
              <a:rPr lang="zh-CN" altLang="en-US" sz="1600" dirty="0" smtClean="0"/>
              <a:t>在经济和业绩基本面</a:t>
            </a:r>
            <a:r>
              <a:rPr lang="zh-CN" altLang="en-US" sz="1600" dirty="0" smtClean="0"/>
              <a:t>短期</a:t>
            </a:r>
            <a:r>
              <a:rPr lang="zh-CN" altLang="en-US" sz="1600" dirty="0" smtClean="0"/>
              <a:t>改善</a:t>
            </a:r>
            <a:r>
              <a:rPr lang="zh-CN" altLang="en-US" sz="1600" dirty="0" smtClean="0"/>
              <a:t>的</a:t>
            </a:r>
            <a:r>
              <a:rPr lang="zh-CN" altLang="en-US" sz="1600" dirty="0" smtClean="0"/>
              <a:t>情况下仍需关注中东局势</a:t>
            </a:r>
            <a:r>
              <a:rPr lang="en-US" altLang="zh-CN" sz="1600" dirty="0" smtClean="0"/>
              <a:t>—</a:t>
            </a:r>
            <a:r>
              <a:rPr lang="zh-CN" altLang="en-US" sz="1600" dirty="0" smtClean="0"/>
              <a:t>能源价格</a:t>
            </a:r>
            <a:r>
              <a:rPr lang="en-US" altLang="zh-CN" sz="1600" dirty="0" smtClean="0"/>
              <a:t>—</a:t>
            </a:r>
            <a:r>
              <a:rPr lang="zh-CN" altLang="en-US" sz="1600" dirty="0" smtClean="0"/>
              <a:t>通胀</a:t>
            </a:r>
            <a:r>
              <a:rPr lang="en-US" altLang="zh-CN" sz="1600" dirty="0" smtClean="0"/>
              <a:t>—</a:t>
            </a:r>
            <a:r>
              <a:rPr lang="zh-CN" altLang="en-US" sz="1600" dirty="0" smtClean="0"/>
              <a:t>货币政策</a:t>
            </a:r>
            <a:r>
              <a:rPr lang="en-US" altLang="zh-CN" sz="1600" dirty="0" smtClean="0"/>
              <a:t>—</a:t>
            </a:r>
            <a:r>
              <a:rPr lang="zh-CN" altLang="en-US" sz="1600" dirty="0" smtClean="0"/>
              <a:t>市场风险偏好这条路径的变化。</a:t>
            </a:r>
            <a:endParaRPr lang="zh-CN" altLang="zh-CN" sz="1600" dirty="0"/>
          </a:p>
        </p:txBody>
      </p:sp>
      <p:sp>
        <p:nvSpPr>
          <p:cNvPr id="17" name="i$liḋe-Oval 17"/>
          <p:cNvSpPr/>
          <p:nvPr/>
        </p:nvSpPr>
        <p:spPr>
          <a:xfrm>
            <a:off x="1146126" y="1145814"/>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1</a:t>
            </a:r>
            <a:endParaRPr lang="en-US" altLang="zh-CN" sz="1050" dirty="0">
              <a:solidFill>
                <a:prstClr val="white"/>
              </a:solidFill>
              <a:latin typeface="+mj-lt"/>
              <a:ea typeface="微软雅黑" panose="020B0503020204020204" pitchFamily="34" charset="-122"/>
            </a:endParaRPr>
          </a:p>
        </p:txBody>
      </p:sp>
      <p:sp>
        <p:nvSpPr>
          <p:cNvPr id="18" name="i$liḋe-Oval 17"/>
          <p:cNvSpPr/>
          <p:nvPr/>
        </p:nvSpPr>
        <p:spPr>
          <a:xfrm>
            <a:off x="1146126" y="2587982"/>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2</a:t>
            </a:r>
            <a:endParaRPr lang="en-US" altLang="zh-CN" sz="1050" dirty="0">
              <a:solidFill>
                <a:prstClr val="white"/>
              </a:solidFill>
              <a:latin typeface="+mj-lt"/>
              <a:ea typeface="微软雅黑" panose="020B0503020204020204" pitchFamily="34" charset="-122"/>
            </a:endParaRPr>
          </a:p>
        </p:txBody>
      </p:sp>
      <p:sp>
        <p:nvSpPr>
          <p:cNvPr id="19" name="i$liḋe-Oval 17"/>
          <p:cNvSpPr/>
          <p:nvPr/>
        </p:nvSpPr>
        <p:spPr>
          <a:xfrm>
            <a:off x="1146126" y="4030150"/>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3</a:t>
            </a:r>
            <a:endParaRPr lang="en-US" altLang="zh-CN" sz="1050" dirty="0">
              <a:solidFill>
                <a:prstClr val="white"/>
              </a:solidFill>
              <a:latin typeface="+mj-lt"/>
              <a:ea typeface="微软雅黑" panose="020B0503020204020204" pitchFamily="34" charset="-122"/>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2575116" y="1297761"/>
            <a:ext cx="8381264" cy="494727"/>
          </a:xfrm>
        </p:spPr>
        <p:txBody>
          <a:bodyPr/>
          <a:lstStyle/>
          <a:p>
            <a:r>
              <a:rPr lang="zh-CN" altLang="en-US" dirty="0"/>
              <a:t>市场回顾</a:t>
            </a:r>
            <a:endParaRPr lang="zh-CN" altLang="en-US" dirty="0"/>
          </a:p>
        </p:txBody>
      </p:sp>
      <p:sp>
        <p:nvSpPr>
          <p:cNvPr id="3" name="文本占位符 2"/>
          <p:cNvSpPr>
            <a:spLocks noGrp="1"/>
          </p:cNvSpPr>
          <p:nvPr>
            <p:ph type="body" sz="quarter" idx="11"/>
          </p:nvPr>
        </p:nvSpPr>
        <p:spPr>
          <a:xfrm>
            <a:off x="2575116" y="2292575"/>
            <a:ext cx="8529371" cy="494727"/>
          </a:xfrm>
        </p:spPr>
        <p:txBody>
          <a:bodyPr/>
          <a:lstStyle/>
          <a:p>
            <a:r>
              <a:rPr lang="zh-CN" altLang="en-US" dirty="0"/>
              <a:t>海外经济环境及政策影响</a:t>
            </a:r>
            <a:endParaRPr lang="zh-CN" altLang="en-US" dirty="0"/>
          </a:p>
        </p:txBody>
      </p:sp>
      <p:sp>
        <p:nvSpPr>
          <p:cNvPr id="4" name="文本占位符 3"/>
          <p:cNvSpPr>
            <a:spLocks noGrp="1"/>
          </p:cNvSpPr>
          <p:nvPr>
            <p:ph type="body" sz="quarter" idx="12"/>
          </p:nvPr>
        </p:nvSpPr>
        <p:spPr>
          <a:xfrm>
            <a:off x="2563965" y="3251913"/>
            <a:ext cx="7510212" cy="494727"/>
          </a:xfrm>
        </p:spPr>
        <p:txBody>
          <a:bodyPr/>
          <a:lstStyle/>
          <a:p>
            <a:r>
              <a:rPr lang="zh-CN" altLang="en-US" dirty="0"/>
              <a:t>国内经济环境及政策影响</a:t>
            </a:r>
            <a:endParaRPr lang="zh-CN" altLang="en-US" dirty="0"/>
          </a:p>
        </p:txBody>
      </p:sp>
      <p:sp>
        <p:nvSpPr>
          <p:cNvPr id="6" name="文本框 5"/>
          <p:cNvSpPr txBox="1"/>
          <p:nvPr/>
        </p:nvSpPr>
        <p:spPr>
          <a:xfrm>
            <a:off x="1399821" y="1257124"/>
            <a:ext cx="865240" cy="523220"/>
          </a:xfrm>
          <a:prstGeom prst="rect">
            <a:avLst/>
          </a:prstGeom>
          <a:noFill/>
        </p:spPr>
        <p:txBody>
          <a:bodyPr wrap="square" rtlCol="0">
            <a:spAutoFit/>
          </a:bodyPr>
          <a:lstStyle/>
          <a:p>
            <a:r>
              <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框 6"/>
          <p:cNvSpPr txBox="1"/>
          <p:nvPr/>
        </p:nvSpPr>
        <p:spPr>
          <a:xfrm>
            <a:off x="1388669" y="2257099"/>
            <a:ext cx="757639" cy="523220"/>
          </a:xfrm>
          <a:prstGeom prst="rect">
            <a:avLst/>
          </a:prstGeom>
          <a:noFill/>
        </p:spPr>
        <p:txBody>
          <a:bodyPr wrap="square" rtlCol="0">
            <a:spAutoFit/>
          </a:bodyPr>
          <a:lstStyle/>
          <a:p>
            <a:r>
              <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框 7"/>
          <p:cNvSpPr txBox="1"/>
          <p:nvPr/>
        </p:nvSpPr>
        <p:spPr>
          <a:xfrm>
            <a:off x="1399821" y="3210445"/>
            <a:ext cx="735336" cy="523220"/>
          </a:xfrm>
          <a:prstGeom prst="rect">
            <a:avLst/>
          </a:prstGeom>
          <a:noFill/>
          <a:effectLst>
            <a:outerShdw blurRad="50800" dist="38100" dir="5400000" algn="t" rotWithShape="0">
              <a:prstClr val="black">
                <a:alpha val="40000"/>
              </a:prstClr>
            </a:outerShdw>
          </a:effectLst>
        </p:spPr>
        <p:txBody>
          <a:bodyPr wrap="square" rtlCol="0">
            <a:spAutoFit/>
          </a:bodyPr>
          <a:lstStyle/>
          <a:p>
            <a:r>
              <a:rPr lang="en-US" altLang="zh-CN" sz="2800" b="1" dirty="0">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28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标题 1"/>
          <p:cNvSpPr txBox="1"/>
          <p:nvPr/>
        </p:nvSpPr>
        <p:spPr>
          <a:xfrm>
            <a:off x="328071" y="107568"/>
            <a:ext cx="10391341" cy="458726"/>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sz="2800" b="1" dirty="0">
                <a:solidFill>
                  <a:schemeClr val="bg1"/>
                </a:solidFill>
                <a:latin typeface="+mj-lt"/>
                <a:ea typeface="+mj-ea"/>
                <a:cs typeface="+mj-cs"/>
              </a:rPr>
              <a:t>主要内容</a:t>
            </a:r>
            <a:endParaRPr kumimoji="0" lang="zh-CN" altLang="en-US" sz="2800" b="1" i="0" u="none" strike="noStrike" kern="1200" cap="none" spc="0" normalizeH="0" baseline="0" noProof="0" dirty="0">
              <a:ln>
                <a:noFill/>
              </a:ln>
              <a:solidFill>
                <a:schemeClr val="bg1"/>
              </a:solidFill>
              <a:effectLst/>
              <a:uLnTx/>
              <a:uFillTx/>
              <a:latin typeface="+mj-lt"/>
              <a:ea typeface="+mj-ea"/>
              <a:cs typeface="+mj-cs"/>
            </a:endParaRPr>
          </a:p>
        </p:txBody>
      </p:sp>
      <p:sp>
        <p:nvSpPr>
          <p:cNvPr id="9" name="文本占位符 4"/>
          <p:cNvSpPr>
            <a:spLocks noGrp="1"/>
          </p:cNvSpPr>
          <p:nvPr>
            <p:ph type="body" sz="quarter" idx="13"/>
          </p:nvPr>
        </p:nvSpPr>
        <p:spPr>
          <a:xfrm>
            <a:off x="2541663" y="4211251"/>
            <a:ext cx="7107289" cy="494727"/>
          </a:xfrm>
        </p:spPr>
        <p:txBody>
          <a:bodyPr/>
          <a:lstStyle/>
          <a:p>
            <a:r>
              <a:rPr lang="zh-CN" altLang="en-US" b="1" dirty="0">
                <a:solidFill>
                  <a:srgbClr val="FF0000"/>
                </a:solidFill>
              </a:rPr>
              <a:t>股债市场结构特征与策略</a:t>
            </a:r>
            <a:endParaRPr lang="zh-CN" altLang="en-US" dirty="0"/>
          </a:p>
        </p:txBody>
      </p:sp>
      <p:sp>
        <p:nvSpPr>
          <p:cNvPr id="10" name="文本框 9"/>
          <p:cNvSpPr txBox="1"/>
          <p:nvPr/>
        </p:nvSpPr>
        <p:spPr>
          <a:xfrm>
            <a:off x="1399821" y="4186095"/>
            <a:ext cx="713034" cy="523220"/>
          </a:xfrm>
          <a:prstGeom prst="rect">
            <a:avLst/>
          </a:prstGeom>
          <a:noFill/>
        </p:spPr>
        <p:txBody>
          <a:bodyPr wrap="square" rtlCol="0">
            <a:spAutoFit/>
          </a:bodyPr>
          <a:lstStyle/>
          <a:p>
            <a:r>
              <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占位符 1"/>
          <p:cNvSpPr>
            <a:spLocks noGrp="1"/>
          </p:cNvSpPr>
          <p:nvPr/>
        </p:nvSpPr>
        <p:spPr>
          <a:xfrm>
            <a:off x="2542096" y="5170626"/>
            <a:ext cx="8381264" cy="494727"/>
          </a:xfrm>
          <a:prstGeom prst="rect">
            <a:avLst/>
          </a:prstGeom>
        </p:spPr>
        <p:txBody>
          <a:bodyPr lIns="91440" tIns="46800" rIns="91440" bIns="4572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smtClean="0"/>
              <a:t>202</a:t>
            </a:r>
            <a:r>
              <a:rPr lang="en-US" altLang="zh-CN" dirty="0" smtClean="0"/>
              <a:t>6</a:t>
            </a:r>
            <a:r>
              <a:rPr lang="zh-CN" altLang="en-US" dirty="0" smtClean="0"/>
              <a:t>年</a:t>
            </a:r>
            <a:r>
              <a:rPr lang="en-US" altLang="zh-CN" dirty="0"/>
              <a:t>6</a:t>
            </a:r>
            <a:r>
              <a:rPr lang="zh-CN" altLang="en-US" dirty="0" smtClean="0"/>
              <a:t>月资产</a:t>
            </a:r>
            <a:r>
              <a:rPr lang="zh-CN" altLang="en-US" dirty="0"/>
              <a:t>配置观点展望</a:t>
            </a:r>
            <a:endParaRPr lang="zh-CN" altLang="en-US" b="1" dirty="0">
              <a:solidFill>
                <a:srgbClr val="FF0000"/>
              </a:solidFill>
            </a:endParaRPr>
          </a:p>
        </p:txBody>
      </p:sp>
      <p:sp>
        <p:nvSpPr>
          <p:cNvPr id="12" name="文本框 11"/>
          <p:cNvSpPr txBox="1"/>
          <p:nvPr/>
        </p:nvSpPr>
        <p:spPr>
          <a:xfrm>
            <a:off x="1366801" y="5129989"/>
            <a:ext cx="865240" cy="521970"/>
          </a:xfrm>
          <a:prstGeom prst="rect">
            <a:avLst/>
          </a:prstGeom>
          <a:noFill/>
        </p:spPr>
        <p:txBody>
          <a:bodyPr wrap="square" rtlCol="0">
            <a:spAutoFit/>
          </a:bodyPr>
          <a:lstStyle/>
          <a:p>
            <a:r>
              <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05</a:t>
            </a:r>
            <a:endPar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a:p>
        </p:txBody>
      </p:sp>
      <p:sp>
        <p:nvSpPr>
          <p:cNvPr id="3" name="标题 2"/>
          <p:cNvSpPr>
            <a:spLocks noGrp="1"/>
          </p:cNvSpPr>
          <p:nvPr>
            <p:ph type="title"/>
          </p:nvPr>
        </p:nvSpPr>
        <p:spPr>
          <a:xfrm>
            <a:off x="328071" y="107568"/>
            <a:ext cx="10759029" cy="458726"/>
          </a:xfrm>
        </p:spPr>
        <p:txBody>
          <a:bodyPr/>
          <a:lstStyle/>
          <a:p>
            <a:r>
              <a:rPr lang="en-US" altLang="zh-CN" dirty="0">
                <a:latin typeface="微软雅黑" panose="020B0503020204020204" pitchFamily="34" charset="-122"/>
                <a:ea typeface="微软雅黑" panose="020B0503020204020204" pitchFamily="34" charset="-122"/>
              </a:rPr>
              <a:t>4.1  </a:t>
            </a:r>
            <a:r>
              <a:rPr lang="zh-CN" altLang="en-US" dirty="0">
                <a:latin typeface="微软雅黑" panose="020B0503020204020204" pitchFamily="34" charset="-122"/>
                <a:ea typeface="微软雅黑" panose="020B0503020204020204" pitchFamily="34" charset="-122"/>
              </a:rPr>
              <a:t>A股活跃度：交易活跃</a:t>
            </a:r>
            <a:r>
              <a:rPr lang="zh-CN" altLang="en-US" dirty="0" smtClean="0">
                <a:latin typeface="微软雅黑" panose="020B0503020204020204" pitchFamily="34" charset="-122"/>
                <a:ea typeface="微软雅黑" panose="020B0503020204020204" pitchFamily="34" charset="-122"/>
              </a:rPr>
              <a:t>度</a:t>
            </a:r>
            <a:r>
              <a:rPr lang="zh-CN" altLang="en-US" dirty="0">
                <a:latin typeface="微软雅黑" panose="020B0503020204020204" pitchFamily="34" charset="-122"/>
                <a:ea typeface="微软雅黑" panose="020B0503020204020204" pitchFamily="34" charset="-122"/>
              </a:rPr>
              <a:t>继续</a:t>
            </a:r>
            <a:r>
              <a:rPr lang="zh-CN" altLang="en-US" dirty="0" smtClean="0">
                <a:latin typeface="微软雅黑" panose="020B0503020204020204" pitchFamily="34" charset="-122"/>
                <a:ea typeface="微软雅黑" panose="020B0503020204020204" pitchFamily="34" charset="-122"/>
              </a:rPr>
              <a:t>下降</a:t>
            </a:r>
            <a:endParaRPr lang="zh-CN" altLang="en-US" dirty="0">
              <a:latin typeface="微软雅黑" panose="020B0503020204020204" pitchFamily="34" charset="-122"/>
              <a:ea typeface="微软雅黑" panose="020B0503020204020204" pitchFamily="34" charset="-122"/>
            </a:endParaRPr>
          </a:p>
        </p:txBody>
      </p:sp>
      <p:sp>
        <p:nvSpPr>
          <p:cNvPr id="14" name="文本占位符 13"/>
          <p:cNvSpPr>
            <a:spLocks noGrp="1"/>
          </p:cNvSpPr>
          <p:nvPr>
            <p:ph type="body" sz="quarter" idx="48"/>
          </p:nvPr>
        </p:nvSpPr>
        <p:spPr>
          <a:xfrm>
            <a:off x="7066991" y="2856001"/>
            <a:ext cx="4009007" cy="242865"/>
          </a:xfrm>
        </p:spPr>
        <p:txBody>
          <a:bodyPr/>
          <a:lstStyle/>
          <a:p>
            <a:r>
              <a:rPr lang="zh-CN" altLang="en-US" dirty="0"/>
              <a:t>图  A股市场换手率</a:t>
            </a:r>
            <a:endParaRPr lang="zh-CN" altLang="en-US" dirty="0"/>
          </a:p>
        </p:txBody>
      </p:sp>
      <p:sp>
        <p:nvSpPr>
          <p:cNvPr id="30" name="文本占位符 13"/>
          <p:cNvSpPr>
            <a:spLocks noGrp="1"/>
          </p:cNvSpPr>
          <p:nvPr>
            <p:ph type="body" sz="quarter" idx="48"/>
          </p:nvPr>
        </p:nvSpPr>
        <p:spPr>
          <a:xfrm>
            <a:off x="1136286" y="2894673"/>
            <a:ext cx="4009007" cy="242865"/>
          </a:xfrm>
        </p:spPr>
        <p:txBody>
          <a:bodyPr/>
          <a:lstStyle/>
          <a:p>
            <a:r>
              <a:rPr lang="zh-CN" altLang="en-US" dirty="0"/>
              <a:t>图  A股日成交金额</a:t>
            </a:r>
            <a:endParaRPr lang="zh-CN" altLang="en-US" dirty="0"/>
          </a:p>
        </p:txBody>
      </p:sp>
      <p:sp>
        <p:nvSpPr>
          <p:cNvPr id="100" name="文本框 99"/>
          <p:cNvSpPr txBox="1"/>
          <p:nvPr/>
        </p:nvSpPr>
        <p:spPr>
          <a:xfrm>
            <a:off x="644525" y="1086485"/>
            <a:ext cx="10902950" cy="1240155"/>
          </a:xfrm>
          <a:prstGeom prst="rect">
            <a:avLst/>
          </a:prstGeom>
          <a:noFill/>
          <a:ln w="9525">
            <a:noFill/>
          </a:ln>
        </p:spPr>
        <p:txBody>
          <a:bodyPr wrap="square">
            <a:noAutofit/>
          </a:bodyPr>
          <a:lstStyle/>
          <a:p>
            <a:pPr indent="0" fontAlgn="auto">
              <a:lnSpc>
                <a:spcPts val="1600"/>
              </a:lnSpc>
              <a:spcBef>
                <a:spcPts val="200"/>
              </a:spcBef>
              <a:spcAft>
                <a:spcPts val="600"/>
              </a:spcAft>
              <a:buFont typeface="Wingdings" panose="05000000000000000000" charset="0"/>
              <a:buNone/>
            </a:pPr>
            <a:r>
              <a:rPr lang="en-US" sz="1400" b="1" dirty="0">
                <a:solidFill>
                  <a:srgbClr val="000000"/>
                </a:solidFill>
                <a:latin typeface="思源黑体" charset="0"/>
                <a:cs typeface="思源黑体" charset="0"/>
              </a:rPr>
              <a:t>   8</a:t>
            </a:r>
            <a:r>
              <a:rPr lang="en-US" sz="1400" b="1" dirty="0" smtClean="0">
                <a:solidFill>
                  <a:srgbClr val="000000"/>
                </a:solidFill>
                <a:latin typeface="思源黑体" charset="0"/>
                <a:cs typeface="思源黑体" charset="0"/>
                <a:sym typeface="+mn-ea"/>
              </a:rPr>
              <a:t>月</a:t>
            </a:r>
            <a:r>
              <a:rPr lang="zh-CN" sz="1400" b="1" dirty="0">
                <a:solidFill>
                  <a:srgbClr val="000000"/>
                </a:solidFill>
                <a:cs typeface="思源黑体" charset="0"/>
                <a:sym typeface="+mn-ea"/>
              </a:rPr>
              <a:t>市场交投活跃</a:t>
            </a:r>
            <a:r>
              <a:rPr lang="zh-CN" sz="1400" b="1" dirty="0" smtClean="0">
                <a:solidFill>
                  <a:srgbClr val="000000"/>
                </a:solidFill>
                <a:cs typeface="思源黑体" charset="0"/>
                <a:sym typeface="+mn-ea"/>
              </a:rPr>
              <a:t>度</a:t>
            </a:r>
            <a:r>
              <a:rPr lang="zh-CN" altLang="en-US" sz="1400" b="1" dirty="0" smtClean="0">
                <a:solidFill>
                  <a:srgbClr val="000000"/>
                </a:solidFill>
                <a:cs typeface="思源黑体" charset="0"/>
                <a:sym typeface="+mn-ea"/>
              </a:rPr>
              <a:t>整体继续下降</a:t>
            </a:r>
            <a:r>
              <a:rPr lang="zh-CN" sz="1400" b="1" dirty="0" smtClean="0">
                <a:solidFill>
                  <a:srgbClr val="000000"/>
                </a:solidFill>
                <a:cs typeface="思源黑体" charset="0"/>
                <a:sym typeface="+mn-ea"/>
              </a:rPr>
              <a:t>。</a:t>
            </a:r>
            <a:endParaRPr lang="zh-CN" sz="1400" b="1" dirty="0">
              <a:solidFill>
                <a:srgbClr val="000000"/>
              </a:solidFill>
              <a:cs typeface="思源黑体" charset="0"/>
            </a:endParaRPr>
          </a:p>
          <a:p>
            <a:pPr marL="285750" indent="-285750" fontAlgn="auto">
              <a:lnSpc>
                <a:spcPts val="1600"/>
              </a:lnSpc>
              <a:spcBef>
                <a:spcPts val="600"/>
              </a:spcBef>
              <a:buFont typeface="Wingdings" panose="05000000000000000000" charset="0"/>
              <a:buChar char="Ø"/>
            </a:pPr>
            <a:r>
              <a:rPr lang="zh-CN" sz="1200" b="1" dirty="0">
                <a:solidFill>
                  <a:srgbClr val="000000"/>
                </a:solidFill>
                <a:cs typeface="思源黑体" charset="0"/>
              </a:rPr>
              <a:t>两市成交额</a:t>
            </a:r>
            <a:r>
              <a:rPr lang="zh-CN" sz="1200" b="1" dirty="0" smtClean="0">
                <a:solidFill>
                  <a:srgbClr val="000000"/>
                </a:solidFill>
                <a:cs typeface="思源黑体" charset="0"/>
              </a:rPr>
              <a:t>：</a:t>
            </a:r>
            <a:r>
              <a:rPr lang="en-US" altLang="zh-CN" sz="1200" dirty="0">
                <a:solidFill>
                  <a:srgbClr val="000000"/>
                </a:solidFill>
                <a:cs typeface="思源黑体" charset="0"/>
              </a:rPr>
              <a:t>8</a:t>
            </a:r>
            <a:r>
              <a:rPr lang="zh-CN" sz="1200" dirty="0" smtClean="0">
                <a:solidFill>
                  <a:srgbClr val="000000"/>
                </a:solidFill>
                <a:cs typeface="思源黑体" charset="0"/>
              </a:rPr>
              <a:t>月份</a:t>
            </a:r>
            <a:r>
              <a:rPr lang="zh-CN" sz="1200" dirty="0">
                <a:solidFill>
                  <a:srgbClr val="000000"/>
                </a:solidFill>
                <a:cs typeface="思源黑体" charset="0"/>
              </a:rPr>
              <a:t>以来沪深两市日均</a:t>
            </a:r>
            <a:r>
              <a:rPr lang="zh-CN" sz="1200" dirty="0" smtClean="0">
                <a:solidFill>
                  <a:srgbClr val="000000"/>
                </a:solidFill>
                <a:cs typeface="思源黑体" charset="0"/>
              </a:rPr>
              <a:t>成交额</a:t>
            </a:r>
            <a:r>
              <a:rPr lang="zh-CN" altLang="en-US" sz="1200" dirty="0" smtClean="0">
                <a:solidFill>
                  <a:srgbClr val="000000"/>
                </a:solidFill>
                <a:cs typeface="思源黑体" charset="0"/>
              </a:rPr>
              <a:t>继续下降</a:t>
            </a:r>
            <a:r>
              <a:rPr lang="zh-CN" sz="1200" dirty="0" smtClean="0">
                <a:solidFill>
                  <a:srgbClr val="000000"/>
                </a:solidFill>
                <a:cs typeface="思源黑体" charset="0"/>
              </a:rPr>
              <a:t>，成交均值</a:t>
            </a:r>
            <a:r>
              <a:rPr lang="zh-CN" altLang="en-US" sz="1200" dirty="0" smtClean="0">
                <a:solidFill>
                  <a:srgbClr val="000000"/>
                </a:solidFill>
                <a:cs typeface="思源黑体" charset="0"/>
              </a:rPr>
              <a:t>降至</a:t>
            </a:r>
            <a:r>
              <a:rPr lang="en-US" altLang="zh-CN" sz="1200" dirty="0" smtClean="0">
                <a:solidFill>
                  <a:srgbClr val="000000"/>
                </a:solidFill>
                <a:cs typeface="思源黑体" charset="0"/>
              </a:rPr>
              <a:t>2.24</a:t>
            </a:r>
            <a:r>
              <a:rPr lang="zh-CN" altLang="en-US" sz="1200" dirty="0" smtClean="0">
                <a:solidFill>
                  <a:srgbClr val="000000"/>
                </a:solidFill>
                <a:cs typeface="思源黑体" charset="0"/>
              </a:rPr>
              <a:t>万亿，</a:t>
            </a:r>
            <a:r>
              <a:rPr lang="zh-CN" altLang="zh-CN" sz="1200" b="1" dirty="0">
                <a:solidFill>
                  <a:srgbClr val="000000"/>
                </a:solidFill>
                <a:cs typeface="思源黑体" charset="0"/>
                <a:sym typeface="+mn-ea"/>
              </a:rPr>
              <a:t>交投活跃度</a:t>
            </a:r>
            <a:r>
              <a:rPr lang="zh-CN" altLang="en-US" sz="1200" b="1" dirty="0" smtClean="0">
                <a:solidFill>
                  <a:srgbClr val="000000"/>
                </a:solidFill>
                <a:cs typeface="思源黑体" charset="0"/>
                <a:sym typeface="+mn-ea"/>
              </a:rPr>
              <a:t>整体继续下降</a:t>
            </a:r>
            <a:r>
              <a:rPr lang="zh-CN" sz="1200" dirty="0" smtClean="0">
                <a:solidFill>
                  <a:srgbClr val="000000"/>
                </a:solidFill>
                <a:cs typeface="思源黑体" charset="0"/>
              </a:rPr>
              <a:t>。</a:t>
            </a:r>
            <a:endParaRPr lang="zh-CN" sz="1200" dirty="0">
              <a:solidFill>
                <a:srgbClr val="000000"/>
              </a:solidFill>
              <a:cs typeface="思源黑体" charset="0"/>
            </a:endParaRPr>
          </a:p>
          <a:p>
            <a:pPr marL="285750" indent="-285750" fontAlgn="auto">
              <a:lnSpc>
                <a:spcPts val="1600"/>
              </a:lnSpc>
              <a:spcBef>
                <a:spcPts val="600"/>
              </a:spcBef>
              <a:buFont typeface="Wingdings" panose="05000000000000000000" charset="0"/>
              <a:buChar char="Ø"/>
            </a:pPr>
            <a:r>
              <a:rPr lang="zh-CN" sz="1200" b="1" dirty="0">
                <a:solidFill>
                  <a:srgbClr val="000000"/>
                </a:solidFill>
                <a:cs typeface="思源黑体" charset="0"/>
              </a:rPr>
              <a:t>换手率方面：</a:t>
            </a:r>
            <a:r>
              <a:rPr lang="zh-CN" sz="1200" dirty="0">
                <a:solidFill>
                  <a:srgbClr val="000000"/>
                </a:solidFill>
                <a:cs typeface="思源黑体" charset="0"/>
              </a:rPr>
              <a:t>上证A股换手率</a:t>
            </a:r>
            <a:r>
              <a:rPr lang="zh-CN" sz="1200" dirty="0" smtClean="0">
                <a:solidFill>
                  <a:srgbClr val="000000"/>
                </a:solidFill>
                <a:cs typeface="思源黑体" charset="0"/>
              </a:rPr>
              <a:t>在</a:t>
            </a:r>
            <a:r>
              <a:rPr lang="en-US" altLang="zh-CN" sz="1200" dirty="0" smtClean="0">
                <a:solidFill>
                  <a:srgbClr val="000000"/>
                </a:solidFill>
                <a:cs typeface="思源黑体" charset="0"/>
              </a:rPr>
              <a:t>8</a:t>
            </a:r>
            <a:r>
              <a:rPr lang="zh-CN" sz="1200" dirty="0" smtClean="0">
                <a:solidFill>
                  <a:srgbClr val="000000"/>
                </a:solidFill>
                <a:cs typeface="思源黑体" charset="0"/>
              </a:rPr>
              <a:t>月份</a:t>
            </a:r>
            <a:r>
              <a:rPr lang="zh-CN" altLang="en-US" sz="1200" dirty="0" smtClean="0">
                <a:solidFill>
                  <a:srgbClr val="000000"/>
                </a:solidFill>
                <a:cs typeface="思源黑体" charset="0"/>
              </a:rPr>
              <a:t>继续下降，上证指数日均换手率为</a:t>
            </a:r>
            <a:r>
              <a:rPr lang="en-US" altLang="zh-CN" sz="1200" dirty="0" smtClean="0">
                <a:solidFill>
                  <a:srgbClr val="000000"/>
                </a:solidFill>
                <a:cs typeface="思源黑体" charset="0"/>
              </a:rPr>
              <a:t>1.18%</a:t>
            </a:r>
            <a:r>
              <a:rPr lang="zh-CN" altLang="en-US" sz="1200" dirty="0" smtClean="0">
                <a:solidFill>
                  <a:srgbClr val="000000"/>
                </a:solidFill>
                <a:cs typeface="思源黑体" charset="0"/>
              </a:rPr>
              <a:t>，较上月下降</a:t>
            </a:r>
            <a:r>
              <a:rPr lang="en-US" altLang="zh-CN" sz="1200" dirty="0" smtClean="0">
                <a:solidFill>
                  <a:srgbClr val="000000"/>
                </a:solidFill>
                <a:cs typeface="思源黑体" charset="0"/>
              </a:rPr>
              <a:t>2.69%</a:t>
            </a:r>
            <a:r>
              <a:rPr lang="zh-CN" altLang="en-US" sz="1200" dirty="0" smtClean="0">
                <a:solidFill>
                  <a:srgbClr val="000000"/>
                </a:solidFill>
                <a:cs typeface="思源黑体" charset="0"/>
              </a:rPr>
              <a:t>。</a:t>
            </a:r>
            <a:endParaRPr lang="zh-CN" altLang="en-US" sz="1200" b="0" dirty="0">
              <a:solidFill>
                <a:srgbClr val="000000"/>
              </a:solidFill>
              <a:cs typeface="思源黑体" charset="0"/>
            </a:endParaRPr>
          </a:p>
        </p:txBody>
      </p:sp>
      <p:graphicFrame>
        <p:nvGraphicFramePr>
          <p:cNvPr id="4" name="对象 3"/>
          <p:cNvGraphicFramePr>
            <a:graphicFrameLocks noChangeAspect="1"/>
          </p:cNvGraphicFramePr>
          <p:nvPr/>
        </p:nvGraphicFramePr>
        <p:xfrm>
          <a:off x="644525" y="3140075"/>
          <a:ext cx="5000625" cy="2781300"/>
        </p:xfrm>
        <a:graphic>
          <a:graphicData uri="http://schemas.openxmlformats.org/presentationml/2006/ole">
            <mc:AlternateContent xmlns:mc="http://schemas.openxmlformats.org/markup-compatibility/2006">
              <mc:Choice xmlns:v="urn:schemas-microsoft-com:vml" Requires="v">
                <p:oleObj spid="_x0000_s2496" name="工作表" r:id="rId1" imgW="5227955" imgH="2912110" progId="Excel.Sheet.12">
                  <p:link updateAutomatic="1"/>
                </p:oleObj>
              </mc:Choice>
              <mc:Fallback>
                <p:oleObj name="工作表" r:id="rId1" imgW="5227955" imgH="2912110" progId="Excel.Sheet.12">
                  <p:link updateAutomatic="1"/>
                  <p:pic>
                    <p:nvPicPr>
                      <p:cNvPr id="0" name="图片 2495"/>
                      <p:cNvPicPr/>
                      <p:nvPr/>
                    </p:nvPicPr>
                    <p:blipFill>
                      <a:blip r:embed="rId2"/>
                      <a:stretch>
                        <a:fillRect/>
                      </a:stretch>
                    </p:blipFill>
                    <p:spPr>
                      <a:xfrm>
                        <a:off x="644525" y="3140075"/>
                        <a:ext cx="5000625" cy="2781300"/>
                      </a:xfrm>
                      <a:prstGeom prst="rect">
                        <a:avLst/>
                      </a:prstGeom>
                    </p:spPr>
                  </p:pic>
                </p:oleObj>
              </mc:Fallback>
            </mc:AlternateContent>
          </a:graphicData>
        </a:graphic>
      </p:graphicFrame>
      <p:graphicFrame>
        <p:nvGraphicFramePr>
          <p:cNvPr id="5" name="对象 4"/>
          <p:cNvGraphicFramePr>
            <a:graphicFrameLocks noChangeAspect="1"/>
          </p:cNvGraphicFramePr>
          <p:nvPr/>
        </p:nvGraphicFramePr>
        <p:xfrm>
          <a:off x="6137275" y="3136900"/>
          <a:ext cx="5305425" cy="2847975"/>
        </p:xfrm>
        <a:graphic>
          <a:graphicData uri="http://schemas.openxmlformats.org/presentationml/2006/ole">
            <mc:AlternateContent xmlns:mc="http://schemas.openxmlformats.org/markup-compatibility/2006">
              <mc:Choice xmlns:v="urn:schemas-microsoft-com:vml" Requires="v">
                <p:oleObj spid="_x0000_s2497" name="工作表" r:id="rId3" imgW="5546090" imgH="2981960" progId="Excel.Sheet.12">
                  <p:link updateAutomatic="1"/>
                </p:oleObj>
              </mc:Choice>
              <mc:Fallback>
                <p:oleObj name="工作表" r:id="rId3" imgW="5546090" imgH="2981960" progId="Excel.Sheet.12">
                  <p:link updateAutomatic="1"/>
                  <p:pic>
                    <p:nvPicPr>
                      <p:cNvPr id="0" name="图片 2496"/>
                      <p:cNvPicPr/>
                      <p:nvPr/>
                    </p:nvPicPr>
                    <p:blipFill>
                      <a:blip r:embed="rId4"/>
                      <a:stretch>
                        <a:fillRect/>
                      </a:stretch>
                    </p:blipFill>
                    <p:spPr>
                      <a:xfrm>
                        <a:off x="6137275" y="3136900"/>
                        <a:ext cx="5305425" cy="2847975"/>
                      </a:xfrm>
                      <a:prstGeom prst="rect">
                        <a:avLst/>
                      </a:prstGeom>
                    </p:spPr>
                  </p:pic>
                </p:oleObj>
              </mc:Fallback>
            </mc:AlternateContent>
          </a:graphicData>
        </a:graphic>
      </p:graphicFrame>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a:p>
        </p:txBody>
      </p:sp>
      <p:sp>
        <p:nvSpPr>
          <p:cNvPr id="3" name="标题 2"/>
          <p:cNvSpPr>
            <a:spLocks noGrp="1"/>
          </p:cNvSpPr>
          <p:nvPr>
            <p:ph type="title"/>
          </p:nvPr>
        </p:nvSpPr>
        <p:spPr>
          <a:xfrm>
            <a:off x="328295" y="107315"/>
            <a:ext cx="11218545" cy="458470"/>
          </a:xfrm>
        </p:spPr>
        <p:txBody>
          <a:bodyPr/>
          <a:lstStyle/>
          <a:p>
            <a:r>
              <a:rPr lang="en-US" altLang="zh-CN" dirty="0">
                <a:latin typeface="微软雅黑" panose="020B0503020204020204" pitchFamily="34" charset="-122"/>
                <a:ea typeface="微软雅黑" panose="020B0503020204020204" pitchFamily="34" charset="-122"/>
              </a:rPr>
              <a:t>4.2  </a:t>
            </a:r>
            <a:r>
              <a:rPr lang="zh-CN" altLang="en-US" dirty="0">
                <a:latin typeface="微软雅黑" panose="020B0503020204020204" pitchFamily="34" charset="-122"/>
                <a:ea typeface="微软雅黑" panose="020B0503020204020204" pitchFamily="34" charset="-122"/>
              </a:rPr>
              <a:t>市场风险偏好：股市性价比有</a:t>
            </a:r>
            <a:r>
              <a:rPr lang="zh-CN" altLang="en-US" dirty="0" smtClean="0">
                <a:latin typeface="微软雅黑" panose="020B0503020204020204" pitchFamily="34" charset="-122"/>
                <a:ea typeface="微软雅黑" panose="020B0503020204020204" pitchFamily="34" charset="-122"/>
              </a:rPr>
              <a:t>所上升，市场</a:t>
            </a:r>
            <a:r>
              <a:rPr lang="zh-CN" altLang="en-US" dirty="0">
                <a:latin typeface="微软雅黑" panose="020B0503020204020204" pitchFamily="34" charset="-122"/>
                <a:ea typeface="微软雅黑" panose="020B0503020204020204" pitchFamily="34" charset="-122"/>
              </a:rPr>
              <a:t>风险</a:t>
            </a:r>
            <a:r>
              <a:rPr lang="zh-CN" altLang="en-US" dirty="0" smtClean="0">
                <a:latin typeface="微软雅黑" panose="020B0503020204020204" pitchFamily="34" charset="-122"/>
                <a:ea typeface="微软雅黑" panose="020B0503020204020204" pitchFamily="34" charset="-122"/>
              </a:rPr>
              <a:t>偏好仍旧较高</a:t>
            </a:r>
            <a:endParaRPr lang="zh-CN" altLang="en-US" dirty="0">
              <a:latin typeface="微软雅黑" panose="020B0503020204020204" pitchFamily="34" charset="-122"/>
              <a:ea typeface="微软雅黑" panose="020B0503020204020204" pitchFamily="34" charset="-122"/>
            </a:endParaRPr>
          </a:p>
        </p:txBody>
      </p:sp>
      <p:sp>
        <p:nvSpPr>
          <p:cNvPr id="14" name="文本占位符 13"/>
          <p:cNvSpPr>
            <a:spLocks noGrp="1"/>
          </p:cNvSpPr>
          <p:nvPr>
            <p:ph type="body" sz="quarter" idx="48"/>
          </p:nvPr>
        </p:nvSpPr>
        <p:spPr>
          <a:xfrm>
            <a:off x="7066991" y="2856001"/>
            <a:ext cx="4009007" cy="242865"/>
          </a:xfrm>
        </p:spPr>
        <p:txBody>
          <a:bodyPr/>
          <a:lstStyle/>
          <a:p>
            <a:r>
              <a:rPr lang="zh-CN" altLang="en-US" dirty="0"/>
              <a:t>图  风险溢价</a:t>
            </a:r>
            <a:r>
              <a:rPr lang="zh-CN" altLang="en-US" dirty="0" smtClean="0"/>
              <a:t>率持续回落</a:t>
            </a:r>
            <a:endParaRPr lang="zh-CN" altLang="en-US" dirty="0"/>
          </a:p>
        </p:txBody>
      </p:sp>
      <p:sp>
        <p:nvSpPr>
          <p:cNvPr id="30" name="文本占位符 13"/>
          <p:cNvSpPr>
            <a:spLocks noGrp="1"/>
          </p:cNvSpPr>
          <p:nvPr>
            <p:ph type="body" sz="quarter" idx="48"/>
          </p:nvPr>
        </p:nvSpPr>
        <p:spPr>
          <a:xfrm>
            <a:off x="1136286" y="2894673"/>
            <a:ext cx="4009007" cy="242865"/>
          </a:xfrm>
        </p:spPr>
        <p:txBody>
          <a:bodyPr/>
          <a:lstStyle/>
          <a:p>
            <a:r>
              <a:rPr lang="zh-CN" altLang="en-US" dirty="0"/>
              <a:t>图  股票性价</a:t>
            </a:r>
            <a:r>
              <a:rPr lang="zh-CN" altLang="en-US" dirty="0" smtClean="0"/>
              <a:t>比有所下降</a:t>
            </a:r>
            <a:r>
              <a:rPr lang="zh-CN" altLang="en-US" dirty="0"/>
              <a:t>但</a:t>
            </a:r>
            <a:r>
              <a:rPr lang="zh-CN" altLang="en-US" dirty="0" smtClean="0"/>
              <a:t>仍旧较高</a:t>
            </a:r>
            <a:endParaRPr lang="zh-CN" altLang="en-US" dirty="0"/>
          </a:p>
        </p:txBody>
      </p:sp>
      <p:sp>
        <p:nvSpPr>
          <p:cNvPr id="100" name="文本框 99"/>
          <p:cNvSpPr txBox="1"/>
          <p:nvPr/>
        </p:nvSpPr>
        <p:spPr>
          <a:xfrm>
            <a:off x="644525" y="1086485"/>
            <a:ext cx="10902950" cy="1390015"/>
          </a:xfrm>
          <a:prstGeom prst="rect">
            <a:avLst/>
          </a:prstGeom>
          <a:noFill/>
          <a:ln w="9525">
            <a:noFill/>
          </a:ln>
        </p:spPr>
        <p:txBody>
          <a:bodyPr wrap="square">
            <a:noAutofit/>
          </a:bodyPr>
          <a:lstStyle/>
          <a:p>
            <a:pPr indent="0" fontAlgn="auto">
              <a:lnSpc>
                <a:spcPts val="1600"/>
              </a:lnSpc>
              <a:spcBef>
                <a:spcPts val="200"/>
              </a:spcBef>
              <a:spcAft>
                <a:spcPts val="600"/>
              </a:spcAft>
              <a:buFont typeface="Wingdings" panose="05000000000000000000" charset="0"/>
              <a:buNone/>
            </a:pPr>
            <a:r>
              <a:rPr lang="en-US" sz="1400" b="1" dirty="0">
                <a:solidFill>
                  <a:srgbClr val="000000"/>
                </a:solidFill>
                <a:latin typeface="思源黑体" charset="0"/>
                <a:cs typeface="思源黑体" charset="0"/>
              </a:rPr>
              <a:t>   </a:t>
            </a:r>
            <a:r>
              <a:rPr lang="en-US" sz="1400" b="1" dirty="0" smtClean="0">
                <a:solidFill>
                  <a:srgbClr val="000000"/>
                </a:solidFill>
                <a:latin typeface="思源黑体" charset="0"/>
                <a:cs typeface="思源黑体" charset="0"/>
              </a:rPr>
              <a:t>8</a:t>
            </a:r>
            <a:r>
              <a:rPr lang="en-US" sz="1400" b="1" dirty="0" smtClean="0">
                <a:solidFill>
                  <a:srgbClr val="000000"/>
                </a:solidFill>
                <a:latin typeface="思源黑体" charset="0"/>
                <a:cs typeface="思源黑体" charset="0"/>
                <a:sym typeface="+mn-ea"/>
              </a:rPr>
              <a:t>月</a:t>
            </a:r>
            <a:r>
              <a:rPr lang="zh-CN" sz="1400" b="1" dirty="0">
                <a:solidFill>
                  <a:srgbClr val="000000"/>
                </a:solidFill>
                <a:cs typeface="思源黑体" charset="0"/>
                <a:sym typeface="+mn-ea"/>
              </a:rPr>
              <a:t>股/债性价</a:t>
            </a:r>
            <a:r>
              <a:rPr lang="zh-CN" sz="1400" b="1" dirty="0" smtClean="0">
                <a:solidFill>
                  <a:srgbClr val="000000"/>
                </a:solidFill>
                <a:cs typeface="思源黑体" charset="0"/>
                <a:sym typeface="+mn-ea"/>
              </a:rPr>
              <a:t>比</a:t>
            </a:r>
            <a:r>
              <a:rPr lang="zh-CN" altLang="en-US" sz="1400" b="1" dirty="0" smtClean="0">
                <a:solidFill>
                  <a:srgbClr val="000000"/>
                </a:solidFill>
                <a:cs typeface="思源黑体" charset="0"/>
                <a:sym typeface="+mn-ea"/>
              </a:rPr>
              <a:t>有所下降</a:t>
            </a:r>
            <a:r>
              <a:rPr lang="zh-CN" sz="1400" b="1" dirty="0" smtClean="0">
                <a:solidFill>
                  <a:srgbClr val="000000"/>
                </a:solidFill>
                <a:cs typeface="思源黑体" charset="0"/>
                <a:sym typeface="+mn-ea"/>
              </a:rPr>
              <a:t>。</a:t>
            </a:r>
            <a:endParaRPr lang="zh-CN" sz="1400" b="1" dirty="0">
              <a:solidFill>
                <a:srgbClr val="000000"/>
              </a:solidFill>
              <a:cs typeface="思源黑体" charset="0"/>
            </a:endParaRPr>
          </a:p>
          <a:p>
            <a:pPr marL="285750" indent="-285750" fontAlgn="auto">
              <a:lnSpc>
                <a:spcPts val="1600"/>
              </a:lnSpc>
              <a:spcBef>
                <a:spcPts val="600"/>
              </a:spcBef>
              <a:buFont typeface="Wingdings" panose="05000000000000000000" charset="0"/>
              <a:buChar char="Ø"/>
            </a:pPr>
            <a:r>
              <a:rPr lang="zh-CN" sz="1200" b="1" dirty="0">
                <a:solidFill>
                  <a:srgbClr val="000000"/>
                </a:solidFill>
                <a:cs typeface="思源黑体" charset="0"/>
              </a:rPr>
              <a:t>股/债性价</a:t>
            </a:r>
            <a:r>
              <a:rPr lang="zh-CN" sz="1200" b="1" dirty="0" smtClean="0">
                <a:solidFill>
                  <a:srgbClr val="000000"/>
                </a:solidFill>
                <a:cs typeface="思源黑体" charset="0"/>
              </a:rPr>
              <a:t>比</a:t>
            </a:r>
            <a:r>
              <a:rPr lang="zh-CN" altLang="en-US" sz="1200" b="1" dirty="0" smtClean="0">
                <a:solidFill>
                  <a:srgbClr val="000000"/>
                </a:solidFill>
                <a:cs typeface="思源黑体" charset="0"/>
              </a:rPr>
              <a:t>有所下降，继续处于</a:t>
            </a:r>
            <a:r>
              <a:rPr lang="zh-CN" altLang="en-US" sz="1200" b="1" dirty="0">
                <a:solidFill>
                  <a:srgbClr val="000000"/>
                </a:solidFill>
                <a:cs typeface="思源黑体" charset="0"/>
              </a:rPr>
              <a:t>高位</a:t>
            </a:r>
            <a:r>
              <a:rPr lang="zh-CN" sz="1200" b="1" dirty="0" smtClean="0">
                <a:solidFill>
                  <a:srgbClr val="000000"/>
                </a:solidFill>
                <a:cs typeface="思源黑体" charset="0"/>
              </a:rPr>
              <a:t>：</a:t>
            </a:r>
            <a:r>
              <a:rPr lang="zh-CN" sz="1200" dirty="0" smtClean="0">
                <a:solidFill>
                  <a:srgbClr val="000000"/>
                </a:solidFill>
                <a:cs typeface="思源黑体" charset="0"/>
              </a:rPr>
              <a:t>截至</a:t>
            </a:r>
            <a:r>
              <a:rPr lang="en-US" altLang="zh-CN" sz="1200" dirty="0" smtClean="0">
                <a:solidFill>
                  <a:srgbClr val="000000"/>
                </a:solidFill>
                <a:cs typeface="思源黑体" charset="0"/>
              </a:rPr>
              <a:t>8</a:t>
            </a:r>
            <a:r>
              <a:rPr lang="zh-CN" sz="1200" dirty="0" smtClean="0">
                <a:solidFill>
                  <a:srgbClr val="000000"/>
                </a:solidFill>
                <a:cs typeface="思源黑体" charset="0"/>
              </a:rPr>
              <a:t>月</a:t>
            </a:r>
            <a:r>
              <a:rPr lang="en-US" altLang="zh-CN" sz="1200" dirty="0" smtClean="0">
                <a:solidFill>
                  <a:srgbClr val="000000"/>
                </a:solidFill>
                <a:cs typeface="思源黑体" charset="0"/>
              </a:rPr>
              <a:t>31</a:t>
            </a:r>
            <a:r>
              <a:rPr lang="zh-CN" sz="1200" dirty="0" smtClean="0">
                <a:solidFill>
                  <a:srgbClr val="000000"/>
                </a:solidFill>
                <a:cs typeface="思源黑体" charset="0"/>
              </a:rPr>
              <a:t>日</a:t>
            </a:r>
            <a:r>
              <a:rPr lang="zh-CN" sz="1200" dirty="0">
                <a:solidFill>
                  <a:srgbClr val="000000"/>
                </a:solidFill>
                <a:cs typeface="思源黑体" charset="0"/>
              </a:rPr>
              <a:t>，沪深300股息率/十年期国债</a:t>
            </a:r>
            <a:r>
              <a:rPr lang="zh-CN" sz="1200" dirty="0" smtClean="0">
                <a:solidFill>
                  <a:srgbClr val="000000"/>
                </a:solidFill>
                <a:cs typeface="思源黑体" charset="0"/>
              </a:rPr>
              <a:t>收益率</a:t>
            </a:r>
            <a:r>
              <a:rPr lang="en-US" altLang="zh-CN" sz="1200" dirty="0" smtClean="0">
                <a:solidFill>
                  <a:srgbClr val="000000"/>
                </a:solidFill>
                <a:cs typeface="思源黑体" charset="0"/>
              </a:rPr>
              <a:t>1.60</a:t>
            </a:r>
            <a:r>
              <a:rPr lang="zh-CN" sz="1200" dirty="0" smtClean="0">
                <a:solidFill>
                  <a:srgbClr val="000000"/>
                </a:solidFill>
                <a:cs typeface="思源黑体" charset="0"/>
              </a:rPr>
              <a:t>，</a:t>
            </a:r>
            <a:r>
              <a:rPr lang="zh-CN" altLang="en-US" sz="1200" dirty="0" smtClean="0">
                <a:solidFill>
                  <a:srgbClr val="000000"/>
                </a:solidFill>
                <a:cs typeface="思源黑体" charset="0"/>
              </a:rPr>
              <a:t>整体略有上升，</a:t>
            </a:r>
            <a:r>
              <a:rPr lang="zh-CN" altLang="en-US" sz="1200" dirty="0">
                <a:solidFill>
                  <a:srgbClr val="000000"/>
                </a:solidFill>
                <a:cs typeface="思源黑体" charset="0"/>
              </a:rPr>
              <a:t>且</a:t>
            </a:r>
            <a:r>
              <a:rPr lang="zh-CN" altLang="en-US" sz="1200" dirty="0" smtClean="0">
                <a:solidFill>
                  <a:srgbClr val="000000"/>
                </a:solidFill>
                <a:cs typeface="思源黑体" charset="0"/>
              </a:rPr>
              <a:t>继续</a:t>
            </a:r>
            <a:r>
              <a:rPr lang="zh-CN" altLang="en-US" sz="1200" dirty="0">
                <a:solidFill>
                  <a:srgbClr val="000000"/>
                </a:solidFill>
                <a:cs typeface="思源黑体" charset="0"/>
              </a:rPr>
              <a:t>处于高位</a:t>
            </a:r>
            <a:r>
              <a:rPr lang="zh-CN" sz="1200" dirty="0" smtClean="0">
                <a:solidFill>
                  <a:srgbClr val="000000"/>
                </a:solidFill>
                <a:cs typeface="思源黑体" charset="0"/>
              </a:rPr>
              <a:t>，</a:t>
            </a:r>
            <a:r>
              <a:rPr lang="zh-CN" sz="1200" dirty="0">
                <a:solidFill>
                  <a:srgbClr val="000000"/>
                </a:solidFill>
                <a:cs typeface="思源黑体" charset="0"/>
              </a:rPr>
              <a:t>主要是</a:t>
            </a:r>
            <a:r>
              <a:rPr lang="zh-CN" sz="1200" dirty="0" smtClean="0">
                <a:solidFill>
                  <a:srgbClr val="000000"/>
                </a:solidFill>
                <a:cs typeface="思源黑体" charset="0"/>
              </a:rPr>
              <a:t>由于股息率</a:t>
            </a:r>
            <a:r>
              <a:rPr lang="zh-CN" altLang="en-US" sz="1200" dirty="0" smtClean="0">
                <a:solidFill>
                  <a:srgbClr val="000000"/>
                </a:solidFill>
                <a:cs typeface="思源黑体" charset="0"/>
              </a:rPr>
              <a:t>下降</a:t>
            </a:r>
            <a:r>
              <a:rPr lang="zh-CN" sz="1200" dirty="0" smtClean="0">
                <a:solidFill>
                  <a:srgbClr val="000000"/>
                </a:solidFill>
                <a:cs typeface="思源黑体" charset="0"/>
              </a:rPr>
              <a:t>和</a:t>
            </a:r>
            <a:r>
              <a:rPr lang="zh-CN" sz="1200" dirty="0">
                <a:solidFill>
                  <a:srgbClr val="000000"/>
                </a:solidFill>
                <a:cs typeface="思源黑体" charset="0"/>
              </a:rPr>
              <a:t>无风险收益</a:t>
            </a:r>
            <a:r>
              <a:rPr lang="zh-CN" sz="1200" dirty="0" smtClean="0">
                <a:solidFill>
                  <a:srgbClr val="000000"/>
                </a:solidFill>
                <a:cs typeface="思源黑体" charset="0"/>
              </a:rPr>
              <a:t>短期</a:t>
            </a:r>
            <a:r>
              <a:rPr lang="zh-CN" altLang="en-US" sz="1200" dirty="0" smtClean="0">
                <a:solidFill>
                  <a:srgbClr val="000000"/>
                </a:solidFill>
                <a:cs typeface="思源黑体" charset="0"/>
              </a:rPr>
              <a:t>有所下降</a:t>
            </a:r>
            <a:r>
              <a:rPr lang="zh-CN" sz="1200" dirty="0" smtClean="0">
                <a:solidFill>
                  <a:srgbClr val="000000"/>
                </a:solidFill>
                <a:cs typeface="思源黑体" charset="0"/>
              </a:rPr>
              <a:t>所</a:t>
            </a:r>
            <a:r>
              <a:rPr lang="zh-CN" sz="1200" dirty="0">
                <a:solidFill>
                  <a:srgbClr val="000000"/>
                </a:solidFill>
                <a:cs typeface="思源黑体" charset="0"/>
              </a:rPr>
              <a:t>致，目前股票性价</a:t>
            </a:r>
            <a:r>
              <a:rPr lang="zh-CN" sz="1200" dirty="0" smtClean="0">
                <a:solidFill>
                  <a:srgbClr val="000000"/>
                </a:solidFill>
                <a:cs typeface="思源黑体" charset="0"/>
              </a:rPr>
              <a:t>比</a:t>
            </a:r>
            <a:r>
              <a:rPr lang="zh-CN" altLang="en-US" sz="1200" dirty="0" smtClean="0">
                <a:solidFill>
                  <a:srgbClr val="000000"/>
                </a:solidFill>
                <a:cs typeface="思源黑体" charset="0"/>
              </a:rPr>
              <a:t>仍旧相对较高</a:t>
            </a:r>
            <a:r>
              <a:rPr lang="zh-CN" sz="1200" dirty="0">
                <a:solidFill>
                  <a:srgbClr val="000000"/>
                </a:solidFill>
                <a:cs typeface="思源黑体" charset="0"/>
              </a:rPr>
              <a:t>。 </a:t>
            </a:r>
            <a:endParaRPr lang="zh-CN" sz="1200" dirty="0">
              <a:solidFill>
                <a:srgbClr val="000000"/>
              </a:solidFill>
              <a:cs typeface="思源黑体" charset="0"/>
            </a:endParaRPr>
          </a:p>
          <a:p>
            <a:pPr marL="285750" indent="-285750" fontAlgn="auto">
              <a:lnSpc>
                <a:spcPts val="1600"/>
              </a:lnSpc>
              <a:spcBef>
                <a:spcPts val="600"/>
              </a:spcBef>
              <a:buFont typeface="Wingdings" panose="05000000000000000000" charset="0"/>
              <a:buChar char="Ø"/>
            </a:pPr>
            <a:r>
              <a:rPr lang="zh-CN" sz="1200" b="1" dirty="0">
                <a:solidFill>
                  <a:srgbClr val="000000"/>
                </a:solidFill>
                <a:cs typeface="思源黑体" charset="0"/>
              </a:rPr>
              <a:t>风险溢价率</a:t>
            </a:r>
            <a:r>
              <a:rPr lang="zh-CN" sz="1200" b="1" dirty="0" smtClean="0">
                <a:solidFill>
                  <a:srgbClr val="000000"/>
                </a:solidFill>
                <a:cs typeface="思源黑体" charset="0"/>
              </a:rPr>
              <a:t>整体</a:t>
            </a:r>
            <a:r>
              <a:rPr lang="zh-CN" altLang="en-US" sz="1200" b="1" dirty="0" smtClean="0">
                <a:solidFill>
                  <a:srgbClr val="000000"/>
                </a:solidFill>
                <a:cs typeface="思源黑体" charset="0"/>
              </a:rPr>
              <a:t>下降但仍处于较高位置</a:t>
            </a:r>
            <a:r>
              <a:rPr lang="zh-CN" sz="1200" b="1" dirty="0" smtClean="0">
                <a:solidFill>
                  <a:srgbClr val="000000"/>
                </a:solidFill>
                <a:cs typeface="思源黑体" charset="0"/>
              </a:rPr>
              <a:t>：</a:t>
            </a:r>
            <a:r>
              <a:rPr lang="zh-CN" sz="1200" dirty="0" smtClean="0">
                <a:solidFill>
                  <a:srgbClr val="000000"/>
                </a:solidFill>
                <a:cs typeface="思源黑体" charset="0"/>
              </a:rPr>
              <a:t>截至</a:t>
            </a:r>
            <a:r>
              <a:rPr lang="en-US" altLang="zh-CN" sz="1200" dirty="0" smtClean="0">
                <a:solidFill>
                  <a:srgbClr val="000000"/>
                </a:solidFill>
                <a:cs typeface="思源黑体" charset="0"/>
              </a:rPr>
              <a:t>8</a:t>
            </a:r>
            <a:r>
              <a:rPr lang="zh-CN" sz="1200" dirty="0" smtClean="0">
                <a:solidFill>
                  <a:srgbClr val="000000"/>
                </a:solidFill>
                <a:cs typeface="思源黑体" charset="0"/>
              </a:rPr>
              <a:t>月</a:t>
            </a:r>
            <a:r>
              <a:rPr lang="en-US" altLang="zh-CN" sz="1200" dirty="0" smtClean="0">
                <a:solidFill>
                  <a:srgbClr val="000000"/>
                </a:solidFill>
                <a:cs typeface="思源黑体" charset="0"/>
              </a:rPr>
              <a:t>31</a:t>
            </a:r>
            <a:r>
              <a:rPr lang="zh-CN" sz="1200" dirty="0" smtClean="0">
                <a:solidFill>
                  <a:srgbClr val="000000"/>
                </a:solidFill>
                <a:cs typeface="思源黑体" charset="0"/>
              </a:rPr>
              <a:t>日</a:t>
            </a:r>
            <a:r>
              <a:rPr lang="zh-CN" sz="1200" dirty="0">
                <a:solidFill>
                  <a:srgbClr val="000000"/>
                </a:solidFill>
                <a:cs typeface="思源黑体" charset="0"/>
              </a:rPr>
              <a:t>，同花顺全A风险溢价率</a:t>
            </a:r>
            <a:r>
              <a:rPr lang="zh-CN" sz="1200" dirty="0" smtClean="0">
                <a:solidFill>
                  <a:srgbClr val="000000"/>
                </a:solidFill>
                <a:cs typeface="思源黑体" charset="0"/>
              </a:rPr>
              <a:t>为</a:t>
            </a:r>
            <a:r>
              <a:rPr lang="en-US" altLang="zh-CN" sz="1200" dirty="0" smtClean="0">
                <a:solidFill>
                  <a:srgbClr val="000000"/>
                </a:solidFill>
                <a:cs typeface="思源黑体" charset="0"/>
              </a:rPr>
              <a:t>2.849</a:t>
            </a:r>
            <a:r>
              <a:rPr lang="zh-CN" sz="1200" dirty="0" smtClean="0">
                <a:solidFill>
                  <a:srgbClr val="000000"/>
                </a:solidFill>
                <a:cs typeface="思源黑体" charset="0"/>
              </a:rPr>
              <a:t>，</a:t>
            </a:r>
            <a:r>
              <a:rPr lang="zh-CN" altLang="en-US" sz="1200" dirty="0" smtClean="0">
                <a:solidFill>
                  <a:srgbClr val="000000"/>
                </a:solidFill>
                <a:cs typeface="思源黑体" charset="0"/>
              </a:rPr>
              <a:t>无风险收益下降，</a:t>
            </a:r>
            <a:r>
              <a:rPr lang="zh-CN" sz="1200" dirty="0" smtClean="0">
                <a:solidFill>
                  <a:srgbClr val="000000"/>
                </a:solidFill>
                <a:cs typeface="思源黑体" charset="0"/>
              </a:rPr>
              <a:t>市场</a:t>
            </a:r>
            <a:r>
              <a:rPr lang="zh-CN" altLang="en-US" sz="1200" dirty="0" smtClean="0">
                <a:solidFill>
                  <a:srgbClr val="000000"/>
                </a:solidFill>
                <a:cs typeface="思源黑体" charset="0"/>
              </a:rPr>
              <a:t>情绪降温</a:t>
            </a:r>
            <a:r>
              <a:rPr lang="zh-CN" sz="1200" dirty="0" smtClean="0">
                <a:solidFill>
                  <a:srgbClr val="000000"/>
                </a:solidFill>
                <a:cs typeface="思源黑体" charset="0"/>
              </a:rPr>
              <a:t>导致估值</a:t>
            </a:r>
            <a:r>
              <a:rPr lang="zh-CN" altLang="en-US" sz="1200" dirty="0" smtClean="0">
                <a:solidFill>
                  <a:srgbClr val="000000"/>
                </a:solidFill>
                <a:cs typeface="思源黑体" charset="0"/>
              </a:rPr>
              <a:t>下降</a:t>
            </a:r>
            <a:r>
              <a:rPr lang="zh-CN" sz="1200" dirty="0" smtClean="0">
                <a:solidFill>
                  <a:srgbClr val="000000"/>
                </a:solidFill>
                <a:cs typeface="思源黑体" charset="0"/>
              </a:rPr>
              <a:t>，</a:t>
            </a:r>
            <a:r>
              <a:rPr lang="zh-CN" sz="1200" dirty="0">
                <a:solidFill>
                  <a:srgbClr val="000000"/>
                </a:solidFill>
                <a:cs typeface="思源黑体" charset="0"/>
              </a:rPr>
              <a:t>风险溢</a:t>
            </a:r>
            <a:r>
              <a:rPr lang="zh-CN" sz="1200" dirty="0" smtClean="0">
                <a:solidFill>
                  <a:srgbClr val="000000"/>
                </a:solidFill>
                <a:cs typeface="思源黑体" charset="0"/>
              </a:rPr>
              <a:t>价</a:t>
            </a:r>
            <a:r>
              <a:rPr lang="zh-CN" altLang="en-US" sz="1200" dirty="0" smtClean="0">
                <a:solidFill>
                  <a:srgbClr val="000000"/>
                </a:solidFill>
                <a:cs typeface="思源黑体" charset="0"/>
              </a:rPr>
              <a:t>有所上升且</a:t>
            </a:r>
            <a:r>
              <a:rPr lang="zh-CN" sz="1200" dirty="0" smtClean="0">
                <a:solidFill>
                  <a:srgbClr val="000000"/>
                </a:solidFill>
                <a:cs typeface="思源黑体" charset="0"/>
              </a:rPr>
              <a:t>整体</a:t>
            </a:r>
            <a:r>
              <a:rPr lang="zh-CN" sz="1200" dirty="0">
                <a:solidFill>
                  <a:srgbClr val="000000"/>
                </a:solidFill>
                <a:cs typeface="思源黑体" charset="0"/>
              </a:rPr>
              <a:t>较高，风险偏好持续处于较高位置</a:t>
            </a:r>
            <a:r>
              <a:rPr lang="zh-CN" sz="1200" b="0" dirty="0">
                <a:solidFill>
                  <a:srgbClr val="000000"/>
                </a:solidFill>
                <a:cs typeface="思源黑体" charset="0"/>
              </a:rPr>
              <a:t>。</a:t>
            </a:r>
            <a:endParaRPr lang="zh-CN" altLang="en-US" sz="1200" b="0" dirty="0">
              <a:solidFill>
                <a:srgbClr val="000000"/>
              </a:solidFill>
              <a:cs typeface="思源黑体" charset="0"/>
            </a:endParaRPr>
          </a:p>
        </p:txBody>
      </p:sp>
      <p:graphicFrame>
        <p:nvGraphicFramePr>
          <p:cNvPr id="6" name="对象 5"/>
          <p:cNvGraphicFramePr>
            <a:graphicFrameLocks noChangeAspect="1"/>
          </p:cNvGraphicFramePr>
          <p:nvPr/>
        </p:nvGraphicFramePr>
        <p:xfrm>
          <a:off x="740489" y="3481553"/>
          <a:ext cx="4800600" cy="2581275"/>
        </p:xfrm>
        <a:graphic>
          <a:graphicData uri="http://schemas.openxmlformats.org/presentationml/2006/ole">
            <mc:AlternateContent xmlns:mc="http://schemas.openxmlformats.org/markup-compatibility/2006">
              <mc:Choice xmlns:v="urn:schemas-microsoft-com:vml" Requires="v">
                <p:oleObj spid="_x0000_s3516" name="工作表" r:id="rId1" imgW="5019040" imgH="2703195" progId="Excel.Sheet.12">
                  <p:link updateAutomatic="1"/>
                </p:oleObj>
              </mc:Choice>
              <mc:Fallback>
                <p:oleObj name="工作表" r:id="rId1" imgW="5019040" imgH="2703195" progId="Excel.Sheet.12">
                  <p:link updateAutomatic="1"/>
                  <p:pic>
                    <p:nvPicPr>
                      <p:cNvPr id="0" name="图片 3515"/>
                      <p:cNvPicPr/>
                      <p:nvPr/>
                    </p:nvPicPr>
                    <p:blipFill>
                      <a:blip r:embed="rId2"/>
                      <a:stretch>
                        <a:fillRect/>
                      </a:stretch>
                    </p:blipFill>
                    <p:spPr>
                      <a:xfrm>
                        <a:off x="740489" y="3481553"/>
                        <a:ext cx="4800600" cy="2581275"/>
                      </a:xfrm>
                      <a:prstGeom prst="rect">
                        <a:avLst/>
                      </a:prstGeom>
                    </p:spPr>
                  </p:pic>
                </p:oleObj>
              </mc:Fallback>
            </mc:AlternateContent>
          </a:graphicData>
        </a:graphic>
      </p:graphicFrame>
      <p:graphicFrame>
        <p:nvGraphicFramePr>
          <p:cNvPr id="7" name="对象 6"/>
          <p:cNvGraphicFramePr>
            <a:graphicFrameLocks noChangeAspect="1"/>
          </p:cNvGraphicFramePr>
          <p:nvPr/>
        </p:nvGraphicFramePr>
        <p:xfrm>
          <a:off x="6633094" y="3481553"/>
          <a:ext cx="4876800" cy="2581275"/>
        </p:xfrm>
        <a:graphic>
          <a:graphicData uri="http://schemas.openxmlformats.org/presentationml/2006/ole">
            <mc:AlternateContent xmlns:mc="http://schemas.openxmlformats.org/markup-compatibility/2006">
              <mc:Choice xmlns:v="urn:schemas-microsoft-com:vml" Requires="v">
                <p:oleObj spid="_x0000_s3517" name="工作表" r:id="rId3" imgW="5099050" imgH="2703195" progId="Excel.Sheet.12">
                  <p:link updateAutomatic="1"/>
                </p:oleObj>
              </mc:Choice>
              <mc:Fallback>
                <p:oleObj name="工作表" r:id="rId3" imgW="5099050" imgH="2703195" progId="Excel.Sheet.12">
                  <p:link updateAutomatic="1"/>
                  <p:pic>
                    <p:nvPicPr>
                      <p:cNvPr id="0" name="图片 3516"/>
                      <p:cNvPicPr/>
                      <p:nvPr/>
                    </p:nvPicPr>
                    <p:blipFill>
                      <a:blip r:embed="rId4"/>
                      <a:stretch>
                        <a:fillRect/>
                      </a:stretch>
                    </p:blipFill>
                    <p:spPr>
                      <a:xfrm>
                        <a:off x="6633094" y="3481553"/>
                        <a:ext cx="4876800" cy="2581275"/>
                      </a:xfrm>
                      <a:prstGeom prst="rect">
                        <a:avLst/>
                      </a:prstGeom>
                    </p:spPr>
                  </p:pic>
                </p:oleObj>
              </mc:Fallback>
            </mc:AlternateContent>
          </a:graphicData>
        </a:graphic>
      </p:graphicFrame>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a:p>
        </p:txBody>
      </p:sp>
      <p:sp>
        <p:nvSpPr>
          <p:cNvPr id="3" name="标题 2"/>
          <p:cNvSpPr>
            <a:spLocks noGrp="1"/>
          </p:cNvSpPr>
          <p:nvPr>
            <p:ph type="title"/>
          </p:nvPr>
        </p:nvSpPr>
        <p:spPr>
          <a:xfrm>
            <a:off x="328071" y="107568"/>
            <a:ext cx="10759029" cy="458726"/>
          </a:xfrm>
        </p:spPr>
        <p:txBody>
          <a:bodyPr/>
          <a:lstStyle/>
          <a:p>
            <a:r>
              <a:rPr lang="en-US" altLang="zh-CN" dirty="0">
                <a:latin typeface="微软雅黑" panose="020B0503020204020204" pitchFamily="34" charset="-122"/>
                <a:ea typeface="微软雅黑" panose="020B0503020204020204" pitchFamily="34" charset="-122"/>
              </a:rPr>
              <a:t>4.3  </a:t>
            </a:r>
            <a:r>
              <a:rPr lang="zh-CN" altLang="en-US" dirty="0">
                <a:latin typeface="微软雅黑" panose="020B0503020204020204" pitchFamily="34" charset="-122"/>
                <a:ea typeface="微软雅黑" panose="020B0503020204020204" pitchFamily="34" charset="-122"/>
              </a:rPr>
              <a:t>股指估值</a:t>
            </a:r>
            <a:r>
              <a:rPr lang="zh-CN" altLang="en-US" dirty="0" smtClean="0">
                <a:latin typeface="微软雅黑" panose="020B0503020204020204" pitchFamily="34" charset="-122"/>
                <a:ea typeface="微软雅黑" panose="020B0503020204020204" pitchFamily="34" charset="-122"/>
              </a:rPr>
              <a:t>：指数估值整体</a:t>
            </a:r>
            <a:r>
              <a:rPr lang="zh-CN" altLang="en-US" dirty="0">
                <a:latin typeface="微软雅黑" panose="020B0503020204020204" pitchFamily="34" charset="-122"/>
                <a:ea typeface="微软雅黑" panose="020B0503020204020204" pitchFamily="34" charset="-122"/>
              </a:rPr>
              <a:t>上升</a:t>
            </a:r>
            <a:r>
              <a:rPr lang="zh-CN" altLang="en-US" dirty="0" smtClean="0">
                <a:latin typeface="微软雅黑" panose="020B0503020204020204" pitchFamily="34" charset="-122"/>
                <a:ea typeface="微软雅黑" panose="020B0503020204020204" pitchFamily="34" charset="-122"/>
              </a:rPr>
              <a:t>，估值驱动增强</a:t>
            </a:r>
            <a:endParaRPr lang="zh-CN" altLang="en-US" dirty="0">
              <a:latin typeface="微软雅黑" panose="020B0503020204020204" pitchFamily="34" charset="-122"/>
              <a:ea typeface="微软雅黑" panose="020B0503020204020204" pitchFamily="34" charset="-122"/>
            </a:endParaRPr>
          </a:p>
        </p:txBody>
      </p:sp>
      <p:sp>
        <p:nvSpPr>
          <p:cNvPr id="30" name="文本占位符 13"/>
          <p:cNvSpPr>
            <a:spLocks noGrp="1"/>
          </p:cNvSpPr>
          <p:nvPr>
            <p:ph type="body" sz="quarter" idx="48"/>
          </p:nvPr>
        </p:nvSpPr>
        <p:spPr>
          <a:xfrm>
            <a:off x="4092130" y="2276181"/>
            <a:ext cx="4009007" cy="242865"/>
          </a:xfrm>
        </p:spPr>
        <p:txBody>
          <a:bodyPr/>
          <a:lstStyle/>
          <a:p>
            <a:r>
              <a:rPr lang="zh-CN" altLang="en-US" dirty="0"/>
              <a:t>图  股指PE（近10年）</a:t>
            </a:r>
            <a:endParaRPr lang="zh-CN" altLang="en-US" dirty="0"/>
          </a:p>
        </p:txBody>
      </p:sp>
      <p:sp>
        <p:nvSpPr>
          <p:cNvPr id="100" name="文本框 99"/>
          <p:cNvSpPr txBox="1"/>
          <p:nvPr/>
        </p:nvSpPr>
        <p:spPr>
          <a:xfrm>
            <a:off x="645160" y="860425"/>
            <a:ext cx="10902950" cy="1390015"/>
          </a:xfrm>
          <a:prstGeom prst="rect">
            <a:avLst/>
          </a:prstGeom>
          <a:noFill/>
          <a:ln w="9525">
            <a:noFill/>
          </a:ln>
        </p:spPr>
        <p:txBody>
          <a:bodyPr wrap="square">
            <a:noAutofit/>
          </a:bodyPr>
          <a:lstStyle/>
          <a:p>
            <a:pPr indent="0" fontAlgn="auto">
              <a:lnSpc>
                <a:spcPts val="1600"/>
              </a:lnSpc>
              <a:spcBef>
                <a:spcPts val="200"/>
              </a:spcBef>
              <a:spcAft>
                <a:spcPts val="600"/>
              </a:spcAft>
              <a:buFont typeface="Wingdings" panose="05000000000000000000" charset="0"/>
              <a:buNone/>
            </a:pPr>
            <a:r>
              <a:rPr lang="en-US" sz="1400" b="1" dirty="0">
                <a:solidFill>
                  <a:srgbClr val="000000"/>
                </a:solidFill>
                <a:latin typeface="思源黑体" charset="0"/>
                <a:cs typeface="思源黑体" charset="0"/>
              </a:rPr>
              <a:t>   8</a:t>
            </a:r>
            <a:r>
              <a:rPr lang="en-US" sz="1400" b="1" dirty="0" smtClean="0">
                <a:solidFill>
                  <a:srgbClr val="000000"/>
                </a:solidFill>
                <a:latin typeface="思源黑体" charset="0"/>
                <a:cs typeface="思源黑体" charset="0"/>
                <a:sym typeface="+mn-ea"/>
              </a:rPr>
              <a:t>月股指估值</a:t>
            </a:r>
            <a:r>
              <a:rPr lang="zh-CN" altLang="en-US" sz="1400" b="1" dirty="0" smtClean="0">
                <a:solidFill>
                  <a:srgbClr val="000000"/>
                </a:solidFill>
                <a:latin typeface="思源黑体" charset="0"/>
                <a:cs typeface="思源黑体" charset="0"/>
                <a:sym typeface="+mn-ea"/>
              </a:rPr>
              <a:t>整体上升</a:t>
            </a:r>
            <a:r>
              <a:rPr lang="zh-CN" sz="1400" b="1" dirty="0" smtClean="0">
                <a:solidFill>
                  <a:srgbClr val="000000"/>
                </a:solidFill>
                <a:cs typeface="思源黑体" charset="0"/>
                <a:sym typeface="+mn-ea"/>
              </a:rPr>
              <a:t>。</a:t>
            </a:r>
            <a:endParaRPr lang="zh-CN" sz="1400" b="1" dirty="0">
              <a:solidFill>
                <a:srgbClr val="000000"/>
              </a:solidFill>
              <a:cs typeface="思源黑体" charset="0"/>
            </a:endParaRPr>
          </a:p>
          <a:p>
            <a:pPr marL="285750" indent="-285750" fontAlgn="auto">
              <a:lnSpc>
                <a:spcPts val="1600"/>
              </a:lnSpc>
              <a:spcBef>
                <a:spcPts val="600"/>
              </a:spcBef>
              <a:buFont typeface="Wingdings" panose="05000000000000000000" charset="0"/>
              <a:buChar char="Ø"/>
            </a:pPr>
            <a:r>
              <a:rPr lang="en-US" altLang="zh-CN" sz="1200" dirty="0" smtClean="0">
                <a:solidFill>
                  <a:srgbClr val="000000"/>
                </a:solidFill>
                <a:cs typeface="思源黑体" charset="0"/>
              </a:rPr>
              <a:t>8</a:t>
            </a:r>
            <a:r>
              <a:rPr lang="zh-CN" sz="1200" dirty="0" smtClean="0">
                <a:solidFill>
                  <a:srgbClr val="000000"/>
                </a:solidFill>
                <a:cs typeface="思源黑体" charset="0"/>
              </a:rPr>
              <a:t>月</a:t>
            </a:r>
            <a:r>
              <a:rPr lang="zh-CN" sz="1200" dirty="0">
                <a:solidFill>
                  <a:srgbClr val="000000"/>
                </a:solidFill>
                <a:cs typeface="思源黑体" charset="0"/>
              </a:rPr>
              <a:t>，跟踪的8个股指</a:t>
            </a:r>
            <a:r>
              <a:rPr lang="zh-CN" sz="1200" dirty="0" smtClean="0">
                <a:solidFill>
                  <a:srgbClr val="000000"/>
                </a:solidFill>
                <a:cs typeface="思源黑体" charset="0"/>
              </a:rPr>
              <a:t>估值</a:t>
            </a:r>
            <a:r>
              <a:rPr lang="zh-CN" altLang="en-US" sz="1200" dirty="0" smtClean="0">
                <a:solidFill>
                  <a:srgbClr val="000000"/>
                </a:solidFill>
                <a:cs typeface="思源黑体" charset="0"/>
              </a:rPr>
              <a:t>全部上升，估值整体上升；</a:t>
            </a:r>
            <a:r>
              <a:rPr lang="zh-CN" sz="1200" dirty="0" smtClean="0">
                <a:solidFill>
                  <a:srgbClr val="000000"/>
                </a:solidFill>
                <a:cs typeface="思源黑体" charset="0"/>
              </a:rPr>
              <a:t>估值分位数</a:t>
            </a:r>
            <a:r>
              <a:rPr lang="en-US" altLang="zh-CN" sz="1200" dirty="0" smtClean="0">
                <a:solidFill>
                  <a:srgbClr val="000000"/>
                </a:solidFill>
                <a:cs typeface="思源黑体" charset="0"/>
              </a:rPr>
              <a:t>8</a:t>
            </a:r>
            <a:r>
              <a:rPr lang="zh-CN" altLang="en-US" sz="1200" dirty="0" smtClean="0">
                <a:solidFill>
                  <a:srgbClr val="000000"/>
                </a:solidFill>
                <a:cs typeface="思源黑体" charset="0"/>
              </a:rPr>
              <a:t>个中</a:t>
            </a:r>
            <a:r>
              <a:rPr lang="en-US" altLang="zh-CN" sz="1200" dirty="0" smtClean="0">
                <a:solidFill>
                  <a:srgbClr val="000000"/>
                </a:solidFill>
                <a:cs typeface="思源黑体" charset="0"/>
              </a:rPr>
              <a:t>8</a:t>
            </a:r>
            <a:r>
              <a:rPr lang="zh-CN" altLang="en-US" sz="1200" dirty="0" smtClean="0">
                <a:solidFill>
                  <a:srgbClr val="000000"/>
                </a:solidFill>
                <a:cs typeface="思源黑体" charset="0"/>
              </a:rPr>
              <a:t>个全部上升，估值驱动增强</a:t>
            </a:r>
            <a:r>
              <a:rPr lang="zh-CN" sz="1200" dirty="0" smtClean="0">
                <a:solidFill>
                  <a:srgbClr val="000000"/>
                </a:solidFill>
                <a:cs typeface="思源黑体" charset="0"/>
              </a:rPr>
              <a:t>。</a:t>
            </a:r>
            <a:r>
              <a:rPr lang="zh-CN" altLang="en-US" sz="1200" dirty="0" smtClean="0">
                <a:solidFill>
                  <a:srgbClr val="000000"/>
                </a:solidFill>
                <a:cs typeface="思源黑体" charset="0"/>
              </a:rPr>
              <a:t>全部指数</a:t>
            </a:r>
            <a:r>
              <a:rPr lang="zh-CN" altLang="en-US" sz="1200" dirty="0">
                <a:solidFill>
                  <a:srgbClr val="000000"/>
                </a:solidFill>
                <a:cs typeface="思源黑体" charset="0"/>
              </a:rPr>
              <a:t>估值</a:t>
            </a:r>
            <a:r>
              <a:rPr lang="zh-CN" altLang="en-US" sz="1200" dirty="0" smtClean="0">
                <a:solidFill>
                  <a:srgbClr val="000000"/>
                </a:solidFill>
                <a:cs typeface="思源黑体" charset="0"/>
              </a:rPr>
              <a:t>分位数整体上升</a:t>
            </a:r>
            <a:r>
              <a:rPr lang="zh-CN" sz="1200" dirty="0" smtClean="0">
                <a:solidFill>
                  <a:srgbClr val="000000"/>
                </a:solidFill>
                <a:cs typeface="思源黑体" charset="0"/>
              </a:rPr>
              <a:t>。 </a:t>
            </a:r>
            <a:endParaRPr lang="zh-CN" sz="1200" dirty="0">
              <a:solidFill>
                <a:srgbClr val="000000"/>
              </a:solidFill>
              <a:cs typeface="思源黑体" charset="0"/>
            </a:endParaRPr>
          </a:p>
          <a:p>
            <a:pPr marL="285750" indent="-285750" fontAlgn="auto">
              <a:lnSpc>
                <a:spcPts val="1600"/>
              </a:lnSpc>
              <a:spcBef>
                <a:spcPts val="600"/>
              </a:spcBef>
              <a:buFont typeface="Wingdings" panose="05000000000000000000" charset="0"/>
              <a:buChar char="Ø"/>
            </a:pPr>
            <a:r>
              <a:rPr lang="zh-CN" sz="1200" dirty="0">
                <a:solidFill>
                  <a:srgbClr val="000000"/>
                </a:solidFill>
                <a:cs typeface="思源黑体" charset="0"/>
              </a:rPr>
              <a:t>跟踪PE的8个股指中，上证指数</a:t>
            </a:r>
            <a:r>
              <a:rPr lang="zh-CN" sz="1200" dirty="0" smtClean="0">
                <a:solidFill>
                  <a:srgbClr val="000000"/>
                </a:solidFill>
                <a:cs typeface="思源黑体" charset="0"/>
              </a:rPr>
              <a:t>、</a:t>
            </a:r>
            <a:r>
              <a:rPr lang="zh-CN" altLang="en-US" sz="1200" dirty="0" smtClean="0">
                <a:solidFill>
                  <a:srgbClr val="000000"/>
                </a:solidFill>
                <a:cs typeface="思源黑体" charset="0"/>
              </a:rPr>
              <a:t>深</a:t>
            </a:r>
            <a:r>
              <a:rPr lang="zh-CN" altLang="zh-CN" sz="1200" dirty="0" smtClean="0">
                <a:solidFill>
                  <a:srgbClr val="000000"/>
                </a:solidFill>
                <a:cs typeface="思源黑体" charset="0"/>
              </a:rPr>
              <a:t>证</a:t>
            </a:r>
            <a:r>
              <a:rPr lang="zh-CN" altLang="zh-CN" sz="1200" dirty="0">
                <a:solidFill>
                  <a:srgbClr val="000000"/>
                </a:solidFill>
                <a:cs typeface="思源黑体" charset="0"/>
              </a:rPr>
              <a:t>成</a:t>
            </a:r>
            <a:r>
              <a:rPr lang="zh-CN" altLang="zh-CN" sz="1200" dirty="0" smtClean="0">
                <a:solidFill>
                  <a:srgbClr val="000000"/>
                </a:solidFill>
                <a:cs typeface="思源黑体" charset="0"/>
              </a:rPr>
              <a:t>指</a:t>
            </a:r>
            <a:r>
              <a:rPr lang="zh-CN" altLang="en-US" sz="1200" dirty="0" smtClean="0">
                <a:solidFill>
                  <a:srgbClr val="000000"/>
                </a:solidFill>
                <a:cs typeface="思源黑体" charset="0"/>
              </a:rPr>
              <a:t>、</a:t>
            </a:r>
            <a:r>
              <a:rPr lang="zh-CN" sz="1200" dirty="0" smtClean="0">
                <a:solidFill>
                  <a:srgbClr val="000000"/>
                </a:solidFill>
                <a:cs typeface="思源黑体" charset="0"/>
              </a:rPr>
              <a:t>上</a:t>
            </a:r>
            <a:r>
              <a:rPr lang="zh-CN" sz="1200" dirty="0">
                <a:solidFill>
                  <a:srgbClr val="000000"/>
                </a:solidFill>
                <a:cs typeface="思源黑体" charset="0"/>
              </a:rPr>
              <a:t>证50</a:t>
            </a:r>
            <a:r>
              <a:rPr lang="zh-CN" sz="1200" dirty="0" smtClean="0">
                <a:solidFill>
                  <a:srgbClr val="000000"/>
                </a:solidFill>
                <a:cs typeface="思源黑体" charset="0"/>
              </a:rPr>
              <a:t>、</a:t>
            </a:r>
            <a:r>
              <a:rPr lang="zh-CN" altLang="en-US" sz="1200" dirty="0" smtClean="0">
                <a:solidFill>
                  <a:srgbClr val="000000"/>
                </a:solidFill>
                <a:cs typeface="思源黑体" charset="0"/>
              </a:rPr>
              <a:t>沪深</a:t>
            </a:r>
            <a:r>
              <a:rPr lang="en-US" altLang="zh-CN" sz="1200" dirty="0" smtClean="0">
                <a:solidFill>
                  <a:srgbClr val="000000"/>
                </a:solidFill>
                <a:cs typeface="思源黑体" charset="0"/>
              </a:rPr>
              <a:t>300</a:t>
            </a:r>
            <a:r>
              <a:rPr lang="zh-CN" altLang="en-US" sz="1200" dirty="0" smtClean="0">
                <a:solidFill>
                  <a:srgbClr val="000000"/>
                </a:solidFill>
                <a:cs typeface="思源黑体" charset="0"/>
              </a:rPr>
              <a:t>、</a:t>
            </a:r>
            <a:r>
              <a:rPr lang="zh-CN" sz="1200" dirty="0" smtClean="0">
                <a:solidFill>
                  <a:srgbClr val="000000"/>
                </a:solidFill>
                <a:cs typeface="思源黑体" charset="0"/>
              </a:rPr>
              <a:t>中</a:t>
            </a:r>
            <a:r>
              <a:rPr lang="zh-CN" sz="1200" dirty="0">
                <a:solidFill>
                  <a:srgbClr val="000000"/>
                </a:solidFill>
                <a:cs typeface="思源黑体" charset="0"/>
              </a:rPr>
              <a:t>证</a:t>
            </a:r>
            <a:r>
              <a:rPr lang="zh-CN" sz="1200" dirty="0" smtClean="0">
                <a:solidFill>
                  <a:srgbClr val="000000"/>
                </a:solidFill>
                <a:cs typeface="思源黑体" charset="0"/>
              </a:rPr>
              <a:t>500</a:t>
            </a:r>
            <a:r>
              <a:rPr lang="zh-CN" altLang="en-US" sz="1200" dirty="0" smtClean="0">
                <a:solidFill>
                  <a:srgbClr val="000000"/>
                </a:solidFill>
                <a:cs typeface="思源黑体" charset="0"/>
              </a:rPr>
              <a:t>、中证</a:t>
            </a:r>
            <a:r>
              <a:rPr lang="en-US" altLang="zh-CN" sz="1200" dirty="0" smtClean="0">
                <a:solidFill>
                  <a:srgbClr val="000000"/>
                </a:solidFill>
                <a:cs typeface="思源黑体" charset="0"/>
              </a:rPr>
              <a:t>1000</a:t>
            </a:r>
            <a:r>
              <a:rPr lang="zh-CN" altLang="en-US" sz="1200" dirty="0" smtClean="0">
                <a:solidFill>
                  <a:srgbClr val="000000"/>
                </a:solidFill>
                <a:cs typeface="思源黑体" charset="0"/>
              </a:rPr>
              <a:t>以及</a:t>
            </a:r>
            <a:r>
              <a:rPr lang="zh-CN" sz="1200" dirty="0" smtClean="0">
                <a:solidFill>
                  <a:srgbClr val="000000"/>
                </a:solidFill>
                <a:cs typeface="思源黑体" charset="0"/>
              </a:rPr>
              <a:t>科</a:t>
            </a:r>
            <a:r>
              <a:rPr lang="zh-CN" sz="1200" dirty="0">
                <a:solidFill>
                  <a:srgbClr val="000000"/>
                </a:solidFill>
                <a:cs typeface="思源黑体" charset="0"/>
              </a:rPr>
              <a:t>创50</a:t>
            </a:r>
            <a:r>
              <a:rPr lang="zh-CN" sz="1200" dirty="0" smtClean="0">
                <a:solidFill>
                  <a:srgbClr val="000000"/>
                </a:solidFill>
                <a:cs typeface="思源黑体" charset="0"/>
              </a:rPr>
              <a:t>等</a:t>
            </a:r>
            <a:r>
              <a:rPr lang="en-US" altLang="zh-CN" sz="1200" dirty="0" smtClean="0">
                <a:solidFill>
                  <a:srgbClr val="000000"/>
                </a:solidFill>
                <a:cs typeface="思源黑体" charset="0"/>
              </a:rPr>
              <a:t>7</a:t>
            </a:r>
            <a:r>
              <a:rPr lang="zh-CN" sz="1200" dirty="0" smtClean="0">
                <a:solidFill>
                  <a:srgbClr val="000000"/>
                </a:solidFill>
                <a:cs typeface="思源黑体" charset="0"/>
              </a:rPr>
              <a:t>个</a:t>
            </a:r>
            <a:r>
              <a:rPr lang="zh-CN" sz="1200" dirty="0">
                <a:solidFill>
                  <a:srgbClr val="000000"/>
                </a:solidFill>
                <a:cs typeface="思源黑体" charset="0"/>
              </a:rPr>
              <a:t>位于中位数以上区间</a:t>
            </a:r>
            <a:r>
              <a:rPr lang="zh-CN" sz="1200" dirty="0" smtClean="0">
                <a:solidFill>
                  <a:srgbClr val="000000"/>
                </a:solidFill>
                <a:cs typeface="思源黑体" charset="0"/>
              </a:rPr>
              <a:t>，</a:t>
            </a:r>
            <a:r>
              <a:rPr lang="zh-CN" altLang="en-US" sz="1200" dirty="0" smtClean="0">
                <a:solidFill>
                  <a:srgbClr val="000000"/>
                </a:solidFill>
                <a:cs typeface="思源黑体" charset="0"/>
              </a:rPr>
              <a:t>仅创业板位于中位数下方，估值偏高</a:t>
            </a:r>
            <a:r>
              <a:rPr lang="zh-CN" sz="1200" b="0" dirty="0" smtClean="0">
                <a:solidFill>
                  <a:srgbClr val="000000"/>
                </a:solidFill>
                <a:cs typeface="思源黑体" charset="0"/>
              </a:rPr>
              <a:t>。</a:t>
            </a:r>
            <a:endParaRPr lang="zh-CN" altLang="en-US" sz="1200" b="0" dirty="0">
              <a:solidFill>
                <a:srgbClr val="000000"/>
              </a:solidFill>
              <a:cs typeface="思源黑体" charset="0"/>
            </a:endParaRPr>
          </a:p>
        </p:txBody>
      </p:sp>
      <p:graphicFrame>
        <p:nvGraphicFramePr>
          <p:cNvPr id="4" name="对象 3"/>
          <p:cNvGraphicFramePr>
            <a:graphicFrameLocks noChangeAspect="1"/>
          </p:cNvGraphicFramePr>
          <p:nvPr/>
        </p:nvGraphicFramePr>
        <p:xfrm>
          <a:off x="1579418" y="2519046"/>
          <a:ext cx="8858992" cy="3810502"/>
        </p:xfrm>
        <a:graphic>
          <a:graphicData uri="http://schemas.openxmlformats.org/presentationml/2006/ole">
            <mc:AlternateContent xmlns:mc="http://schemas.openxmlformats.org/markup-compatibility/2006">
              <mc:Choice xmlns:v="urn:schemas-microsoft-com:vml" Requires="v">
                <p:oleObj spid="_x0000_s4317" name="工作表" r:id="rId1" imgW="5635625" imgH="2901950" progId="Excel.Sheet.12">
                  <p:link updateAutomatic="1"/>
                </p:oleObj>
              </mc:Choice>
              <mc:Fallback>
                <p:oleObj name="工作表" r:id="rId1" imgW="5635625" imgH="2901950" progId="Excel.Sheet.12">
                  <p:link updateAutomatic="1"/>
                  <p:pic>
                    <p:nvPicPr>
                      <p:cNvPr id="0" name="图片 4316"/>
                      <p:cNvPicPr/>
                      <p:nvPr/>
                    </p:nvPicPr>
                    <p:blipFill>
                      <a:blip r:embed="rId2"/>
                      <a:stretch>
                        <a:fillRect/>
                      </a:stretch>
                    </p:blipFill>
                    <p:spPr>
                      <a:xfrm>
                        <a:off x="1579418" y="2519046"/>
                        <a:ext cx="8858992" cy="3810502"/>
                      </a:xfrm>
                      <a:prstGeom prst="rect">
                        <a:avLst/>
                      </a:prstGeom>
                    </p:spPr>
                  </p:pic>
                </p:oleObj>
              </mc:Fallback>
            </mc:AlternateContent>
          </a:graphicData>
        </a:graphic>
      </p:graphicFrame>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a:p>
        </p:txBody>
      </p:sp>
      <p:sp>
        <p:nvSpPr>
          <p:cNvPr id="3" name="标题 2"/>
          <p:cNvSpPr>
            <a:spLocks noGrp="1"/>
          </p:cNvSpPr>
          <p:nvPr>
            <p:ph type="title"/>
          </p:nvPr>
        </p:nvSpPr>
        <p:spPr>
          <a:xfrm>
            <a:off x="328071" y="107568"/>
            <a:ext cx="10759029" cy="458726"/>
          </a:xfrm>
        </p:spPr>
        <p:txBody>
          <a:bodyPr/>
          <a:lstStyle/>
          <a:p>
            <a:r>
              <a:rPr lang="en-US" altLang="zh-CN" dirty="0">
                <a:latin typeface="微软雅黑" panose="020B0503020204020204" pitchFamily="34" charset="-122"/>
                <a:ea typeface="微软雅黑" panose="020B0503020204020204" pitchFamily="34" charset="-122"/>
              </a:rPr>
              <a:t>4.5  </a:t>
            </a:r>
            <a:r>
              <a:rPr lang="zh-CN" altLang="en-US" dirty="0">
                <a:latin typeface="微软雅黑" panose="020B0503020204020204" pitchFamily="34" charset="-122"/>
                <a:ea typeface="微软雅黑" panose="020B0503020204020204" pitchFamily="34" charset="-122"/>
              </a:rPr>
              <a:t>A股交易结构：行业轮</a:t>
            </a:r>
            <a:r>
              <a:rPr lang="zh-CN" altLang="en-US" dirty="0" smtClean="0">
                <a:latin typeface="微软雅黑" panose="020B0503020204020204" pitchFamily="34" charset="-122"/>
                <a:ea typeface="微软雅黑" panose="020B0503020204020204" pitchFamily="34" charset="-122"/>
              </a:rPr>
              <a:t>动短期有所加快</a:t>
            </a:r>
            <a:endParaRPr lang="zh-CN" altLang="en-US" dirty="0">
              <a:latin typeface="微软雅黑" panose="020B0503020204020204" pitchFamily="34" charset="-122"/>
              <a:ea typeface="微软雅黑" panose="020B0503020204020204" pitchFamily="34" charset="-122"/>
            </a:endParaRPr>
          </a:p>
        </p:txBody>
      </p:sp>
      <p:sp>
        <p:nvSpPr>
          <p:cNvPr id="30" name="文本占位符 13"/>
          <p:cNvSpPr>
            <a:spLocks noGrp="1"/>
          </p:cNvSpPr>
          <p:nvPr>
            <p:ph type="body" sz="quarter" idx="48"/>
          </p:nvPr>
        </p:nvSpPr>
        <p:spPr>
          <a:xfrm>
            <a:off x="4092211" y="2387308"/>
            <a:ext cx="4009007" cy="242865"/>
          </a:xfrm>
        </p:spPr>
        <p:txBody>
          <a:bodyPr/>
          <a:lstStyle/>
          <a:p>
            <a:r>
              <a:rPr lang="zh-CN" altLang="en-US" dirty="0"/>
              <a:t>图  行业轮动</a:t>
            </a:r>
            <a:r>
              <a:rPr lang="zh-CN" altLang="en-US" dirty="0" smtClean="0"/>
              <a:t>强度略有上升</a:t>
            </a:r>
            <a:endParaRPr lang="zh-CN" altLang="en-US" dirty="0"/>
          </a:p>
        </p:txBody>
      </p:sp>
      <p:sp>
        <p:nvSpPr>
          <p:cNvPr id="100" name="文本框 99"/>
          <p:cNvSpPr txBox="1"/>
          <p:nvPr/>
        </p:nvSpPr>
        <p:spPr>
          <a:xfrm>
            <a:off x="645160" y="860424"/>
            <a:ext cx="10902950" cy="1384379"/>
          </a:xfrm>
          <a:prstGeom prst="rect">
            <a:avLst/>
          </a:prstGeom>
          <a:noFill/>
          <a:ln w="9525">
            <a:noFill/>
          </a:ln>
        </p:spPr>
        <p:txBody>
          <a:bodyPr wrap="square">
            <a:noAutofit/>
          </a:bodyPr>
          <a:lstStyle/>
          <a:p>
            <a:pPr algn="l" fontAlgn="auto">
              <a:lnSpc>
                <a:spcPts val="1600"/>
              </a:lnSpc>
              <a:spcBef>
                <a:spcPts val="200"/>
              </a:spcBef>
              <a:spcAft>
                <a:spcPts val="600"/>
              </a:spcAft>
              <a:buClrTx/>
              <a:buSzTx/>
              <a:buFont typeface="Wingdings" panose="05000000000000000000" charset="0"/>
            </a:pPr>
            <a:r>
              <a:rPr lang="en-US" sz="1400" b="1" dirty="0">
                <a:solidFill>
                  <a:srgbClr val="000000"/>
                </a:solidFill>
                <a:latin typeface="思源黑体" charset="0"/>
                <a:cs typeface="思源黑体" charset="0"/>
              </a:rPr>
              <a:t>   </a:t>
            </a:r>
            <a:r>
              <a:rPr lang="en-US" sz="1400" b="1" dirty="0" smtClean="0">
                <a:solidFill>
                  <a:srgbClr val="000000"/>
                </a:solidFill>
                <a:latin typeface="思源黑体" charset="0"/>
                <a:cs typeface="思源黑体" charset="0"/>
              </a:rPr>
              <a:t>8月行业轮动速度</a:t>
            </a:r>
            <a:r>
              <a:rPr lang="zh-CN" altLang="en-US" sz="1400" b="1" dirty="0" smtClean="0">
                <a:solidFill>
                  <a:srgbClr val="000000"/>
                </a:solidFill>
                <a:latin typeface="思源黑体" charset="0"/>
                <a:cs typeface="思源黑体" charset="0"/>
              </a:rPr>
              <a:t>有所加快。一是美国非农数据不及预期以及通胀降温，美联储加息预期下降，美元走弱，周期板块表现整体反弹；</a:t>
            </a:r>
            <a:r>
              <a:rPr lang="zh-CN" altLang="en-US" sz="1400" b="1" dirty="0">
                <a:solidFill>
                  <a:srgbClr val="000000"/>
                </a:solidFill>
                <a:latin typeface="思源黑体" charset="0"/>
                <a:cs typeface="思源黑体" charset="0"/>
              </a:rPr>
              <a:t>二是</a:t>
            </a:r>
            <a:r>
              <a:rPr lang="zh-CN" altLang="en-US" sz="1400" b="1" dirty="0" smtClean="0">
                <a:solidFill>
                  <a:srgbClr val="000000"/>
                </a:solidFill>
                <a:latin typeface="思源黑体" charset="0"/>
                <a:cs typeface="思源黑体" charset="0"/>
              </a:rPr>
              <a:t>随着美联储加息预期下降，市场情绪回暖，市场从偏向防御转向均衡配置，中小科创板块反弹、波动降低、金融、消费和公用事业板块表现涨势放缓</a:t>
            </a:r>
            <a:r>
              <a:rPr lang="en-US" sz="1400" b="1" dirty="0" smtClean="0">
                <a:solidFill>
                  <a:srgbClr val="000000"/>
                </a:solidFill>
                <a:latin typeface="思源黑体" charset="0"/>
                <a:cs typeface="思源黑体" charset="0"/>
              </a:rPr>
              <a:t>；</a:t>
            </a:r>
            <a:r>
              <a:rPr lang="en-US" sz="1400" b="1" dirty="0" err="1" smtClean="0">
                <a:solidFill>
                  <a:srgbClr val="000000"/>
                </a:solidFill>
                <a:latin typeface="思源黑体" charset="0"/>
                <a:cs typeface="思源黑体" charset="0"/>
              </a:rPr>
              <a:t>行业间超额收益</a:t>
            </a:r>
            <a:r>
              <a:rPr lang="zh-CN" altLang="en-US" sz="1400" b="1" dirty="0" smtClean="0">
                <a:solidFill>
                  <a:srgbClr val="000000"/>
                </a:solidFill>
                <a:latin typeface="思源黑体" charset="0"/>
                <a:cs typeface="思源黑体" charset="0"/>
              </a:rPr>
              <a:t>有所降低</a:t>
            </a:r>
            <a:r>
              <a:rPr lang="en-US" sz="1400" b="1" dirty="0" smtClean="0">
                <a:solidFill>
                  <a:srgbClr val="000000"/>
                </a:solidFill>
                <a:latin typeface="思源黑体" charset="0"/>
                <a:cs typeface="思源黑体" charset="0"/>
              </a:rPr>
              <a:t>，</a:t>
            </a:r>
            <a:r>
              <a:rPr lang="en-US" sz="1400" b="1" dirty="0" err="1" smtClean="0">
                <a:solidFill>
                  <a:srgbClr val="000000"/>
                </a:solidFill>
                <a:latin typeface="思源黑体" charset="0"/>
                <a:cs typeface="思源黑体" charset="0"/>
              </a:rPr>
              <a:t>显示出</a:t>
            </a:r>
            <a:r>
              <a:rPr lang="zh-CN" altLang="en-US" sz="1400" b="1" dirty="0" smtClean="0">
                <a:solidFill>
                  <a:srgbClr val="000000"/>
                </a:solidFill>
                <a:latin typeface="思源黑体" charset="0"/>
                <a:cs typeface="思源黑体" charset="0"/>
              </a:rPr>
              <a:t>市场风格和</a:t>
            </a:r>
            <a:r>
              <a:rPr lang="en-US" sz="1400" b="1" dirty="0" err="1" smtClean="0">
                <a:solidFill>
                  <a:srgbClr val="000000"/>
                </a:solidFill>
                <a:latin typeface="思源黑体" charset="0"/>
                <a:cs typeface="思源黑体" charset="0"/>
              </a:rPr>
              <a:t>资金偏好</a:t>
            </a:r>
            <a:r>
              <a:rPr lang="zh-CN" altLang="en-US" sz="1400" b="1" dirty="0" smtClean="0">
                <a:solidFill>
                  <a:srgbClr val="000000"/>
                </a:solidFill>
                <a:latin typeface="思源黑体" charset="0"/>
                <a:cs typeface="思源黑体" charset="0"/>
              </a:rPr>
              <a:t>分化减弱</a:t>
            </a:r>
            <a:r>
              <a:rPr lang="en-US" sz="1400" b="1" dirty="0" smtClean="0">
                <a:solidFill>
                  <a:srgbClr val="000000"/>
                </a:solidFill>
                <a:latin typeface="思源黑体" charset="0"/>
                <a:cs typeface="思源黑体" charset="0"/>
              </a:rPr>
              <a:t>。</a:t>
            </a:r>
            <a:endParaRPr lang="en-US" sz="1400" b="1" dirty="0">
              <a:solidFill>
                <a:srgbClr val="000000"/>
              </a:solidFill>
              <a:latin typeface="思源黑体" charset="0"/>
              <a:cs typeface="思源黑体" charset="0"/>
            </a:endParaRPr>
          </a:p>
          <a:p>
            <a:pPr marL="285750" indent="-285750" fontAlgn="auto">
              <a:lnSpc>
                <a:spcPts val="1600"/>
              </a:lnSpc>
              <a:spcBef>
                <a:spcPts val="600"/>
              </a:spcBef>
              <a:buFont typeface="Wingdings" panose="05000000000000000000" charset="0"/>
              <a:buChar char="Ø"/>
            </a:pPr>
            <a:r>
              <a:rPr lang="zh-CN" sz="1200" dirty="0">
                <a:solidFill>
                  <a:srgbClr val="000000"/>
                </a:solidFill>
                <a:cs typeface="思源黑体" charset="0"/>
              </a:rPr>
              <a:t>行业拥挤度方面</a:t>
            </a:r>
            <a:r>
              <a:rPr lang="zh-CN" sz="1200" dirty="0" smtClean="0">
                <a:solidFill>
                  <a:srgbClr val="000000"/>
                </a:solidFill>
                <a:cs typeface="思源黑体" charset="0"/>
              </a:rPr>
              <a:t>，</a:t>
            </a:r>
            <a:r>
              <a:rPr lang="en-US" altLang="zh-CN" sz="1200" dirty="0" smtClean="0">
                <a:solidFill>
                  <a:srgbClr val="000000"/>
                </a:solidFill>
                <a:cs typeface="思源黑体" charset="0"/>
              </a:rPr>
              <a:t>8</a:t>
            </a:r>
            <a:r>
              <a:rPr lang="zh-CN" sz="1200" dirty="0" smtClean="0">
                <a:solidFill>
                  <a:srgbClr val="000000"/>
                </a:solidFill>
                <a:cs typeface="思源黑体" charset="0"/>
              </a:rPr>
              <a:t>月</a:t>
            </a:r>
            <a:r>
              <a:rPr lang="zh-CN" sz="1200" dirty="0">
                <a:solidFill>
                  <a:srgbClr val="000000"/>
                </a:solidFill>
                <a:cs typeface="思源黑体" charset="0"/>
              </a:rPr>
              <a:t>交易热度</a:t>
            </a:r>
            <a:r>
              <a:rPr lang="zh-CN" sz="1200" dirty="0" smtClean="0">
                <a:solidFill>
                  <a:srgbClr val="000000"/>
                </a:solidFill>
                <a:cs typeface="思源黑体" charset="0"/>
              </a:rPr>
              <a:t>持续</a:t>
            </a:r>
            <a:r>
              <a:rPr lang="zh-CN" altLang="en-US" sz="1200" dirty="0" smtClean="0">
                <a:solidFill>
                  <a:srgbClr val="000000"/>
                </a:solidFill>
                <a:cs typeface="思源黑体" charset="0"/>
              </a:rPr>
              <a:t>上升</a:t>
            </a:r>
            <a:r>
              <a:rPr lang="zh-CN" sz="1200" dirty="0" smtClean="0">
                <a:solidFill>
                  <a:srgbClr val="000000"/>
                </a:solidFill>
                <a:cs typeface="思源黑体" charset="0"/>
              </a:rPr>
              <a:t>的</a:t>
            </a:r>
            <a:r>
              <a:rPr lang="zh-CN" sz="1200" dirty="0">
                <a:solidFill>
                  <a:srgbClr val="000000"/>
                </a:solidFill>
                <a:cs typeface="思源黑体" charset="0"/>
              </a:rPr>
              <a:t>行业主要集中</a:t>
            </a:r>
            <a:r>
              <a:rPr lang="zh-CN" sz="1200" dirty="0" smtClean="0">
                <a:solidFill>
                  <a:srgbClr val="000000"/>
                </a:solidFill>
                <a:cs typeface="思源黑体" charset="0"/>
              </a:rPr>
              <a:t>在</a:t>
            </a:r>
            <a:r>
              <a:rPr lang="zh-CN" altLang="en-US" sz="1200" dirty="0" smtClean="0">
                <a:solidFill>
                  <a:srgbClr val="000000"/>
                </a:solidFill>
                <a:cs typeface="思源黑体" charset="0"/>
              </a:rPr>
              <a:t>电子、通信、机械设备等板块，但是板块趋同度明显减弱。随着市场情绪回暖，上游周期性板块整体反弹，而且传媒、人工智能、电子等科技板块短期受美联储紧缩预期降温而回暖</a:t>
            </a:r>
            <a:r>
              <a:rPr lang="zh-CN" sz="1200" dirty="0" smtClean="0">
                <a:solidFill>
                  <a:srgbClr val="000000"/>
                </a:solidFill>
                <a:cs typeface="思源黑体" charset="0"/>
              </a:rPr>
              <a:t>。</a:t>
            </a:r>
            <a:r>
              <a:rPr lang="en-US" altLang="zh-CN" sz="1200" dirty="0" smtClean="0">
                <a:solidFill>
                  <a:srgbClr val="000000"/>
                </a:solidFill>
                <a:cs typeface="思源黑体" charset="0"/>
              </a:rPr>
              <a:t>8</a:t>
            </a:r>
            <a:r>
              <a:rPr lang="zh-CN" altLang="en-US" sz="1200" dirty="0" smtClean="0">
                <a:solidFill>
                  <a:srgbClr val="000000"/>
                </a:solidFill>
                <a:cs typeface="思源黑体" charset="0"/>
              </a:rPr>
              <a:t>月份</a:t>
            </a:r>
            <a:r>
              <a:rPr lang="zh-CN" sz="1200" dirty="0">
                <a:solidFill>
                  <a:srgbClr val="000000"/>
                </a:solidFill>
                <a:cs typeface="思源黑体" charset="0"/>
              </a:rPr>
              <a:t>，</a:t>
            </a:r>
            <a:r>
              <a:rPr lang="zh-CN" sz="1200" dirty="0" smtClean="0">
                <a:solidFill>
                  <a:srgbClr val="000000"/>
                </a:solidFill>
                <a:cs typeface="思源黑体" charset="0"/>
              </a:rPr>
              <a:t>股市资金</a:t>
            </a:r>
            <a:r>
              <a:rPr lang="zh-CN" altLang="en-US" sz="1200" dirty="0" smtClean="0">
                <a:solidFill>
                  <a:srgbClr val="000000"/>
                </a:solidFill>
                <a:cs typeface="思源黑体" charset="0"/>
              </a:rPr>
              <a:t>从防御</a:t>
            </a:r>
            <a:r>
              <a:rPr lang="zh-CN" sz="1200" dirty="0" smtClean="0">
                <a:solidFill>
                  <a:srgbClr val="000000"/>
                </a:solidFill>
                <a:cs typeface="思源黑体" charset="0"/>
              </a:rPr>
              <a:t>板块</a:t>
            </a:r>
            <a:r>
              <a:rPr lang="zh-CN" altLang="en-US" sz="1200" dirty="0" smtClean="0">
                <a:solidFill>
                  <a:srgbClr val="000000"/>
                </a:solidFill>
                <a:cs typeface="思源黑体" charset="0"/>
              </a:rPr>
              <a:t>转向均衡，整体震荡反弹</a:t>
            </a:r>
            <a:r>
              <a:rPr lang="zh-CN" sz="1200" b="0" dirty="0" smtClean="0">
                <a:solidFill>
                  <a:srgbClr val="000000"/>
                </a:solidFill>
                <a:cs typeface="思源黑体" charset="0"/>
              </a:rPr>
              <a:t>。</a:t>
            </a:r>
            <a:endParaRPr lang="zh-CN" altLang="en-US" sz="1200" b="0" dirty="0">
              <a:solidFill>
                <a:srgbClr val="000000"/>
              </a:solidFill>
              <a:cs typeface="思源黑体" charset="0"/>
            </a:endParaRPr>
          </a:p>
        </p:txBody>
      </p:sp>
      <p:graphicFrame>
        <p:nvGraphicFramePr>
          <p:cNvPr id="4" name="对象 3"/>
          <p:cNvGraphicFramePr>
            <a:graphicFrameLocks noChangeAspect="1"/>
          </p:cNvGraphicFramePr>
          <p:nvPr/>
        </p:nvGraphicFramePr>
        <p:xfrm>
          <a:off x="1387352" y="2630173"/>
          <a:ext cx="9444038" cy="3311525"/>
        </p:xfrm>
        <a:graphic>
          <a:graphicData uri="http://schemas.openxmlformats.org/presentationml/2006/ole">
            <mc:AlternateContent xmlns:mc="http://schemas.openxmlformats.org/markup-compatibility/2006">
              <mc:Choice xmlns:v="urn:schemas-microsoft-com:vml" Requires="v">
                <p:oleObj spid="_x0000_s6360" name="工作表" r:id="rId1" imgW="7394575" imgH="2504440" progId="Excel.Sheet.12">
                  <p:link updateAutomatic="1"/>
                </p:oleObj>
              </mc:Choice>
              <mc:Fallback>
                <p:oleObj name="工作表" r:id="rId1" imgW="7394575" imgH="2504440" progId="Excel.Sheet.12">
                  <p:link updateAutomatic="1"/>
                  <p:pic>
                    <p:nvPicPr>
                      <p:cNvPr id="0" name="图片 6359"/>
                      <p:cNvPicPr/>
                      <p:nvPr/>
                    </p:nvPicPr>
                    <p:blipFill>
                      <a:blip r:embed="rId2"/>
                      <a:stretch>
                        <a:fillRect/>
                      </a:stretch>
                    </p:blipFill>
                    <p:spPr>
                      <a:xfrm>
                        <a:off x="1387352" y="2630173"/>
                        <a:ext cx="9444038" cy="3311525"/>
                      </a:xfrm>
                      <a:prstGeom prst="rect">
                        <a:avLst/>
                      </a:prstGeom>
                    </p:spPr>
                  </p:pic>
                </p:oleObj>
              </mc:Fallback>
            </mc:AlternateContent>
          </a:graphicData>
        </a:graphic>
      </p:graphicFrame>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27"/>
          </p:nvPr>
        </p:nvSpPr>
        <p:spPr/>
        <p:txBody>
          <a:bodyPr/>
          <a:lstStyle/>
          <a:p>
            <a:r>
              <a:rPr lang="zh-CN" altLang="en-US" dirty="0">
                <a:sym typeface="+mn-ea"/>
              </a:rPr>
              <a:t>数据来源：</a:t>
            </a:r>
            <a:r>
              <a:rPr lang="en-US" altLang="zh-CN" dirty="0">
                <a:sym typeface="+mn-ea"/>
              </a:rPr>
              <a:t>Wind</a:t>
            </a:r>
            <a:r>
              <a:rPr lang="zh-CN" altLang="en-US" dirty="0">
                <a:sym typeface="+mn-ea"/>
              </a:rPr>
              <a:t>，</a:t>
            </a:r>
            <a:r>
              <a:rPr lang="en-US" altLang="zh-CN" dirty="0" err="1">
                <a:sym typeface="+mn-ea"/>
              </a:rPr>
              <a:t>iFinD</a:t>
            </a:r>
            <a:endParaRPr lang="zh-CN" altLang="en-US" dirty="0"/>
          </a:p>
        </p:txBody>
      </p:sp>
      <p:sp>
        <p:nvSpPr>
          <p:cNvPr id="3" name="标题 2"/>
          <p:cNvSpPr>
            <a:spLocks noGrp="1"/>
          </p:cNvSpPr>
          <p:nvPr>
            <p:ph type="title"/>
          </p:nvPr>
        </p:nvSpPr>
        <p:spPr>
          <a:xfrm>
            <a:off x="328071" y="107568"/>
            <a:ext cx="10759029" cy="458726"/>
          </a:xfrm>
        </p:spPr>
        <p:txBody>
          <a:bodyPr/>
          <a:lstStyle/>
          <a:p>
            <a:r>
              <a:rPr lang="en-US" altLang="zh-CN" dirty="0">
                <a:latin typeface="微软雅黑" panose="020B0503020204020204" pitchFamily="34" charset="-122"/>
                <a:ea typeface="微软雅黑" panose="020B0503020204020204" pitchFamily="34" charset="-122"/>
              </a:rPr>
              <a:t>4.6  </a:t>
            </a:r>
            <a:r>
              <a:rPr lang="zh-CN" altLang="en-US" dirty="0">
                <a:latin typeface="微软雅黑" panose="020B0503020204020204" pitchFamily="34" charset="-122"/>
                <a:ea typeface="微软雅黑" panose="020B0503020204020204" pitchFamily="34" charset="-122"/>
              </a:rPr>
              <a:t>A股资金面：资金</a:t>
            </a:r>
            <a:r>
              <a:rPr lang="zh-CN" altLang="en-US" dirty="0" smtClean="0">
                <a:latin typeface="微软雅黑" panose="020B0503020204020204" pitchFamily="34" charset="-122"/>
                <a:ea typeface="微软雅黑" panose="020B0503020204020204" pitchFamily="34" charset="-122"/>
              </a:rPr>
              <a:t>面持稳，政策</a:t>
            </a:r>
            <a:r>
              <a:rPr lang="zh-CN" altLang="en-US" dirty="0">
                <a:latin typeface="微软雅黑" panose="020B0503020204020204" pitchFamily="34" charset="-122"/>
                <a:ea typeface="微软雅黑" panose="020B0503020204020204" pitchFamily="34" charset="-122"/>
              </a:rPr>
              <a:t>延续宽松基调</a:t>
            </a:r>
            <a:endParaRPr lang="zh-CN" altLang="en-US" dirty="0">
              <a:latin typeface="微软雅黑" panose="020B0503020204020204" pitchFamily="34" charset="-122"/>
              <a:ea typeface="微软雅黑" panose="020B0503020204020204" pitchFamily="34" charset="-122"/>
            </a:endParaRPr>
          </a:p>
        </p:txBody>
      </p:sp>
      <p:sp>
        <p:nvSpPr>
          <p:cNvPr id="14" name="文本占位符 13"/>
          <p:cNvSpPr>
            <a:spLocks noGrp="1"/>
          </p:cNvSpPr>
          <p:nvPr>
            <p:ph type="body" sz="quarter" idx="48"/>
          </p:nvPr>
        </p:nvSpPr>
        <p:spPr>
          <a:xfrm>
            <a:off x="6743141" y="3235731"/>
            <a:ext cx="4009007" cy="242865"/>
          </a:xfrm>
        </p:spPr>
        <p:txBody>
          <a:bodyPr/>
          <a:lstStyle/>
          <a:p>
            <a:r>
              <a:rPr lang="zh-CN" altLang="en-US" dirty="0"/>
              <a:t>图  市场利率和政策利率</a:t>
            </a:r>
            <a:endParaRPr lang="zh-CN" altLang="en-US" dirty="0"/>
          </a:p>
        </p:txBody>
      </p:sp>
      <p:sp>
        <p:nvSpPr>
          <p:cNvPr id="30" name="文本占位符 13"/>
          <p:cNvSpPr>
            <a:spLocks noGrp="1"/>
          </p:cNvSpPr>
          <p:nvPr>
            <p:ph type="body" sz="quarter" idx="48"/>
          </p:nvPr>
        </p:nvSpPr>
        <p:spPr>
          <a:xfrm>
            <a:off x="1136921" y="3235668"/>
            <a:ext cx="4009007" cy="242865"/>
          </a:xfrm>
        </p:spPr>
        <p:txBody>
          <a:bodyPr/>
          <a:lstStyle/>
          <a:p>
            <a:r>
              <a:rPr lang="zh-CN" altLang="en-US" dirty="0"/>
              <a:t>图  央行货币净投放</a:t>
            </a:r>
            <a:endParaRPr lang="zh-CN" altLang="en-US" dirty="0"/>
          </a:p>
        </p:txBody>
      </p:sp>
      <p:sp>
        <p:nvSpPr>
          <p:cNvPr id="100" name="文本框 99"/>
          <p:cNvSpPr txBox="1"/>
          <p:nvPr/>
        </p:nvSpPr>
        <p:spPr>
          <a:xfrm>
            <a:off x="644525" y="895350"/>
            <a:ext cx="10902950" cy="1979295"/>
          </a:xfrm>
          <a:prstGeom prst="rect">
            <a:avLst/>
          </a:prstGeom>
          <a:noFill/>
          <a:ln w="9525">
            <a:noFill/>
          </a:ln>
        </p:spPr>
        <p:txBody>
          <a:bodyPr wrap="square">
            <a:noAutofit/>
          </a:bodyPr>
          <a:lstStyle/>
          <a:p>
            <a:pPr marL="285750" indent="-285750" fontAlgn="auto">
              <a:lnSpc>
                <a:spcPts val="1600"/>
              </a:lnSpc>
              <a:spcBef>
                <a:spcPts val="200"/>
              </a:spcBef>
              <a:spcAft>
                <a:spcPts val="600"/>
              </a:spcAft>
              <a:buFont typeface="Wingdings" panose="05000000000000000000" charset="0"/>
              <a:buChar char="Ø"/>
            </a:pPr>
            <a:r>
              <a:rPr lang="en-US" sz="1400" b="1" dirty="0" smtClean="0">
                <a:solidFill>
                  <a:srgbClr val="000000"/>
                </a:solidFill>
                <a:cs typeface="思源黑体" charset="0"/>
                <a:sym typeface="+mn-ea"/>
              </a:rPr>
              <a:t>8</a:t>
            </a:r>
            <a:r>
              <a:rPr sz="1400" b="1" dirty="0" smtClean="0">
                <a:solidFill>
                  <a:srgbClr val="000000"/>
                </a:solidFill>
                <a:cs typeface="思源黑体" charset="0"/>
                <a:sym typeface="+mn-ea"/>
              </a:rPr>
              <a:t>月资金面</a:t>
            </a:r>
            <a:r>
              <a:rPr lang="zh-CN" altLang="en-US" sz="1400" b="1" dirty="0" smtClean="0">
                <a:solidFill>
                  <a:srgbClr val="000000"/>
                </a:solidFill>
                <a:cs typeface="思源黑体" charset="0"/>
                <a:sym typeface="+mn-ea"/>
              </a:rPr>
              <a:t>持稳</a:t>
            </a:r>
            <a:r>
              <a:rPr sz="1400" b="1" dirty="0" smtClean="0">
                <a:solidFill>
                  <a:srgbClr val="000000"/>
                </a:solidFill>
                <a:cs typeface="思源黑体" charset="0"/>
                <a:sym typeface="+mn-ea"/>
              </a:rPr>
              <a:t>，</a:t>
            </a:r>
            <a:r>
              <a:rPr sz="1400" b="1" dirty="0" err="1" smtClean="0">
                <a:solidFill>
                  <a:srgbClr val="000000"/>
                </a:solidFill>
                <a:cs typeface="思源黑体" charset="0"/>
                <a:sym typeface="+mn-ea"/>
              </a:rPr>
              <a:t>资金利率整体</a:t>
            </a:r>
            <a:r>
              <a:rPr lang="zh-CN" altLang="en-US" sz="1400" b="1" dirty="0" smtClean="0">
                <a:solidFill>
                  <a:srgbClr val="000000"/>
                </a:solidFill>
                <a:cs typeface="思源黑体" charset="0"/>
                <a:sym typeface="+mn-ea"/>
              </a:rPr>
              <a:t>小幅波动</a:t>
            </a:r>
            <a:r>
              <a:rPr sz="1400" b="1" dirty="0" smtClean="0">
                <a:solidFill>
                  <a:srgbClr val="000000"/>
                </a:solidFill>
                <a:cs typeface="思源黑体" charset="0"/>
                <a:sym typeface="+mn-ea"/>
              </a:rPr>
              <a:t>。</a:t>
            </a:r>
            <a:r>
              <a:rPr lang="zh-CN" altLang="en-US" sz="1400" b="1" dirty="0" smtClean="0">
                <a:solidFill>
                  <a:srgbClr val="000000"/>
                </a:solidFill>
                <a:cs typeface="思源黑体" charset="0"/>
                <a:sym typeface="+mn-ea"/>
              </a:rPr>
              <a:t>由于外部流动性阶段性紧张，</a:t>
            </a:r>
            <a:r>
              <a:rPr lang="zh-CN" altLang="en-US" sz="1400" dirty="0" smtClean="0">
                <a:solidFill>
                  <a:srgbClr val="000000"/>
                </a:solidFill>
                <a:cs typeface="思源黑体" charset="0"/>
                <a:sym typeface="+mn-ea"/>
              </a:rPr>
              <a:t>央行通过续作</a:t>
            </a:r>
            <a:r>
              <a:rPr lang="en-US" altLang="zh-CN" sz="1400" dirty="0" smtClean="0">
                <a:solidFill>
                  <a:srgbClr val="000000"/>
                </a:solidFill>
                <a:cs typeface="思源黑体" charset="0"/>
                <a:sym typeface="+mn-ea"/>
              </a:rPr>
              <a:t>MLF</a:t>
            </a:r>
            <a:r>
              <a:rPr lang="zh-CN" altLang="en-US" sz="1400" dirty="0" smtClean="0">
                <a:solidFill>
                  <a:srgbClr val="000000"/>
                </a:solidFill>
                <a:cs typeface="思源黑体" charset="0"/>
                <a:sym typeface="+mn-ea"/>
              </a:rPr>
              <a:t>或者买断式逆回购的方式补充市场流动性，市场</a:t>
            </a:r>
            <a:r>
              <a:rPr sz="1400" dirty="0" err="1" smtClean="0">
                <a:solidFill>
                  <a:srgbClr val="000000"/>
                </a:solidFill>
                <a:cs typeface="思源黑体" charset="0"/>
                <a:sym typeface="+mn-ea"/>
              </a:rPr>
              <a:t>资金面</a:t>
            </a:r>
            <a:r>
              <a:rPr lang="zh-CN" altLang="en-US" sz="1400" dirty="0" smtClean="0">
                <a:solidFill>
                  <a:srgbClr val="000000"/>
                </a:solidFill>
                <a:cs typeface="思源黑体" charset="0"/>
                <a:sym typeface="+mn-ea"/>
              </a:rPr>
              <a:t>在</a:t>
            </a:r>
            <a:r>
              <a:rPr lang="en-US" altLang="zh-CN" sz="1400" dirty="0" smtClean="0">
                <a:solidFill>
                  <a:srgbClr val="000000"/>
                </a:solidFill>
                <a:cs typeface="思源黑体" charset="0"/>
                <a:sym typeface="+mn-ea"/>
              </a:rPr>
              <a:t>8</a:t>
            </a:r>
            <a:r>
              <a:rPr lang="zh-CN" altLang="en-US" sz="1400" dirty="0" smtClean="0">
                <a:solidFill>
                  <a:srgbClr val="000000"/>
                </a:solidFill>
                <a:cs typeface="思源黑体" charset="0"/>
                <a:sym typeface="+mn-ea"/>
              </a:rPr>
              <a:t>月整体维持宽松</a:t>
            </a:r>
            <a:r>
              <a:rPr sz="1400" dirty="0" smtClean="0">
                <a:solidFill>
                  <a:srgbClr val="000000"/>
                </a:solidFill>
                <a:cs typeface="思源黑体" charset="0"/>
                <a:sym typeface="+mn-ea"/>
              </a:rPr>
              <a:t>，</a:t>
            </a:r>
            <a:r>
              <a:rPr sz="1400" dirty="0" err="1" smtClean="0">
                <a:solidFill>
                  <a:srgbClr val="000000"/>
                </a:solidFill>
                <a:cs typeface="思源黑体" charset="0"/>
                <a:sym typeface="+mn-ea"/>
              </a:rPr>
              <a:t>资金利率</a:t>
            </a:r>
            <a:r>
              <a:rPr lang="zh-CN" altLang="en-US" sz="1400" dirty="0" smtClean="0">
                <a:solidFill>
                  <a:srgbClr val="000000"/>
                </a:solidFill>
                <a:cs typeface="思源黑体" charset="0"/>
                <a:sym typeface="+mn-ea"/>
              </a:rPr>
              <a:t>整体继续处于低位</a:t>
            </a:r>
            <a:r>
              <a:rPr sz="1400" dirty="0" smtClean="0">
                <a:solidFill>
                  <a:srgbClr val="000000"/>
                </a:solidFill>
                <a:cs typeface="思源黑体" charset="0"/>
                <a:sym typeface="+mn-ea"/>
              </a:rPr>
              <a:t>，</a:t>
            </a:r>
            <a:r>
              <a:rPr lang="zh-CN" altLang="en-US" sz="1400" dirty="0" smtClean="0">
                <a:solidFill>
                  <a:srgbClr val="000000"/>
                </a:solidFill>
                <a:cs typeface="思源黑体" charset="0"/>
                <a:sym typeface="+mn-ea"/>
              </a:rPr>
              <a:t>且持续处于</a:t>
            </a:r>
            <a:r>
              <a:rPr sz="1400" dirty="0" err="1" smtClean="0">
                <a:solidFill>
                  <a:srgbClr val="000000"/>
                </a:solidFill>
                <a:cs typeface="思源黑体" charset="0"/>
                <a:sym typeface="+mn-ea"/>
              </a:rPr>
              <a:t>政策利率水平</a:t>
            </a:r>
            <a:r>
              <a:rPr lang="zh-CN" altLang="en-US" sz="1400" dirty="0" smtClean="0">
                <a:solidFill>
                  <a:srgbClr val="000000"/>
                </a:solidFill>
                <a:cs typeface="思源黑体" charset="0"/>
                <a:sym typeface="+mn-ea"/>
              </a:rPr>
              <a:t>附近波动</a:t>
            </a:r>
            <a:r>
              <a:rPr sz="1400" dirty="0" smtClean="0">
                <a:solidFill>
                  <a:srgbClr val="000000"/>
                </a:solidFill>
                <a:cs typeface="思源黑体" charset="0"/>
                <a:sym typeface="+mn-ea"/>
              </a:rPr>
              <a:t>。 </a:t>
            </a:r>
            <a:endParaRPr sz="1400" dirty="0">
              <a:solidFill>
                <a:srgbClr val="000000"/>
              </a:solidFill>
              <a:cs typeface="思源黑体" charset="0"/>
              <a:sym typeface="+mn-ea"/>
            </a:endParaRPr>
          </a:p>
          <a:p>
            <a:pPr marL="285750" indent="-285750" fontAlgn="auto">
              <a:lnSpc>
                <a:spcPts val="1600"/>
              </a:lnSpc>
              <a:spcBef>
                <a:spcPts val="200"/>
              </a:spcBef>
              <a:spcAft>
                <a:spcPts val="600"/>
              </a:spcAft>
              <a:buFont typeface="Wingdings" panose="05000000000000000000" charset="0"/>
              <a:buChar char="Ø"/>
            </a:pPr>
            <a:r>
              <a:rPr sz="1400" b="1" dirty="0" err="1">
                <a:solidFill>
                  <a:srgbClr val="000000"/>
                </a:solidFill>
                <a:cs typeface="思源黑体" charset="0"/>
                <a:sym typeface="+mn-ea"/>
              </a:rPr>
              <a:t>政策延续宽松基调</a:t>
            </a:r>
            <a:r>
              <a:rPr sz="1400" b="1" dirty="0" smtClean="0">
                <a:solidFill>
                  <a:srgbClr val="000000"/>
                </a:solidFill>
                <a:cs typeface="思源黑体" charset="0"/>
                <a:sym typeface="+mn-ea"/>
              </a:rPr>
              <a:t>。</a:t>
            </a:r>
            <a:r>
              <a:rPr lang="zh-CN" altLang="en-US" sz="1400" dirty="0" smtClean="0">
                <a:solidFill>
                  <a:srgbClr val="000000"/>
                </a:solidFill>
                <a:cs typeface="思源黑体" charset="0"/>
                <a:sym typeface="+mn-ea"/>
              </a:rPr>
              <a:t>两会期间和政治局会议表示，今年要</a:t>
            </a:r>
            <a:r>
              <a:rPr lang="zh-CN" altLang="en-US" sz="1400" dirty="0">
                <a:solidFill>
                  <a:srgbClr val="000000"/>
                </a:solidFill>
                <a:cs typeface="思源黑体" charset="0"/>
                <a:sym typeface="+mn-ea"/>
              </a:rPr>
              <a:t>继续实施适度宽松的货币政策</a:t>
            </a:r>
            <a:r>
              <a:rPr lang="zh-CN" altLang="en-US" sz="1400" dirty="0" smtClean="0">
                <a:solidFill>
                  <a:srgbClr val="000000"/>
                </a:solidFill>
                <a:cs typeface="思源黑体" charset="0"/>
                <a:sym typeface="+mn-ea"/>
              </a:rPr>
              <a:t>，保持</a:t>
            </a:r>
            <a:r>
              <a:rPr lang="zh-CN" altLang="en-US" sz="1400" dirty="0">
                <a:solidFill>
                  <a:srgbClr val="000000"/>
                </a:solidFill>
                <a:cs typeface="思源黑体" charset="0"/>
                <a:sym typeface="+mn-ea"/>
              </a:rPr>
              <a:t>流动性</a:t>
            </a:r>
            <a:r>
              <a:rPr lang="zh-CN" altLang="en-US" sz="1400" dirty="0" smtClean="0">
                <a:solidFill>
                  <a:srgbClr val="000000"/>
                </a:solidFill>
                <a:cs typeface="思源黑体" charset="0"/>
                <a:sym typeface="+mn-ea"/>
              </a:rPr>
              <a:t>充裕，政策基调较去年有所收紧，但整体维持宽松基调</a:t>
            </a:r>
            <a:r>
              <a:rPr sz="1400" dirty="0" smtClean="0">
                <a:solidFill>
                  <a:srgbClr val="000000"/>
                </a:solidFill>
                <a:cs typeface="思源黑体" charset="0"/>
                <a:sym typeface="+mn-ea"/>
              </a:rPr>
              <a:t>。</a:t>
            </a:r>
            <a:endParaRPr lang="en-US" sz="1400" dirty="0" smtClean="0">
              <a:solidFill>
                <a:srgbClr val="000000"/>
              </a:solidFill>
              <a:cs typeface="思源黑体" charset="0"/>
              <a:sym typeface="+mn-ea"/>
            </a:endParaRPr>
          </a:p>
          <a:p>
            <a:pPr marL="285750" indent="-285750" fontAlgn="auto">
              <a:lnSpc>
                <a:spcPts val="1600"/>
              </a:lnSpc>
              <a:spcBef>
                <a:spcPts val="200"/>
              </a:spcBef>
              <a:spcAft>
                <a:spcPts val="600"/>
              </a:spcAft>
              <a:buFont typeface="Wingdings" panose="05000000000000000000" charset="0"/>
              <a:buChar char="Ø"/>
            </a:pPr>
            <a:r>
              <a:rPr sz="1400" b="1" dirty="0" err="1" smtClean="0">
                <a:solidFill>
                  <a:srgbClr val="000000"/>
                </a:solidFill>
                <a:cs typeface="思源黑体" charset="0"/>
                <a:sym typeface="+mn-ea"/>
              </a:rPr>
              <a:t>后续经济复苏</a:t>
            </a:r>
            <a:r>
              <a:rPr lang="zh-CN" altLang="en-US" sz="1400" b="1" dirty="0" smtClean="0">
                <a:solidFill>
                  <a:srgbClr val="000000"/>
                </a:solidFill>
                <a:cs typeface="思源黑体" charset="0"/>
                <a:sym typeface="+mn-ea"/>
              </a:rPr>
              <a:t>以及财政发力</a:t>
            </a:r>
            <a:r>
              <a:rPr sz="1400" b="1" dirty="0" smtClean="0">
                <a:solidFill>
                  <a:srgbClr val="000000"/>
                </a:solidFill>
                <a:cs typeface="思源黑体" charset="0"/>
                <a:sym typeface="+mn-ea"/>
              </a:rPr>
              <a:t>仍需货币政策持续发力</a:t>
            </a:r>
            <a:r>
              <a:rPr sz="1400" b="1" dirty="0">
                <a:solidFill>
                  <a:srgbClr val="000000"/>
                </a:solidFill>
                <a:cs typeface="思源黑体" charset="0"/>
                <a:sym typeface="+mn-ea"/>
              </a:rPr>
              <a:t>。</a:t>
            </a:r>
            <a:r>
              <a:rPr sz="1400" dirty="0" smtClean="0">
                <a:solidFill>
                  <a:srgbClr val="000000"/>
                </a:solidFill>
                <a:cs typeface="思源黑体" charset="0"/>
                <a:sym typeface="+mn-ea"/>
              </a:rPr>
              <a:t>进入</a:t>
            </a:r>
            <a:r>
              <a:rPr lang="en-US" sz="1400" dirty="0" smtClean="0">
                <a:solidFill>
                  <a:srgbClr val="000000"/>
                </a:solidFill>
                <a:cs typeface="思源黑体" charset="0"/>
                <a:sym typeface="+mn-ea"/>
              </a:rPr>
              <a:t>8</a:t>
            </a:r>
            <a:r>
              <a:rPr sz="1400" dirty="0" smtClean="0">
                <a:solidFill>
                  <a:srgbClr val="000000"/>
                </a:solidFill>
                <a:cs typeface="思源黑体" charset="0"/>
                <a:sym typeface="+mn-ea"/>
              </a:rPr>
              <a:t>月之后</a:t>
            </a:r>
            <a:r>
              <a:rPr lang="zh-CN" altLang="en-US" sz="1400" dirty="0">
                <a:solidFill>
                  <a:srgbClr val="000000"/>
                </a:solidFill>
                <a:cs typeface="思源黑体" charset="0"/>
                <a:sym typeface="+mn-ea"/>
              </a:rPr>
              <a:t>央行</a:t>
            </a:r>
            <a:r>
              <a:rPr lang="zh-CN" altLang="en-US" sz="1400" dirty="0" smtClean="0">
                <a:solidFill>
                  <a:srgbClr val="000000"/>
                </a:solidFill>
                <a:cs typeface="思源黑体" charset="0"/>
                <a:sym typeface="+mn-ea"/>
              </a:rPr>
              <a:t>通过续</a:t>
            </a:r>
            <a:r>
              <a:rPr lang="zh-CN" altLang="en-US" sz="1400" dirty="0">
                <a:solidFill>
                  <a:srgbClr val="000000"/>
                </a:solidFill>
                <a:cs typeface="思源黑体" charset="0"/>
                <a:sym typeface="+mn-ea"/>
              </a:rPr>
              <a:t>作</a:t>
            </a:r>
            <a:r>
              <a:rPr lang="en-US" altLang="zh-CN" sz="1400" dirty="0">
                <a:solidFill>
                  <a:srgbClr val="000000"/>
                </a:solidFill>
                <a:cs typeface="思源黑体" charset="0"/>
                <a:sym typeface="+mn-ea"/>
              </a:rPr>
              <a:t>MLF</a:t>
            </a:r>
            <a:r>
              <a:rPr lang="zh-CN" altLang="en-US" sz="1400" dirty="0">
                <a:solidFill>
                  <a:srgbClr val="000000"/>
                </a:solidFill>
                <a:cs typeface="思源黑体" charset="0"/>
                <a:sym typeface="+mn-ea"/>
              </a:rPr>
              <a:t>或者买断式逆回购的方式补充市场流动性</a:t>
            </a:r>
            <a:r>
              <a:rPr lang="zh-CN" sz="1400" dirty="0" smtClean="0">
                <a:solidFill>
                  <a:srgbClr val="000000"/>
                </a:solidFill>
                <a:cs typeface="思源黑体" charset="0"/>
                <a:sym typeface="+mn-ea"/>
              </a:rPr>
              <a:t>，</a:t>
            </a:r>
            <a:r>
              <a:rPr sz="1400" dirty="0" err="1" smtClean="0">
                <a:solidFill>
                  <a:srgbClr val="000000"/>
                </a:solidFill>
                <a:cs typeface="思源黑体" charset="0"/>
                <a:sym typeface="+mn-ea"/>
              </a:rPr>
              <a:t>市场利率</a:t>
            </a:r>
            <a:r>
              <a:rPr lang="zh-CN" altLang="en-US" sz="1400" dirty="0" smtClean="0">
                <a:solidFill>
                  <a:srgbClr val="000000"/>
                </a:solidFill>
                <a:cs typeface="思源黑体" charset="0"/>
                <a:sym typeface="+mn-ea"/>
              </a:rPr>
              <a:t>整体维持低位</a:t>
            </a:r>
            <a:r>
              <a:rPr sz="1400" dirty="0" smtClean="0">
                <a:solidFill>
                  <a:srgbClr val="000000"/>
                </a:solidFill>
                <a:cs typeface="思源黑体" charset="0"/>
                <a:sym typeface="+mn-ea"/>
              </a:rPr>
              <a:t>，</a:t>
            </a:r>
            <a:r>
              <a:rPr sz="1400" dirty="0" err="1" smtClean="0">
                <a:solidFill>
                  <a:srgbClr val="000000"/>
                </a:solidFill>
                <a:cs typeface="思源黑体" charset="0"/>
                <a:sym typeface="+mn-ea"/>
              </a:rPr>
              <a:t>资金</a:t>
            </a:r>
            <a:r>
              <a:rPr lang="zh-CN" altLang="en-US" sz="1400" dirty="0" smtClean="0">
                <a:solidFill>
                  <a:srgbClr val="000000"/>
                </a:solidFill>
                <a:cs typeface="思源黑体" charset="0"/>
                <a:sym typeface="+mn-ea"/>
              </a:rPr>
              <a:t>整体宽松</a:t>
            </a:r>
            <a:r>
              <a:rPr sz="1400" dirty="0" smtClean="0">
                <a:solidFill>
                  <a:srgbClr val="000000"/>
                </a:solidFill>
                <a:cs typeface="思源黑体" charset="0"/>
                <a:sym typeface="+mn-ea"/>
              </a:rPr>
              <a:t>，</a:t>
            </a:r>
            <a:r>
              <a:rPr sz="1400" dirty="0">
                <a:solidFill>
                  <a:srgbClr val="000000"/>
                </a:solidFill>
                <a:cs typeface="思源黑体" charset="0"/>
                <a:sym typeface="+mn-ea"/>
              </a:rPr>
              <a:t>后续市场利率或维持在政策利率附近</a:t>
            </a:r>
            <a:r>
              <a:rPr sz="1400" dirty="0" smtClean="0">
                <a:solidFill>
                  <a:srgbClr val="000000"/>
                </a:solidFill>
                <a:cs typeface="思源黑体" charset="0"/>
                <a:sym typeface="+mn-ea"/>
              </a:rPr>
              <a:t>。</a:t>
            </a:r>
            <a:r>
              <a:rPr lang="en-US" altLang="zh-CN" sz="1400" dirty="0" smtClean="0">
                <a:solidFill>
                  <a:srgbClr val="000000"/>
                </a:solidFill>
                <a:cs typeface="思源黑体" charset="0"/>
                <a:sym typeface="+mn-ea"/>
              </a:rPr>
              <a:t>2026</a:t>
            </a:r>
            <a:r>
              <a:rPr lang="zh-CN" altLang="en-US" sz="1400" dirty="0" smtClean="0">
                <a:solidFill>
                  <a:srgbClr val="000000"/>
                </a:solidFill>
                <a:cs typeface="思源黑体" charset="0"/>
                <a:sym typeface="+mn-ea"/>
              </a:rPr>
              <a:t>年三季度</a:t>
            </a:r>
            <a:r>
              <a:rPr sz="1400" dirty="0" smtClean="0">
                <a:solidFill>
                  <a:srgbClr val="000000"/>
                </a:solidFill>
                <a:cs typeface="思源黑体" charset="0"/>
                <a:sym typeface="+mn-ea"/>
              </a:rPr>
              <a:t>，</a:t>
            </a:r>
            <a:r>
              <a:rPr lang="zh-CN" altLang="en-US" sz="1400" dirty="0" smtClean="0">
                <a:solidFill>
                  <a:srgbClr val="000000"/>
                </a:solidFill>
                <a:cs typeface="思源黑体" charset="0"/>
                <a:sym typeface="+mn-ea"/>
              </a:rPr>
              <a:t>在债券发行加速、财政支出发力的情况下，预期</a:t>
            </a:r>
            <a:r>
              <a:rPr lang="zh-CN" sz="1400" dirty="0" smtClean="0">
                <a:solidFill>
                  <a:srgbClr val="000000"/>
                </a:solidFill>
                <a:cs typeface="思源黑体" charset="0"/>
                <a:sym typeface="+mn-ea"/>
              </a:rPr>
              <a:t>央行</a:t>
            </a:r>
            <a:r>
              <a:rPr sz="1400" dirty="0">
                <a:solidFill>
                  <a:srgbClr val="000000"/>
                </a:solidFill>
                <a:cs typeface="思源黑体" charset="0"/>
                <a:sym typeface="+mn-ea"/>
              </a:rPr>
              <a:t>将继续向市场适度投放流动性，市场利率或维持在政策利率附近</a:t>
            </a:r>
            <a:r>
              <a:rPr lang="zh-CN" sz="1200" dirty="0">
                <a:solidFill>
                  <a:srgbClr val="000000"/>
                </a:solidFill>
                <a:cs typeface="思源黑体" charset="0"/>
              </a:rPr>
              <a:t>。</a:t>
            </a:r>
            <a:endParaRPr lang="zh-CN" altLang="en-US" sz="1200" dirty="0">
              <a:solidFill>
                <a:srgbClr val="000000"/>
              </a:solidFill>
              <a:cs typeface="思源黑体" charset="0"/>
            </a:endParaRPr>
          </a:p>
        </p:txBody>
      </p:sp>
      <p:graphicFrame>
        <p:nvGraphicFramePr>
          <p:cNvPr id="4" name="对象 3"/>
          <p:cNvGraphicFramePr>
            <a:graphicFrameLocks noChangeAspect="1"/>
          </p:cNvGraphicFramePr>
          <p:nvPr/>
        </p:nvGraphicFramePr>
        <p:xfrm>
          <a:off x="6072188" y="3494088"/>
          <a:ext cx="5476875" cy="2695575"/>
        </p:xfrm>
        <a:graphic>
          <a:graphicData uri="http://schemas.openxmlformats.org/presentationml/2006/ole">
            <mc:AlternateContent xmlns:mc="http://schemas.openxmlformats.org/markup-compatibility/2006">
              <mc:Choice xmlns:v="urn:schemas-microsoft-com:vml" Requires="v">
                <p:oleObj spid="_x0000_s7598" name="工作表" r:id="rId1" imgW="5725160" imgH="2822575" progId="Excel.Sheet.12">
                  <p:link updateAutomatic="1"/>
                </p:oleObj>
              </mc:Choice>
              <mc:Fallback>
                <p:oleObj name="工作表" r:id="rId1" imgW="5725160" imgH="2822575" progId="Excel.Sheet.12">
                  <p:link updateAutomatic="1"/>
                  <p:pic>
                    <p:nvPicPr>
                      <p:cNvPr id="0" name="图片 7597"/>
                      <p:cNvPicPr/>
                      <p:nvPr/>
                    </p:nvPicPr>
                    <p:blipFill>
                      <a:blip r:embed="rId2"/>
                      <a:stretch>
                        <a:fillRect/>
                      </a:stretch>
                    </p:blipFill>
                    <p:spPr>
                      <a:xfrm>
                        <a:off x="6072188" y="3494088"/>
                        <a:ext cx="5476875" cy="2695575"/>
                      </a:xfrm>
                      <a:prstGeom prst="rect">
                        <a:avLst/>
                      </a:prstGeom>
                    </p:spPr>
                  </p:pic>
                </p:oleObj>
              </mc:Fallback>
            </mc:AlternateContent>
          </a:graphicData>
        </a:graphic>
      </p:graphicFrame>
      <p:graphicFrame>
        <p:nvGraphicFramePr>
          <p:cNvPr id="5" name="对象 4"/>
          <p:cNvGraphicFramePr>
            <a:graphicFrameLocks noChangeAspect="1"/>
          </p:cNvGraphicFramePr>
          <p:nvPr/>
        </p:nvGraphicFramePr>
        <p:xfrm>
          <a:off x="403225" y="3494088"/>
          <a:ext cx="5476875" cy="2695575"/>
        </p:xfrm>
        <a:graphic>
          <a:graphicData uri="http://schemas.openxmlformats.org/presentationml/2006/ole">
            <mc:AlternateContent xmlns:mc="http://schemas.openxmlformats.org/markup-compatibility/2006">
              <mc:Choice xmlns:v="urn:schemas-microsoft-com:vml" Requires="v">
                <p:oleObj spid="_x0000_s7599" name="工作表" r:id="rId3" imgW="5725160" imgH="2822575" progId="Excel.Sheet.12">
                  <p:link updateAutomatic="1"/>
                </p:oleObj>
              </mc:Choice>
              <mc:Fallback>
                <p:oleObj name="工作表" r:id="rId3" imgW="5725160" imgH="2822575" progId="Excel.Sheet.12">
                  <p:link updateAutomatic="1"/>
                  <p:pic>
                    <p:nvPicPr>
                      <p:cNvPr id="0" name="图片 7598"/>
                      <p:cNvPicPr/>
                      <p:nvPr/>
                    </p:nvPicPr>
                    <p:blipFill>
                      <a:blip r:embed="rId4"/>
                      <a:stretch>
                        <a:fillRect/>
                      </a:stretch>
                    </p:blipFill>
                    <p:spPr>
                      <a:xfrm>
                        <a:off x="403225" y="3494088"/>
                        <a:ext cx="5476875" cy="2695575"/>
                      </a:xfrm>
                      <a:prstGeom prst="rect">
                        <a:avLst/>
                      </a:prstGeom>
                    </p:spPr>
                  </p:pic>
                </p:oleObj>
              </mc:Fallback>
            </mc:AlternateContent>
          </a:graphicData>
        </a:graphic>
      </p:graphicFrame>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8295" y="107315"/>
            <a:ext cx="11990070" cy="458470"/>
          </a:xfrm>
        </p:spPr>
        <p:txBody>
          <a:bodyPr/>
          <a:lstStyle/>
          <a:p>
            <a:r>
              <a:rPr lang="en-US" altLang="zh-CN" dirty="0">
                <a:latin typeface="微软雅黑" panose="020B0503020204020204" pitchFamily="34" charset="-122"/>
                <a:ea typeface="微软雅黑" panose="020B0503020204020204" pitchFamily="34" charset="-122"/>
              </a:rPr>
              <a:t>4.7  </a:t>
            </a:r>
            <a:r>
              <a:rPr lang="zh-CN" altLang="en-US" dirty="0">
                <a:latin typeface="微软雅黑" panose="020B0503020204020204" pitchFamily="34" charset="-122"/>
                <a:ea typeface="微软雅黑" panose="020B0503020204020204" pitchFamily="34" charset="-122"/>
              </a:rPr>
              <a:t>当下影响A股的关键</a:t>
            </a:r>
            <a:r>
              <a:rPr lang="zh-CN" altLang="en-US" dirty="0" smtClean="0">
                <a:latin typeface="微软雅黑" panose="020B0503020204020204" pitchFamily="34" charset="-122"/>
                <a:ea typeface="微软雅黑" panose="020B0503020204020204" pitchFamily="34" charset="-122"/>
              </a:rPr>
              <a:t>——地缘局势反复&amp;美联储鹰派</a:t>
            </a:r>
            <a:endParaRPr lang="zh-CN" altLang="en-US" dirty="0">
              <a:latin typeface="微软雅黑" panose="020B0503020204020204" pitchFamily="34" charset="-122"/>
              <a:ea typeface="微软雅黑" panose="020B0503020204020204" pitchFamily="34" charset="-122"/>
            </a:endParaRPr>
          </a:p>
        </p:txBody>
      </p:sp>
      <p:sp>
        <p:nvSpPr>
          <p:cNvPr id="10" name="文本占位符 9"/>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dirty="0"/>
          </a:p>
          <a:p>
            <a:endParaRPr lang="zh-CN" altLang="en-US" dirty="0"/>
          </a:p>
        </p:txBody>
      </p:sp>
      <p:sp>
        <p:nvSpPr>
          <p:cNvPr id="14" name="文本占位符 2"/>
          <p:cNvSpPr>
            <a:spLocks noGrp="1"/>
          </p:cNvSpPr>
          <p:nvPr>
            <p:ph type="body" sz="quarter" idx="19"/>
          </p:nvPr>
        </p:nvSpPr>
        <p:spPr>
          <a:xfrm>
            <a:off x="1496230" y="1291864"/>
            <a:ext cx="9785663" cy="794514"/>
          </a:xfrm>
        </p:spPr>
        <p:txBody>
          <a:bodyPr/>
          <a:lstStyle/>
          <a:p>
            <a:r>
              <a:rPr sz="1600" dirty="0" err="1"/>
              <a:t>首先，从性价比方面来看，</a:t>
            </a:r>
            <a:r>
              <a:rPr sz="1600" dirty="0" err="1" smtClean="0"/>
              <a:t>美债收益率</a:t>
            </a:r>
            <a:r>
              <a:rPr lang="zh-CN" altLang="en-US" sz="1600" dirty="0" smtClean="0"/>
              <a:t>整体上升</a:t>
            </a:r>
            <a:r>
              <a:rPr sz="1600" dirty="0" smtClean="0"/>
              <a:t>，</a:t>
            </a:r>
            <a:r>
              <a:rPr sz="1600" dirty="0" err="1"/>
              <a:t>中债国债收益率</a:t>
            </a:r>
            <a:r>
              <a:rPr lang="zh-CN" altLang="en-US" sz="1600" dirty="0" smtClean="0"/>
              <a:t>较低且有所回落</a:t>
            </a:r>
            <a:r>
              <a:rPr sz="1600" dirty="0" smtClean="0"/>
              <a:t>，</a:t>
            </a:r>
            <a:r>
              <a:rPr sz="1600" dirty="0" err="1" smtClean="0"/>
              <a:t>美中利差</a:t>
            </a:r>
            <a:r>
              <a:rPr lang="zh-CN" altLang="en-US" sz="1600" dirty="0" smtClean="0"/>
              <a:t>扩大</a:t>
            </a:r>
            <a:r>
              <a:rPr sz="1600" dirty="0" smtClean="0"/>
              <a:t>，</a:t>
            </a:r>
            <a:r>
              <a:rPr sz="1600" dirty="0" err="1"/>
              <a:t>中国资产性价比</a:t>
            </a:r>
            <a:r>
              <a:rPr lang="zh-CN" altLang="en-US" sz="1600" dirty="0" smtClean="0"/>
              <a:t>短期有所降低但仍具一定的性价比</a:t>
            </a:r>
            <a:r>
              <a:rPr sz="1600" dirty="0" smtClean="0"/>
              <a:t>，</a:t>
            </a:r>
            <a:r>
              <a:rPr lang="zh-CN" altLang="en-US" sz="1600" dirty="0" smtClean="0"/>
              <a:t>内</a:t>
            </a:r>
            <a:r>
              <a:rPr sz="1600" dirty="0" err="1"/>
              <a:t>外资</a:t>
            </a:r>
            <a:r>
              <a:rPr lang="zh-CN" altLang="en-US" sz="1600" dirty="0"/>
              <a:t>仍旧</a:t>
            </a:r>
            <a:r>
              <a:rPr sz="1600" dirty="0" err="1"/>
              <a:t>看好中国股市投资价值</a:t>
            </a:r>
            <a:r>
              <a:rPr lang="zh-CN" altLang="en-US" sz="1600" dirty="0"/>
              <a:t>。</a:t>
            </a:r>
            <a:endParaRPr lang="en-US" altLang="zh-CN" sz="1600" dirty="0"/>
          </a:p>
        </p:txBody>
      </p:sp>
      <p:sp>
        <p:nvSpPr>
          <p:cNvPr id="15" name="文本占位符 3"/>
          <p:cNvSpPr>
            <a:spLocks noGrp="1"/>
          </p:cNvSpPr>
          <p:nvPr>
            <p:ph type="body" sz="quarter" idx="37"/>
          </p:nvPr>
        </p:nvSpPr>
        <p:spPr>
          <a:xfrm>
            <a:off x="1496230" y="3002782"/>
            <a:ext cx="9785663" cy="848001"/>
          </a:xfrm>
        </p:spPr>
        <p:txBody>
          <a:bodyPr/>
          <a:lstStyle/>
          <a:p>
            <a:r>
              <a:rPr lang="zh-CN" sz="1600" dirty="0"/>
              <a:t>其次，中国人工智能（AI</a:t>
            </a:r>
            <a:r>
              <a:rPr lang="zh-CN" sz="1600" dirty="0" smtClean="0"/>
              <a:t>）</a:t>
            </a:r>
            <a:r>
              <a:rPr lang="zh-CN" altLang="en-US" sz="1600" dirty="0" smtClean="0"/>
              <a:t>、人形机器人、高端制造</a:t>
            </a:r>
            <a:r>
              <a:rPr lang="zh-CN" sz="1600" dirty="0" smtClean="0"/>
              <a:t>技术</a:t>
            </a:r>
            <a:r>
              <a:rPr lang="zh-CN" altLang="en-US" sz="1600" dirty="0" smtClean="0"/>
              <a:t>陆续</a:t>
            </a:r>
            <a:r>
              <a:rPr lang="zh-CN" sz="1600" dirty="0" smtClean="0"/>
              <a:t>爆发</a:t>
            </a:r>
            <a:r>
              <a:rPr lang="zh-CN" sz="1600" dirty="0"/>
              <a:t>、政策红利释放</a:t>
            </a:r>
            <a:r>
              <a:rPr lang="zh-CN" sz="1600" dirty="0" smtClean="0"/>
              <a:t>、</a:t>
            </a:r>
            <a:r>
              <a:rPr lang="zh-CN" altLang="en-US" sz="1600" dirty="0" smtClean="0"/>
              <a:t>“反内卷”</a:t>
            </a:r>
            <a:r>
              <a:rPr lang="zh-CN" sz="1600" dirty="0" smtClean="0"/>
              <a:t>企业</a:t>
            </a:r>
            <a:r>
              <a:rPr lang="zh-CN" sz="1600" dirty="0"/>
              <a:t>业绩</a:t>
            </a:r>
            <a:r>
              <a:rPr lang="zh-CN" sz="1600" dirty="0" smtClean="0"/>
              <a:t>改善等</a:t>
            </a:r>
            <a:r>
              <a:rPr lang="zh-CN" sz="1600" dirty="0"/>
              <a:t>因素驱动下，导致中国股市</a:t>
            </a:r>
            <a:r>
              <a:rPr lang="zh-CN" sz="1600" dirty="0" smtClean="0"/>
              <a:t>估值</a:t>
            </a:r>
            <a:r>
              <a:rPr lang="zh-CN" altLang="en-US" sz="1600" dirty="0" smtClean="0"/>
              <a:t>回升整体保持较高位置</a:t>
            </a:r>
            <a:r>
              <a:rPr lang="zh-CN" sz="1600" dirty="0" smtClean="0"/>
              <a:t>，</a:t>
            </a:r>
            <a:r>
              <a:rPr lang="zh-CN" sz="1600" dirty="0"/>
              <a:t>从横向和纵向比较来看，中国股市</a:t>
            </a:r>
            <a:r>
              <a:rPr lang="zh-CN" sz="1600" dirty="0" smtClean="0"/>
              <a:t>估值</a:t>
            </a:r>
            <a:r>
              <a:rPr lang="zh-CN" altLang="en-US" sz="1600" dirty="0" smtClean="0"/>
              <a:t>已经偏高。</a:t>
            </a:r>
            <a:endParaRPr lang="zh-CN" altLang="en-US" sz="1600" dirty="0"/>
          </a:p>
        </p:txBody>
      </p:sp>
      <p:sp>
        <p:nvSpPr>
          <p:cNvPr id="16" name="文本占位符 4"/>
          <p:cNvSpPr>
            <a:spLocks noGrp="1"/>
          </p:cNvSpPr>
          <p:nvPr>
            <p:ph type="body" sz="quarter" idx="38"/>
          </p:nvPr>
        </p:nvSpPr>
        <p:spPr>
          <a:xfrm>
            <a:off x="1496230" y="4717650"/>
            <a:ext cx="9785663" cy="1323921"/>
          </a:xfrm>
        </p:spPr>
        <p:txBody>
          <a:bodyPr/>
          <a:lstStyle/>
          <a:p>
            <a:r>
              <a:rPr sz="1600" dirty="0" err="1"/>
              <a:t>三是</a:t>
            </a:r>
            <a:r>
              <a:rPr sz="1600" dirty="0" smtClean="0"/>
              <a:t>，</a:t>
            </a:r>
            <a:r>
              <a:rPr lang="zh-CN" altLang="en-US" sz="1600" dirty="0" smtClean="0"/>
              <a:t>美国</a:t>
            </a:r>
            <a:r>
              <a:rPr lang="zh-CN" altLang="en-US" sz="1600" dirty="0"/>
              <a:t>关税</a:t>
            </a:r>
            <a:r>
              <a:rPr lang="zh-CN" altLang="en-US" sz="1600" dirty="0" smtClean="0"/>
              <a:t>政策变化</a:t>
            </a:r>
            <a:r>
              <a:rPr sz="1600" dirty="0" err="1" smtClean="0"/>
              <a:t>对中国的出口影响</a:t>
            </a:r>
            <a:r>
              <a:rPr lang="zh-CN" altLang="en-US" sz="1600" dirty="0" smtClean="0"/>
              <a:t>利好</a:t>
            </a:r>
            <a:r>
              <a:rPr sz="1600" dirty="0" smtClean="0"/>
              <a:t>；</a:t>
            </a:r>
            <a:r>
              <a:rPr lang="zh-CN" altLang="en-US" sz="1600" dirty="0" smtClean="0"/>
              <a:t>三季度在内需弱以及企业业绩增速放缓的情况下，财政政策加大强度、货币维持适度宽松，提升风险偏好。</a:t>
            </a:r>
            <a:r>
              <a:rPr lang="zh-CN" altLang="en-US" sz="1600" dirty="0"/>
              <a:t>但是</a:t>
            </a:r>
            <a:r>
              <a:rPr lang="zh-CN" altLang="en-US" sz="1600" dirty="0" smtClean="0">
                <a:latin typeface="微软雅黑" panose="020B0503020204020204" pitchFamily="34" charset="-122"/>
                <a:ea typeface="微软雅黑" panose="020B0503020204020204" pitchFamily="34" charset="-122"/>
              </a:rPr>
              <a:t>中东局势整体反复、以及美联储加息预期上升对股市形成负面冲击</a:t>
            </a:r>
            <a:r>
              <a:rPr lang="zh-CN" altLang="en-US" sz="1600" dirty="0" smtClean="0"/>
              <a:t>，后续需持续关注中东局势</a:t>
            </a:r>
            <a:r>
              <a:rPr lang="zh-CN" altLang="en-US" sz="1600" dirty="0"/>
              <a:t>的</a:t>
            </a:r>
            <a:r>
              <a:rPr lang="zh-CN" altLang="en-US" sz="1600" dirty="0" smtClean="0"/>
              <a:t>走向</a:t>
            </a:r>
            <a:r>
              <a:rPr lang="en-US" altLang="zh-CN" sz="1600" dirty="0" smtClean="0"/>
              <a:t>—</a:t>
            </a:r>
            <a:r>
              <a:rPr lang="zh-CN" altLang="en-US" sz="1600" dirty="0"/>
              <a:t>能源价格</a:t>
            </a:r>
            <a:r>
              <a:rPr lang="en-US" altLang="zh-CN" sz="1600" dirty="0"/>
              <a:t>—</a:t>
            </a:r>
            <a:r>
              <a:rPr lang="zh-CN" altLang="en-US" sz="1600" dirty="0"/>
              <a:t>通胀</a:t>
            </a:r>
            <a:r>
              <a:rPr lang="en-US" altLang="zh-CN" sz="1600" dirty="0"/>
              <a:t>—</a:t>
            </a:r>
            <a:r>
              <a:rPr lang="zh-CN" altLang="en-US" sz="1600" dirty="0"/>
              <a:t>货币政策</a:t>
            </a:r>
            <a:r>
              <a:rPr lang="en-US" altLang="zh-CN" sz="1600" dirty="0"/>
              <a:t>—</a:t>
            </a:r>
            <a:r>
              <a:rPr lang="zh-CN" altLang="en-US" sz="1600" dirty="0" smtClean="0"/>
              <a:t>市场流动性</a:t>
            </a:r>
            <a:r>
              <a:rPr lang="en-US" altLang="zh-CN" sz="1600" dirty="0" smtClean="0"/>
              <a:t>—</a:t>
            </a:r>
            <a:r>
              <a:rPr lang="zh-CN" altLang="en-US" sz="1600" dirty="0" smtClean="0"/>
              <a:t>估值这</a:t>
            </a:r>
            <a:r>
              <a:rPr lang="zh-CN" altLang="en-US" sz="1600" dirty="0"/>
              <a:t>条路径的变化。</a:t>
            </a:r>
            <a:endParaRPr lang="zh-CN" altLang="zh-CN" sz="1600" dirty="0"/>
          </a:p>
        </p:txBody>
      </p:sp>
      <p:sp>
        <p:nvSpPr>
          <p:cNvPr id="17" name="i$liḋe-Oval 17"/>
          <p:cNvSpPr/>
          <p:nvPr/>
        </p:nvSpPr>
        <p:spPr>
          <a:xfrm>
            <a:off x="1146126" y="1291864"/>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1</a:t>
            </a:r>
            <a:endParaRPr lang="en-US" altLang="zh-CN" sz="1050" dirty="0">
              <a:solidFill>
                <a:prstClr val="white"/>
              </a:solidFill>
              <a:latin typeface="+mj-lt"/>
              <a:ea typeface="微软雅黑" panose="020B0503020204020204" pitchFamily="34" charset="-122"/>
            </a:endParaRPr>
          </a:p>
        </p:txBody>
      </p:sp>
      <p:sp>
        <p:nvSpPr>
          <p:cNvPr id="18" name="i$liḋe-Oval 17"/>
          <p:cNvSpPr/>
          <p:nvPr/>
        </p:nvSpPr>
        <p:spPr>
          <a:xfrm>
            <a:off x="1146125" y="3004383"/>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2</a:t>
            </a:r>
            <a:endParaRPr lang="en-US" altLang="zh-CN" sz="1050" dirty="0">
              <a:solidFill>
                <a:prstClr val="white"/>
              </a:solidFill>
              <a:latin typeface="+mj-lt"/>
              <a:ea typeface="微软雅黑" panose="020B0503020204020204" pitchFamily="34" charset="-122"/>
            </a:endParaRPr>
          </a:p>
        </p:txBody>
      </p:sp>
      <p:sp>
        <p:nvSpPr>
          <p:cNvPr id="19" name="i$liḋe-Oval 17"/>
          <p:cNvSpPr/>
          <p:nvPr/>
        </p:nvSpPr>
        <p:spPr>
          <a:xfrm>
            <a:off x="1146126" y="4717650"/>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3</a:t>
            </a:r>
            <a:endParaRPr lang="en-US" altLang="zh-CN" sz="1050" dirty="0">
              <a:solidFill>
                <a:prstClr val="white"/>
              </a:solidFill>
              <a:latin typeface="+mj-lt"/>
              <a:ea typeface="微软雅黑" panose="020B0503020204020204" pitchFamily="34" charset="-122"/>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8295" y="107315"/>
            <a:ext cx="11695430" cy="458470"/>
          </a:xfrm>
        </p:spPr>
        <p:txBody>
          <a:bodyPr/>
          <a:lstStyle/>
          <a:p>
            <a:r>
              <a:rPr lang="en-US" altLang="zh-CN" dirty="0">
                <a:latin typeface="微软雅黑" panose="020B0503020204020204" pitchFamily="34" charset="-122"/>
                <a:ea typeface="微软雅黑" panose="020B0503020204020204" pitchFamily="34" charset="-122"/>
              </a:rPr>
              <a:t>4.8  </a:t>
            </a:r>
            <a:r>
              <a:rPr lang="zh-CN" altLang="en-US" dirty="0">
                <a:latin typeface="微软雅黑" panose="020B0503020204020204" pitchFamily="34" charset="-122"/>
                <a:ea typeface="微软雅黑" panose="020B0503020204020204" pitchFamily="34" charset="-122"/>
              </a:rPr>
              <a:t>行业比较：</a:t>
            </a:r>
            <a:r>
              <a:rPr lang="zh-CN" altLang="en-US" dirty="0" smtClean="0">
                <a:latin typeface="微软雅黑" panose="020B0503020204020204" pitchFamily="34" charset="-122"/>
                <a:ea typeface="微软雅黑" panose="020B0503020204020204" pitchFamily="34" charset="-122"/>
              </a:rPr>
              <a:t>震荡反弹市</a:t>
            </a:r>
            <a:r>
              <a:rPr lang="zh-CN" altLang="en-US" dirty="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短期配置偏均衡</a:t>
            </a:r>
            <a:endParaRPr lang="zh-CN" altLang="en-US" dirty="0">
              <a:latin typeface="微软雅黑" panose="020B0503020204020204" pitchFamily="34" charset="-122"/>
              <a:ea typeface="微软雅黑" panose="020B0503020204020204" pitchFamily="34" charset="-122"/>
            </a:endParaRPr>
          </a:p>
        </p:txBody>
      </p:sp>
      <p:sp>
        <p:nvSpPr>
          <p:cNvPr id="10" name="文本占位符 9"/>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dirty="0"/>
          </a:p>
          <a:p>
            <a:endParaRPr lang="zh-CN" altLang="en-US" dirty="0"/>
          </a:p>
        </p:txBody>
      </p:sp>
      <p:sp>
        <p:nvSpPr>
          <p:cNvPr id="14" name="文本占位符 2"/>
          <p:cNvSpPr>
            <a:spLocks noGrp="1"/>
          </p:cNvSpPr>
          <p:nvPr>
            <p:ph type="body" sz="quarter" idx="19"/>
          </p:nvPr>
        </p:nvSpPr>
        <p:spPr>
          <a:xfrm>
            <a:off x="1496230" y="1134384"/>
            <a:ext cx="9785663" cy="794514"/>
          </a:xfrm>
        </p:spPr>
        <p:txBody>
          <a:bodyPr/>
          <a:lstStyle/>
          <a:p>
            <a:r>
              <a:rPr sz="1600" b="1" dirty="0" err="1" smtClean="0"/>
              <a:t>短期震荡与长期向上</a:t>
            </a:r>
            <a:r>
              <a:rPr sz="1600" b="1" dirty="0" smtClean="0"/>
              <a:t>：</a:t>
            </a:r>
            <a:r>
              <a:rPr lang="zh-CN" altLang="en-US" sz="1600" dirty="0" smtClean="0"/>
              <a:t>全球经济增长加快、企业业绩修复回升且逐步兑现、国内内需偏弱</a:t>
            </a:r>
            <a:r>
              <a:rPr sz="1600" dirty="0" smtClean="0"/>
              <a:t>，</a:t>
            </a:r>
            <a:r>
              <a:rPr lang="zh-CN" altLang="en-US" sz="1600" dirty="0" smtClean="0"/>
              <a:t>但内部政策力度加强、外部中东地缘反复以及全球流动性收紧预期增强，</a:t>
            </a:r>
            <a:r>
              <a:rPr sz="1600" dirty="0" err="1" smtClean="0"/>
              <a:t>市场进入震荡</a:t>
            </a:r>
            <a:r>
              <a:rPr lang="zh-CN" altLang="en-US" sz="1600" dirty="0" smtClean="0"/>
              <a:t>运行</a:t>
            </a:r>
            <a:r>
              <a:rPr sz="1600" dirty="0" err="1" smtClean="0"/>
              <a:t>阶段</a:t>
            </a:r>
            <a:r>
              <a:rPr sz="1600" dirty="0"/>
              <a:t>，</a:t>
            </a:r>
            <a:r>
              <a:rPr lang="zh-CN" altLang="en-US" sz="1600" dirty="0"/>
              <a:t>短期</a:t>
            </a:r>
            <a:r>
              <a:rPr sz="1600" dirty="0" err="1" smtClean="0"/>
              <a:t>波动</a:t>
            </a:r>
            <a:r>
              <a:rPr lang="zh-CN" altLang="en-US" sz="1600" dirty="0" smtClean="0"/>
              <a:t>下降，需要持续关注外部风险的情况</a:t>
            </a:r>
            <a:r>
              <a:rPr sz="1600" dirty="0" smtClean="0"/>
              <a:t>。</a:t>
            </a:r>
            <a:r>
              <a:rPr sz="1600" dirty="0" err="1"/>
              <a:t>中长期看，</a:t>
            </a:r>
            <a:r>
              <a:rPr sz="1600" dirty="0" err="1" smtClean="0"/>
              <a:t>市场投资逻辑</a:t>
            </a:r>
            <a:r>
              <a:rPr lang="zh-CN" altLang="en-US" sz="1600" dirty="0" smtClean="0"/>
              <a:t>短期</a:t>
            </a:r>
            <a:r>
              <a:rPr sz="1600" dirty="0" err="1" smtClean="0"/>
              <a:t>转向</a:t>
            </a:r>
            <a:r>
              <a:rPr lang="zh-CN" altLang="en-US" sz="1600" dirty="0" smtClean="0"/>
              <a:t>中东地缘的反复扰动以及全球流动性预期收紧</a:t>
            </a:r>
            <a:r>
              <a:rPr sz="1600" dirty="0" smtClean="0"/>
              <a:t>，</a:t>
            </a:r>
            <a:r>
              <a:rPr lang="zh-CN" altLang="en-US" sz="1600" dirty="0" smtClean="0"/>
              <a:t>周期成长风格与防御逐步均衡</a:t>
            </a:r>
            <a:r>
              <a:rPr sz="1600" dirty="0" smtClean="0"/>
              <a:t>‌。 </a:t>
            </a:r>
            <a:endParaRPr sz="1600" dirty="0"/>
          </a:p>
          <a:p>
            <a:r>
              <a:rPr sz="1600" b="1" dirty="0" err="1" smtClean="0"/>
              <a:t>结构分化</a:t>
            </a:r>
            <a:r>
              <a:rPr lang="zh-CN" altLang="en-US" sz="1600" b="1" dirty="0" smtClean="0"/>
              <a:t>增强</a:t>
            </a:r>
            <a:r>
              <a:rPr sz="1600" b="1" dirty="0" smtClean="0"/>
              <a:t>‌</a:t>
            </a:r>
            <a:r>
              <a:rPr sz="1600" b="1" dirty="0"/>
              <a:t>：</a:t>
            </a:r>
            <a:r>
              <a:rPr sz="1600" dirty="0" err="1"/>
              <a:t>科技突围（半导体、</a:t>
            </a:r>
            <a:r>
              <a:rPr sz="1600" dirty="0" err="1" smtClean="0"/>
              <a:t>工业母机</a:t>
            </a:r>
            <a:r>
              <a:rPr lang="zh-CN" altLang="en-US" sz="1600" dirty="0" smtClean="0"/>
              <a:t>、人工智能</a:t>
            </a:r>
            <a:r>
              <a:rPr sz="1600" dirty="0" smtClean="0"/>
              <a:t>）</a:t>
            </a:r>
            <a:r>
              <a:rPr sz="1600" dirty="0" err="1"/>
              <a:t>与出口链（机械、电力设备）受益于国产替代及</a:t>
            </a:r>
            <a:r>
              <a:rPr lang="zh-CN" sz="1600" dirty="0" smtClean="0"/>
              <a:t>美国</a:t>
            </a:r>
            <a:r>
              <a:rPr lang="zh-CN" altLang="en-US" sz="1600" dirty="0" smtClean="0"/>
              <a:t>关税暂缓期延长可作为进攻配置</a:t>
            </a:r>
            <a:r>
              <a:rPr sz="1600" dirty="0" smtClean="0"/>
              <a:t>。</a:t>
            </a:r>
            <a:r>
              <a:rPr sz="1600" dirty="0" err="1"/>
              <a:t>高股息资产（公用事业</a:t>
            </a:r>
            <a:r>
              <a:rPr sz="1600" dirty="0" smtClean="0"/>
              <a:t>、</a:t>
            </a:r>
            <a:r>
              <a:rPr lang="zh-CN" sz="1600" dirty="0" smtClean="0"/>
              <a:t>金融</a:t>
            </a:r>
            <a:r>
              <a:rPr lang="zh-CN" altLang="en-US" sz="1600" dirty="0" smtClean="0"/>
              <a:t>、消费</a:t>
            </a:r>
            <a:r>
              <a:rPr sz="1600" dirty="0" smtClean="0"/>
              <a:t>）</a:t>
            </a:r>
            <a:r>
              <a:rPr sz="1600" dirty="0" err="1"/>
              <a:t>作为防御性配置</a:t>
            </a:r>
            <a:r>
              <a:rPr sz="1600" dirty="0" smtClean="0"/>
              <a:t>，</a:t>
            </a:r>
            <a:r>
              <a:rPr lang="zh-CN" altLang="en-US" sz="1600" dirty="0" smtClean="0"/>
              <a:t>市场</a:t>
            </a:r>
            <a:r>
              <a:rPr lang="zh-CN" altLang="en-US" sz="1600" dirty="0"/>
              <a:t>焦点转向中东</a:t>
            </a:r>
            <a:r>
              <a:rPr lang="zh-CN" altLang="en-US" sz="1600" dirty="0" smtClean="0"/>
              <a:t>地缘反复以及</a:t>
            </a:r>
            <a:r>
              <a:rPr lang="zh-CN" altLang="en-US" sz="1600" dirty="0"/>
              <a:t>全球</a:t>
            </a:r>
            <a:r>
              <a:rPr lang="zh-CN" altLang="en-US" sz="1600" dirty="0" smtClean="0"/>
              <a:t>流动性收紧预期减弱。</a:t>
            </a:r>
            <a:r>
              <a:rPr lang="zh-CN" altLang="en-US" sz="1600" dirty="0">
                <a:latin typeface="微软雅黑" panose="020B0503020204020204" pitchFamily="34" charset="-122"/>
                <a:ea typeface="微软雅黑" panose="020B0503020204020204" pitchFamily="34" charset="-122"/>
              </a:rPr>
              <a:t>短期</a:t>
            </a:r>
            <a:r>
              <a:rPr lang="zh-CN" altLang="en-US" sz="1600" dirty="0" smtClean="0">
                <a:latin typeface="微软雅黑" panose="020B0503020204020204" pitchFamily="34" charset="-122"/>
                <a:ea typeface="微软雅黑" panose="020B0503020204020204" pitchFamily="34" charset="-122"/>
              </a:rPr>
              <a:t>配置偏均衡</a:t>
            </a:r>
            <a:r>
              <a:rPr sz="1600" dirty="0" smtClean="0"/>
              <a:t>，</a:t>
            </a:r>
            <a:r>
              <a:rPr sz="1600" dirty="0" err="1" smtClean="0"/>
              <a:t>组合波动</a:t>
            </a:r>
            <a:r>
              <a:rPr lang="zh-CN" altLang="en-US" sz="1600" dirty="0" smtClean="0"/>
              <a:t>整体下降。</a:t>
            </a:r>
            <a:endParaRPr lang="en-US" altLang="zh-CN" sz="1600" dirty="0"/>
          </a:p>
        </p:txBody>
      </p:sp>
      <p:sp>
        <p:nvSpPr>
          <p:cNvPr id="15" name="文本占位符 3"/>
          <p:cNvSpPr>
            <a:spLocks noGrp="1"/>
          </p:cNvSpPr>
          <p:nvPr>
            <p:ph type="body" sz="quarter" idx="37"/>
          </p:nvPr>
        </p:nvSpPr>
        <p:spPr>
          <a:xfrm>
            <a:off x="1496060" y="3148965"/>
            <a:ext cx="9785350" cy="3016885"/>
          </a:xfrm>
        </p:spPr>
        <p:txBody>
          <a:bodyPr/>
          <a:lstStyle/>
          <a:p>
            <a:r>
              <a:rPr lang="zh-CN" sz="1600" b="1" dirty="0"/>
              <a:t>行业比较及配置建议：</a:t>
            </a:r>
            <a:endParaRPr lang="zh-CN" sz="1600" b="1" dirty="0"/>
          </a:p>
          <a:p>
            <a:r>
              <a:rPr lang="zh-CN" sz="1600" b="1" dirty="0"/>
              <a:t>超配方向</a:t>
            </a:r>
            <a:r>
              <a:rPr lang="zh-CN" sz="1600" b="1" dirty="0" smtClean="0"/>
              <a:t>：</a:t>
            </a:r>
            <a:endParaRPr lang="en-US" altLang="zh-CN" sz="1600" b="1" dirty="0" smtClean="0"/>
          </a:p>
          <a:p>
            <a:r>
              <a:rPr lang="zh-CN" altLang="en-US" b="1" dirty="0"/>
              <a:t>周期行业</a:t>
            </a:r>
            <a:r>
              <a:rPr lang="zh-CN" altLang="en-US" b="1" dirty="0" smtClean="0"/>
              <a:t>：</a:t>
            </a:r>
            <a:r>
              <a:rPr lang="zh-CN" altLang="en-US" dirty="0" smtClean="0"/>
              <a:t>有色、贵金属、化工、油气开采</a:t>
            </a:r>
            <a:endParaRPr lang="zh-CN" dirty="0"/>
          </a:p>
          <a:p>
            <a:r>
              <a:rPr lang="zh-CN" sz="1600" dirty="0"/>
              <a:t>‌</a:t>
            </a:r>
            <a:r>
              <a:rPr lang="zh-CN" b="1" dirty="0"/>
              <a:t>科技制造‌：</a:t>
            </a:r>
            <a:r>
              <a:rPr lang="zh-CN" dirty="0"/>
              <a:t>半导体、AI、工业母机（政策扶持+国产替代逻辑）；‌出口链‌：汽车零部件、家电（全球制造业周期触底+新兴市场需求）；‌高端装备‌：新能源设备、智能驾驶（产业转型+技术突破）。</a:t>
            </a:r>
            <a:endParaRPr lang="zh-CN" sz="1600" dirty="0"/>
          </a:p>
          <a:p>
            <a:r>
              <a:rPr lang="zh-CN" sz="1600" dirty="0"/>
              <a:t>‌</a:t>
            </a:r>
            <a:r>
              <a:rPr lang="zh-CN" sz="1600" b="1" dirty="0"/>
              <a:t>标配方向‌：</a:t>
            </a:r>
            <a:endParaRPr lang="zh-CN" sz="1600" dirty="0"/>
          </a:p>
          <a:p>
            <a:r>
              <a:rPr lang="zh-CN" sz="1600" b="1" dirty="0"/>
              <a:t>‌</a:t>
            </a:r>
            <a:r>
              <a:rPr lang="zh-CN" b="1" dirty="0"/>
              <a:t>消费‌：</a:t>
            </a:r>
            <a:r>
              <a:rPr lang="zh-CN" dirty="0"/>
              <a:t>可选消费（政策托底+需求边际改善）；‌金融‌：银行、券商（资本市场改革红利）。</a:t>
            </a:r>
            <a:endParaRPr lang="zh-CN" dirty="0"/>
          </a:p>
          <a:p>
            <a:r>
              <a:rPr lang="zh-CN" sz="1600" b="1" dirty="0"/>
              <a:t>‌低配方向‌：</a:t>
            </a:r>
            <a:endParaRPr lang="zh-CN" sz="1600" b="1" dirty="0"/>
          </a:p>
          <a:p>
            <a:r>
              <a:rPr lang="zh-CN" sz="1600" b="1" dirty="0"/>
              <a:t>‌</a:t>
            </a:r>
            <a:r>
              <a:rPr lang="zh-CN" b="1" dirty="0"/>
              <a:t>传统地产链‌：</a:t>
            </a:r>
            <a:r>
              <a:rPr lang="zh-CN" dirty="0"/>
              <a:t>政策托底效果有限，转型压力仍存</a:t>
            </a:r>
            <a:r>
              <a:rPr lang="zh-CN" altLang="en-US" dirty="0"/>
              <a:t>。</a:t>
            </a:r>
            <a:endParaRPr lang="zh-CN" altLang="en-US" dirty="0"/>
          </a:p>
        </p:txBody>
      </p:sp>
      <p:sp>
        <p:nvSpPr>
          <p:cNvPr id="17" name="i$liḋe-Oval 17"/>
          <p:cNvSpPr/>
          <p:nvPr/>
        </p:nvSpPr>
        <p:spPr>
          <a:xfrm>
            <a:off x="1146126" y="1134384"/>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1</a:t>
            </a:r>
            <a:endParaRPr lang="en-US" altLang="zh-CN" sz="1050" dirty="0">
              <a:solidFill>
                <a:prstClr val="white"/>
              </a:solidFill>
              <a:latin typeface="+mj-lt"/>
              <a:ea typeface="微软雅黑" panose="020B0503020204020204" pitchFamily="34" charset="-122"/>
            </a:endParaRPr>
          </a:p>
        </p:txBody>
      </p:sp>
      <p:sp>
        <p:nvSpPr>
          <p:cNvPr id="18" name="i$liḋe-Oval 17"/>
          <p:cNvSpPr/>
          <p:nvPr/>
        </p:nvSpPr>
        <p:spPr>
          <a:xfrm>
            <a:off x="1146125" y="3149163"/>
            <a:ext cx="288000" cy="288000"/>
          </a:xfrm>
          <a:prstGeom prst="ellipse">
            <a:avLst/>
          </a:prstGeom>
          <a:solidFill>
            <a:schemeClr val="accent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85000" lnSpcReduction="20000"/>
          </a:bodyPr>
          <a:lstStyle/>
          <a:p>
            <a:pPr algn="ctr" defTabSz="685800"/>
            <a:r>
              <a:rPr lang="en-US" altLang="zh-CN" sz="1050" dirty="0">
                <a:solidFill>
                  <a:prstClr val="white"/>
                </a:solidFill>
                <a:latin typeface="+mj-lt"/>
                <a:ea typeface="微软雅黑" panose="020B0503020204020204" pitchFamily="34" charset="-122"/>
              </a:rPr>
              <a:t>2</a:t>
            </a:r>
            <a:endParaRPr lang="en-US" altLang="zh-CN" sz="1050" dirty="0">
              <a:solidFill>
                <a:prstClr val="white"/>
              </a:solidFill>
              <a:latin typeface="+mj-lt"/>
              <a:ea typeface="微软雅黑" panose="020B0503020204020204" pitchFamily="34" charset="-122"/>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a:p>
        </p:txBody>
      </p:sp>
      <p:sp>
        <p:nvSpPr>
          <p:cNvPr id="3" name="标题 2"/>
          <p:cNvSpPr>
            <a:spLocks noGrp="1"/>
          </p:cNvSpPr>
          <p:nvPr>
            <p:ph type="title"/>
          </p:nvPr>
        </p:nvSpPr>
        <p:spPr>
          <a:xfrm>
            <a:off x="328071" y="107568"/>
            <a:ext cx="10759029" cy="458726"/>
          </a:xfrm>
        </p:spPr>
        <p:txBody>
          <a:bodyPr/>
          <a:lstStyle/>
          <a:p>
            <a:r>
              <a:rPr lang="en-US" altLang="zh-CN" dirty="0">
                <a:latin typeface="微软雅黑" panose="020B0503020204020204" pitchFamily="34" charset="-122"/>
                <a:ea typeface="微软雅黑" panose="020B0503020204020204" pitchFamily="34" charset="-122"/>
              </a:rPr>
              <a:t>4.9  </a:t>
            </a:r>
            <a:r>
              <a:rPr lang="zh-CN" altLang="en-US" dirty="0">
                <a:latin typeface="微软雅黑" panose="020B0503020204020204" pitchFamily="34" charset="-122"/>
                <a:ea typeface="微软雅黑" panose="020B0503020204020204" pitchFamily="34" charset="-122"/>
              </a:rPr>
              <a:t>港股：</a:t>
            </a:r>
            <a:r>
              <a:rPr lang="zh-CN" altLang="en-US" dirty="0" smtClean="0">
                <a:latin typeface="微软雅黑" panose="020B0503020204020204" pitchFamily="34" charset="-122"/>
                <a:ea typeface="微软雅黑" panose="020B0503020204020204" pitchFamily="34" charset="-122"/>
              </a:rPr>
              <a:t>外部风险短期加大，市场偏向谨慎</a:t>
            </a:r>
            <a:endParaRPr lang="zh-CN" altLang="en-US" dirty="0">
              <a:latin typeface="微软雅黑" panose="020B0503020204020204" pitchFamily="34" charset="-122"/>
              <a:ea typeface="微软雅黑" panose="020B0503020204020204" pitchFamily="34" charset="-122"/>
            </a:endParaRPr>
          </a:p>
        </p:txBody>
      </p:sp>
      <p:sp>
        <p:nvSpPr>
          <p:cNvPr id="14" name="文本占位符 13"/>
          <p:cNvSpPr>
            <a:spLocks noGrp="1"/>
          </p:cNvSpPr>
          <p:nvPr>
            <p:ph type="body" sz="quarter" idx="48"/>
          </p:nvPr>
        </p:nvSpPr>
        <p:spPr>
          <a:xfrm>
            <a:off x="6557086" y="3235731"/>
            <a:ext cx="4009007" cy="242865"/>
          </a:xfrm>
        </p:spPr>
        <p:txBody>
          <a:bodyPr/>
          <a:lstStyle/>
          <a:p>
            <a:r>
              <a:rPr lang="zh-CN" altLang="en-US" dirty="0"/>
              <a:t>图  港股市盈率</a:t>
            </a:r>
            <a:endParaRPr lang="zh-CN" altLang="en-US" dirty="0"/>
          </a:p>
        </p:txBody>
      </p:sp>
      <p:sp>
        <p:nvSpPr>
          <p:cNvPr id="30" name="文本占位符 13"/>
          <p:cNvSpPr>
            <a:spLocks noGrp="1"/>
          </p:cNvSpPr>
          <p:nvPr>
            <p:ph type="body" sz="quarter" idx="48"/>
          </p:nvPr>
        </p:nvSpPr>
        <p:spPr>
          <a:xfrm>
            <a:off x="1451881" y="3235668"/>
            <a:ext cx="4009007" cy="242865"/>
          </a:xfrm>
        </p:spPr>
        <p:txBody>
          <a:bodyPr/>
          <a:lstStyle/>
          <a:p>
            <a:r>
              <a:rPr lang="zh-CN" altLang="en-US" dirty="0"/>
              <a:t>图  港股溢价率</a:t>
            </a:r>
            <a:endParaRPr lang="zh-CN" altLang="en-US" dirty="0"/>
          </a:p>
        </p:txBody>
      </p:sp>
      <p:sp>
        <p:nvSpPr>
          <p:cNvPr id="100" name="文本框 99"/>
          <p:cNvSpPr txBox="1"/>
          <p:nvPr/>
        </p:nvSpPr>
        <p:spPr>
          <a:xfrm>
            <a:off x="644525" y="895350"/>
            <a:ext cx="10902950" cy="2148840"/>
          </a:xfrm>
          <a:prstGeom prst="rect">
            <a:avLst/>
          </a:prstGeom>
          <a:noFill/>
          <a:ln w="9525">
            <a:noFill/>
          </a:ln>
        </p:spPr>
        <p:txBody>
          <a:bodyPr wrap="square">
            <a:noAutofit/>
          </a:bodyPr>
          <a:lstStyle/>
          <a:p>
            <a:pPr indent="0" fontAlgn="auto">
              <a:lnSpc>
                <a:spcPts val="1600"/>
              </a:lnSpc>
              <a:spcBef>
                <a:spcPts val="200"/>
              </a:spcBef>
              <a:spcAft>
                <a:spcPts val="600"/>
              </a:spcAft>
              <a:buFont typeface="Wingdings" panose="05000000000000000000" charset="0"/>
              <a:buNone/>
            </a:pPr>
            <a:r>
              <a:rPr lang="en-US" sz="1400" b="1" dirty="0">
                <a:solidFill>
                  <a:srgbClr val="000000"/>
                </a:solidFill>
                <a:latin typeface="思源黑体" charset="0"/>
                <a:cs typeface="思源黑体" charset="0"/>
              </a:rPr>
              <a:t> </a:t>
            </a:r>
            <a:r>
              <a:rPr lang="en-US" sz="1400" b="1" dirty="0" smtClean="0">
                <a:solidFill>
                  <a:srgbClr val="000000"/>
                </a:solidFill>
                <a:latin typeface="思源黑体" charset="0"/>
                <a:cs typeface="思源黑体" charset="0"/>
              </a:rPr>
              <a:t>8</a:t>
            </a:r>
            <a:r>
              <a:rPr sz="1400" b="1" dirty="0" smtClean="0">
                <a:solidFill>
                  <a:srgbClr val="000000"/>
                </a:solidFill>
                <a:cs typeface="思源黑体" charset="0"/>
                <a:sym typeface="+mn-ea"/>
              </a:rPr>
              <a:t>月</a:t>
            </a:r>
            <a:r>
              <a:rPr sz="1400" b="1" dirty="0">
                <a:solidFill>
                  <a:srgbClr val="000000"/>
                </a:solidFill>
                <a:cs typeface="思源黑体" charset="0"/>
                <a:sym typeface="+mn-ea"/>
              </a:rPr>
              <a:t>AH</a:t>
            </a:r>
            <a:r>
              <a:rPr sz="1400" b="1" dirty="0" smtClean="0">
                <a:solidFill>
                  <a:srgbClr val="000000"/>
                </a:solidFill>
                <a:cs typeface="思源黑体" charset="0"/>
                <a:sym typeface="+mn-ea"/>
              </a:rPr>
              <a:t>股溢价率</a:t>
            </a:r>
            <a:r>
              <a:rPr lang="zh-CN" altLang="en-US" sz="1400" b="1" dirty="0">
                <a:solidFill>
                  <a:srgbClr val="000000"/>
                </a:solidFill>
                <a:cs typeface="思源黑体" charset="0"/>
                <a:sym typeface="+mn-ea"/>
              </a:rPr>
              <a:t>有</a:t>
            </a:r>
            <a:r>
              <a:rPr lang="zh-CN" altLang="en-US" sz="1400" b="1" dirty="0" smtClean="0">
                <a:solidFill>
                  <a:srgbClr val="000000"/>
                </a:solidFill>
                <a:cs typeface="思源黑体" charset="0"/>
                <a:sym typeface="+mn-ea"/>
              </a:rPr>
              <a:t>所反弹</a:t>
            </a:r>
            <a:r>
              <a:rPr sz="1400" b="1" dirty="0" smtClean="0">
                <a:solidFill>
                  <a:srgbClr val="000000"/>
                </a:solidFill>
                <a:cs typeface="思源黑体" charset="0"/>
                <a:sym typeface="+mn-ea"/>
              </a:rPr>
              <a:t>。 </a:t>
            </a:r>
            <a:endParaRPr sz="1400" b="1" dirty="0">
              <a:solidFill>
                <a:srgbClr val="000000"/>
              </a:solidFill>
              <a:cs typeface="思源黑体" charset="0"/>
              <a:sym typeface="+mn-ea"/>
            </a:endParaRPr>
          </a:p>
          <a:p>
            <a:pPr marL="171450" indent="-171450" fontAlgn="auto">
              <a:lnSpc>
                <a:spcPts val="1600"/>
              </a:lnSpc>
              <a:spcBef>
                <a:spcPts val="200"/>
              </a:spcBef>
              <a:spcAft>
                <a:spcPts val="600"/>
              </a:spcAft>
              <a:buFont typeface="Wingdings" panose="05000000000000000000" charset="0"/>
              <a:buChar char="Ø"/>
            </a:pPr>
            <a:r>
              <a:rPr lang="en-US" altLang="zh-CN" sz="1200" dirty="0" smtClean="0">
                <a:solidFill>
                  <a:srgbClr val="000000"/>
                </a:solidFill>
                <a:cs typeface="思源黑体" charset="0"/>
                <a:sym typeface="+mn-ea"/>
              </a:rPr>
              <a:t>8</a:t>
            </a:r>
            <a:r>
              <a:rPr lang="zh-CN" sz="1200" dirty="0" smtClean="0">
                <a:solidFill>
                  <a:srgbClr val="000000"/>
                </a:solidFill>
                <a:cs typeface="思源黑体" charset="0"/>
                <a:sym typeface="+mn-ea"/>
              </a:rPr>
              <a:t>月</a:t>
            </a:r>
            <a:r>
              <a:rPr lang="zh-CN" sz="1200" dirty="0">
                <a:solidFill>
                  <a:srgbClr val="000000"/>
                </a:solidFill>
                <a:cs typeface="思源黑体" charset="0"/>
                <a:sym typeface="+mn-ea"/>
              </a:rPr>
              <a:t>A股、H</a:t>
            </a:r>
            <a:r>
              <a:rPr lang="zh-CN" sz="1200" dirty="0" smtClean="0">
                <a:solidFill>
                  <a:srgbClr val="000000"/>
                </a:solidFill>
                <a:cs typeface="思源黑体" charset="0"/>
                <a:sym typeface="+mn-ea"/>
              </a:rPr>
              <a:t>股</a:t>
            </a:r>
            <a:r>
              <a:rPr lang="zh-CN" altLang="en-US" sz="1200" dirty="0" smtClean="0">
                <a:solidFill>
                  <a:srgbClr val="000000"/>
                </a:solidFill>
                <a:cs typeface="思源黑体" charset="0"/>
                <a:sym typeface="+mn-ea"/>
              </a:rPr>
              <a:t>走势分化</a:t>
            </a:r>
            <a:r>
              <a:rPr lang="zh-CN" sz="1200" dirty="0" smtClean="0">
                <a:solidFill>
                  <a:srgbClr val="000000"/>
                </a:solidFill>
                <a:cs typeface="思源黑体" charset="0"/>
                <a:sym typeface="+mn-ea"/>
              </a:rPr>
              <a:t>，其中</a:t>
            </a:r>
            <a:r>
              <a:rPr lang="en-US" altLang="zh-CN" sz="1200" dirty="0" smtClean="0">
                <a:solidFill>
                  <a:srgbClr val="000000"/>
                </a:solidFill>
                <a:cs typeface="思源黑体" charset="0"/>
                <a:sym typeface="+mn-ea"/>
              </a:rPr>
              <a:t>A</a:t>
            </a:r>
            <a:r>
              <a:rPr lang="zh-CN" altLang="en-US" sz="1200" dirty="0" smtClean="0">
                <a:solidFill>
                  <a:srgbClr val="000000"/>
                </a:solidFill>
                <a:cs typeface="思源黑体" charset="0"/>
                <a:sym typeface="+mn-ea"/>
              </a:rPr>
              <a:t>股大幅调整、但</a:t>
            </a:r>
            <a:r>
              <a:rPr lang="en-US" altLang="zh-CN" sz="1200" dirty="0" smtClean="0">
                <a:solidFill>
                  <a:srgbClr val="000000"/>
                </a:solidFill>
                <a:cs typeface="思源黑体" charset="0"/>
                <a:sym typeface="+mn-ea"/>
              </a:rPr>
              <a:t>H</a:t>
            </a:r>
            <a:r>
              <a:rPr lang="zh-CN" altLang="en-US" sz="1200" dirty="0" smtClean="0">
                <a:solidFill>
                  <a:srgbClr val="000000"/>
                </a:solidFill>
                <a:cs typeface="思源黑体" charset="0"/>
                <a:sym typeface="+mn-ea"/>
              </a:rPr>
              <a:t>股大幅反弹</a:t>
            </a:r>
            <a:r>
              <a:rPr lang="zh-CN" sz="1200" dirty="0" smtClean="0">
                <a:solidFill>
                  <a:srgbClr val="000000"/>
                </a:solidFill>
                <a:cs typeface="思源黑体" charset="0"/>
                <a:sym typeface="+mn-ea"/>
              </a:rPr>
              <a:t>，</a:t>
            </a:r>
            <a:r>
              <a:rPr lang="zh-CN" sz="1200" dirty="0">
                <a:solidFill>
                  <a:srgbClr val="000000"/>
                </a:solidFill>
                <a:cs typeface="思源黑体" charset="0"/>
                <a:sym typeface="+mn-ea"/>
              </a:rPr>
              <a:t>AH股溢价</a:t>
            </a:r>
            <a:r>
              <a:rPr lang="zh-CN" sz="1200" dirty="0" smtClean="0">
                <a:solidFill>
                  <a:srgbClr val="000000"/>
                </a:solidFill>
                <a:cs typeface="思源黑体" charset="0"/>
                <a:sym typeface="+mn-ea"/>
              </a:rPr>
              <a:t>率</a:t>
            </a:r>
            <a:r>
              <a:rPr lang="zh-CN" altLang="en-US" sz="1200" dirty="0" smtClean="0">
                <a:solidFill>
                  <a:srgbClr val="000000"/>
                </a:solidFill>
                <a:cs typeface="思源黑体" charset="0"/>
                <a:sym typeface="+mn-ea"/>
              </a:rPr>
              <a:t>整体反弹</a:t>
            </a:r>
            <a:r>
              <a:rPr lang="zh-CN" sz="1200" dirty="0" smtClean="0">
                <a:solidFill>
                  <a:srgbClr val="000000"/>
                </a:solidFill>
                <a:cs typeface="思源黑体" charset="0"/>
                <a:sym typeface="+mn-ea"/>
              </a:rPr>
              <a:t>，</a:t>
            </a:r>
            <a:r>
              <a:rPr lang="zh-CN" altLang="en-US" sz="1200" dirty="0" smtClean="0">
                <a:solidFill>
                  <a:srgbClr val="000000"/>
                </a:solidFill>
                <a:cs typeface="思源黑体" charset="0"/>
                <a:sym typeface="+mn-ea"/>
              </a:rPr>
              <a:t>且</a:t>
            </a:r>
            <a:r>
              <a:rPr lang="zh-CN" sz="1200" dirty="0" smtClean="0">
                <a:solidFill>
                  <a:srgbClr val="000000"/>
                </a:solidFill>
                <a:cs typeface="思源黑体" charset="0"/>
                <a:sym typeface="+mn-ea"/>
              </a:rPr>
              <a:t>仍</a:t>
            </a:r>
            <a:r>
              <a:rPr lang="zh-CN" sz="1200" dirty="0">
                <a:solidFill>
                  <a:srgbClr val="000000"/>
                </a:solidFill>
                <a:cs typeface="思源黑体" charset="0"/>
                <a:sym typeface="+mn-ea"/>
              </a:rPr>
              <a:t>处在较高水平。</a:t>
            </a:r>
            <a:endParaRPr lang="zh-CN" sz="1200" dirty="0">
              <a:solidFill>
                <a:srgbClr val="000000"/>
              </a:solidFill>
              <a:cs typeface="思源黑体" charset="0"/>
              <a:sym typeface="+mn-ea"/>
            </a:endParaRPr>
          </a:p>
          <a:p>
            <a:pPr marL="171450" indent="-171450" fontAlgn="auto">
              <a:lnSpc>
                <a:spcPts val="1600"/>
              </a:lnSpc>
              <a:spcBef>
                <a:spcPts val="200"/>
              </a:spcBef>
              <a:spcAft>
                <a:spcPts val="600"/>
              </a:spcAft>
              <a:buFont typeface="Wingdings" panose="05000000000000000000" charset="0"/>
              <a:buChar char="Ø"/>
            </a:pPr>
            <a:r>
              <a:rPr lang="zh-CN" sz="1200" dirty="0">
                <a:solidFill>
                  <a:srgbClr val="000000"/>
                </a:solidFill>
                <a:cs typeface="思源黑体" charset="0"/>
                <a:sym typeface="+mn-ea"/>
              </a:rPr>
              <a:t>目前港股估值相对于欧美日等发达经济体以及历史高点来说仍旧偏低</a:t>
            </a:r>
            <a:r>
              <a:rPr lang="zh-CN" sz="1200" dirty="0" smtClean="0">
                <a:solidFill>
                  <a:srgbClr val="000000"/>
                </a:solidFill>
                <a:cs typeface="思源黑体" charset="0"/>
                <a:sym typeface="+mn-ea"/>
              </a:rPr>
              <a:t>，</a:t>
            </a:r>
            <a:r>
              <a:rPr lang="zh-CN" altLang="en-US" sz="1200" dirty="0" smtClean="0">
                <a:solidFill>
                  <a:srgbClr val="000000"/>
                </a:solidFill>
                <a:cs typeface="思源黑体" charset="0"/>
                <a:sym typeface="+mn-ea"/>
              </a:rPr>
              <a:t>短期短期港股科技股在</a:t>
            </a:r>
            <a:r>
              <a:rPr lang="zh-CN" sz="1200" dirty="0" smtClean="0">
                <a:solidFill>
                  <a:srgbClr val="000000"/>
                </a:solidFill>
                <a:cs typeface="思源黑体" charset="0"/>
                <a:sym typeface="+mn-ea"/>
              </a:rPr>
              <a:t>科技</a:t>
            </a:r>
            <a:r>
              <a:rPr lang="zh-CN" altLang="en-US" sz="1200" dirty="0" smtClean="0">
                <a:solidFill>
                  <a:srgbClr val="000000"/>
                </a:solidFill>
                <a:cs typeface="思源黑体" charset="0"/>
                <a:sym typeface="+mn-ea"/>
              </a:rPr>
              <a:t>突破方面逐步追赶以及全球流动性</a:t>
            </a:r>
            <a:r>
              <a:rPr lang="zh-CN" altLang="en-US" sz="1200" dirty="0">
                <a:solidFill>
                  <a:srgbClr val="000000"/>
                </a:solidFill>
                <a:cs typeface="思源黑体" charset="0"/>
                <a:sym typeface="+mn-ea"/>
              </a:rPr>
              <a:t>紧缩</a:t>
            </a:r>
            <a:r>
              <a:rPr lang="zh-CN" altLang="en-US" sz="1200" dirty="0" smtClean="0">
                <a:solidFill>
                  <a:srgbClr val="000000"/>
                </a:solidFill>
                <a:cs typeface="思源黑体" charset="0"/>
                <a:sym typeface="+mn-ea"/>
              </a:rPr>
              <a:t>预期减弱，</a:t>
            </a:r>
            <a:r>
              <a:rPr lang="zh-CN" sz="1200" dirty="0" smtClean="0">
                <a:solidFill>
                  <a:srgbClr val="000000"/>
                </a:solidFill>
                <a:cs typeface="思源黑体" charset="0"/>
                <a:sym typeface="+mn-ea"/>
              </a:rPr>
              <a:t>港股</a:t>
            </a:r>
            <a:r>
              <a:rPr lang="zh-CN" altLang="en-US" sz="1200" dirty="0" smtClean="0">
                <a:solidFill>
                  <a:srgbClr val="000000"/>
                </a:solidFill>
                <a:cs typeface="思源黑体" charset="0"/>
                <a:sym typeface="+mn-ea"/>
              </a:rPr>
              <a:t>短期震荡反弹；周期和科技成长板块双双震荡反弹</a:t>
            </a:r>
            <a:r>
              <a:rPr lang="zh-CN" sz="1200" dirty="0" smtClean="0">
                <a:solidFill>
                  <a:srgbClr val="000000"/>
                </a:solidFill>
                <a:cs typeface="思源黑体" charset="0"/>
                <a:sym typeface="+mn-ea"/>
              </a:rPr>
              <a:t>；</a:t>
            </a:r>
            <a:r>
              <a:rPr lang="en-US" altLang="zh-CN" sz="1200" dirty="0" smtClean="0">
                <a:solidFill>
                  <a:srgbClr val="000000"/>
                </a:solidFill>
                <a:cs typeface="思源黑体" charset="0"/>
                <a:sym typeface="+mn-ea"/>
              </a:rPr>
              <a:t>8</a:t>
            </a:r>
            <a:r>
              <a:rPr lang="zh-CN" altLang="en-US" sz="1200" dirty="0" smtClean="0">
                <a:solidFill>
                  <a:srgbClr val="000000"/>
                </a:solidFill>
                <a:cs typeface="思源黑体" charset="0"/>
                <a:sym typeface="+mn-ea"/>
              </a:rPr>
              <a:t>月</a:t>
            </a:r>
            <a:r>
              <a:rPr lang="zh-CN" sz="1200" dirty="0" smtClean="0">
                <a:solidFill>
                  <a:srgbClr val="000000"/>
                </a:solidFill>
                <a:cs typeface="思源黑体" charset="0"/>
                <a:sym typeface="+mn-ea"/>
              </a:rPr>
              <a:t>主要关注</a:t>
            </a:r>
            <a:r>
              <a:rPr lang="zh-CN" altLang="en-US" sz="1200" dirty="0" smtClean="0">
                <a:solidFill>
                  <a:srgbClr val="000000"/>
                </a:solidFill>
                <a:cs typeface="思源黑体" charset="0"/>
                <a:sym typeface="+mn-ea"/>
              </a:rPr>
              <a:t>中东局势以及全球流动性情况</a:t>
            </a:r>
            <a:r>
              <a:rPr lang="zh-CN" sz="1200" dirty="0" smtClean="0">
                <a:solidFill>
                  <a:srgbClr val="000000"/>
                </a:solidFill>
                <a:cs typeface="思源黑体" charset="0"/>
                <a:sym typeface="+mn-ea"/>
              </a:rPr>
              <a:t>；</a:t>
            </a:r>
            <a:r>
              <a:rPr lang="zh-CN" sz="1200" dirty="0">
                <a:solidFill>
                  <a:srgbClr val="000000"/>
                </a:solidFill>
                <a:cs typeface="思源黑体" charset="0"/>
                <a:sym typeface="+mn-ea"/>
              </a:rPr>
              <a:t>长期来看，外资机构和投行纷纷看好中国资产、港股估值仍有上行空间</a:t>
            </a:r>
            <a:r>
              <a:rPr lang="zh-CN" sz="1200" dirty="0" smtClean="0">
                <a:solidFill>
                  <a:srgbClr val="000000"/>
                </a:solidFill>
                <a:cs typeface="思源黑体" charset="0"/>
                <a:sym typeface="+mn-ea"/>
              </a:rPr>
              <a:t>，</a:t>
            </a:r>
            <a:r>
              <a:rPr lang="zh-CN" altLang="en-US" sz="1200" dirty="0" smtClean="0">
                <a:solidFill>
                  <a:srgbClr val="000000"/>
                </a:solidFill>
                <a:cs typeface="思源黑体" charset="0"/>
                <a:sym typeface="+mn-ea"/>
              </a:rPr>
              <a:t>但短期</a:t>
            </a:r>
            <a:r>
              <a:rPr lang="zh-CN" sz="1200" dirty="0" smtClean="0">
                <a:solidFill>
                  <a:srgbClr val="000000"/>
                </a:solidFill>
                <a:cs typeface="思源黑体" charset="0"/>
                <a:sym typeface="+mn-ea"/>
              </a:rPr>
              <a:t>对</a:t>
            </a:r>
            <a:r>
              <a:rPr lang="zh-CN" sz="1200" dirty="0">
                <a:solidFill>
                  <a:srgbClr val="000000"/>
                </a:solidFill>
                <a:cs typeface="思源黑体" charset="0"/>
                <a:sym typeface="+mn-ea"/>
              </a:rPr>
              <a:t>港股仍持</a:t>
            </a:r>
            <a:r>
              <a:rPr lang="zh-CN" sz="1200" dirty="0" smtClean="0">
                <a:solidFill>
                  <a:srgbClr val="000000"/>
                </a:solidFill>
                <a:cs typeface="思源黑体" charset="0"/>
                <a:sym typeface="+mn-ea"/>
              </a:rPr>
              <a:t>谨慎</a:t>
            </a:r>
            <a:r>
              <a:rPr lang="zh-CN" altLang="en-US" sz="1200" dirty="0" smtClean="0">
                <a:solidFill>
                  <a:srgbClr val="000000"/>
                </a:solidFill>
                <a:cs typeface="思源黑体" charset="0"/>
                <a:sym typeface="+mn-ea"/>
              </a:rPr>
              <a:t>偏暖</a:t>
            </a:r>
            <a:r>
              <a:rPr lang="zh-CN" sz="1200" dirty="0" smtClean="0">
                <a:solidFill>
                  <a:srgbClr val="000000"/>
                </a:solidFill>
                <a:cs typeface="思源黑体" charset="0"/>
                <a:sym typeface="+mn-ea"/>
              </a:rPr>
              <a:t>态度</a:t>
            </a:r>
            <a:r>
              <a:rPr lang="zh-CN" sz="1200" b="0" dirty="0">
                <a:solidFill>
                  <a:srgbClr val="000000"/>
                </a:solidFill>
                <a:cs typeface="思源黑体" charset="0"/>
              </a:rPr>
              <a:t>。</a:t>
            </a:r>
            <a:endParaRPr lang="zh-CN" sz="1200" b="0" dirty="0">
              <a:solidFill>
                <a:srgbClr val="000000"/>
              </a:solidFill>
              <a:cs typeface="思源黑体" charset="0"/>
            </a:endParaRPr>
          </a:p>
        </p:txBody>
      </p:sp>
      <p:graphicFrame>
        <p:nvGraphicFramePr>
          <p:cNvPr id="4" name="对象 3"/>
          <p:cNvGraphicFramePr>
            <a:graphicFrameLocks noChangeAspect="1"/>
          </p:cNvGraphicFramePr>
          <p:nvPr/>
        </p:nvGraphicFramePr>
        <p:xfrm>
          <a:off x="984250" y="3479800"/>
          <a:ext cx="4943475" cy="2714625"/>
        </p:xfrm>
        <a:graphic>
          <a:graphicData uri="http://schemas.openxmlformats.org/presentationml/2006/ole">
            <mc:AlternateContent xmlns:mc="http://schemas.openxmlformats.org/markup-compatibility/2006">
              <mc:Choice xmlns:v="urn:schemas-microsoft-com:vml" Requires="v">
                <p:oleObj spid="_x0000_s10664" name="工作表" r:id="rId1" imgW="5168265" imgH="2842895" progId="Excel.Sheet.12">
                  <p:link updateAutomatic="1"/>
                </p:oleObj>
              </mc:Choice>
              <mc:Fallback>
                <p:oleObj name="工作表" r:id="rId1" imgW="5168265" imgH="2842895" progId="Excel.Sheet.12">
                  <p:link updateAutomatic="1"/>
                  <p:pic>
                    <p:nvPicPr>
                      <p:cNvPr id="0" name="图片 10663"/>
                      <p:cNvPicPr/>
                      <p:nvPr/>
                    </p:nvPicPr>
                    <p:blipFill>
                      <a:blip r:embed="rId2"/>
                      <a:stretch>
                        <a:fillRect/>
                      </a:stretch>
                    </p:blipFill>
                    <p:spPr>
                      <a:xfrm>
                        <a:off x="984250" y="3479800"/>
                        <a:ext cx="4943475" cy="2714625"/>
                      </a:xfrm>
                      <a:prstGeom prst="rect">
                        <a:avLst/>
                      </a:prstGeom>
                    </p:spPr>
                  </p:pic>
                </p:oleObj>
              </mc:Fallback>
            </mc:AlternateContent>
          </a:graphicData>
        </a:graphic>
      </p:graphicFrame>
      <p:graphicFrame>
        <p:nvGraphicFramePr>
          <p:cNvPr id="5" name="对象 4"/>
          <p:cNvGraphicFramePr>
            <a:graphicFrameLocks noChangeAspect="1"/>
          </p:cNvGraphicFramePr>
          <p:nvPr/>
        </p:nvGraphicFramePr>
        <p:xfrm>
          <a:off x="6096000" y="3479800"/>
          <a:ext cx="4933950" cy="2724150"/>
        </p:xfrm>
        <a:graphic>
          <a:graphicData uri="http://schemas.openxmlformats.org/presentationml/2006/ole">
            <mc:AlternateContent xmlns:mc="http://schemas.openxmlformats.org/markup-compatibility/2006">
              <mc:Choice xmlns:v="urn:schemas-microsoft-com:vml" Requires="v">
                <p:oleObj spid="_x0000_s10665" name="工作表" r:id="rId3" imgW="5158105" imgH="2852420" progId="Excel.Sheet.12">
                  <p:link updateAutomatic="1"/>
                </p:oleObj>
              </mc:Choice>
              <mc:Fallback>
                <p:oleObj name="工作表" r:id="rId3" imgW="5158105" imgH="2852420" progId="Excel.Sheet.12">
                  <p:link updateAutomatic="1"/>
                  <p:pic>
                    <p:nvPicPr>
                      <p:cNvPr id="0" name="图片 10664"/>
                      <p:cNvPicPr/>
                      <p:nvPr/>
                    </p:nvPicPr>
                    <p:blipFill>
                      <a:blip r:embed="rId4"/>
                      <a:stretch>
                        <a:fillRect/>
                      </a:stretch>
                    </p:blipFill>
                    <p:spPr>
                      <a:xfrm>
                        <a:off x="6096000" y="3479800"/>
                        <a:ext cx="4933950" cy="2724150"/>
                      </a:xfrm>
                      <a:prstGeom prst="rect">
                        <a:avLst/>
                      </a:prstGeom>
                    </p:spPr>
                  </p:pic>
                </p:oleObj>
              </mc:Fallback>
            </mc:AlternateContent>
          </a:graphicData>
        </a:graphic>
      </p:graphicFrame>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a:p>
        </p:txBody>
      </p:sp>
      <p:sp>
        <p:nvSpPr>
          <p:cNvPr id="3" name="标题 2"/>
          <p:cNvSpPr>
            <a:spLocks noGrp="1"/>
          </p:cNvSpPr>
          <p:nvPr>
            <p:ph type="title"/>
          </p:nvPr>
        </p:nvSpPr>
        <p:spPr>
          <a:xfrm>
            <a:off x="328071" y="107568"/>
            <a:ext cx="10759029" cy="458726"/>
          </a:xfrm>
        </p:spPr>
        <p:txBody>
          <a:bodyPr/>
          <a:lstStyle/>
          <a:p>
            <a:r>
              <a:rPr lang="en-US" altLang="zh-CN" dirty="0" smtClean="0">
                <a:latin typeface="微软雅黑" panose="020B0503020204020204" pitchFamily="34" charset="-122"/>
                <a:ea typeface="微软雅黑" panose="020B0503020204020204" pitchFamily="34" charset="-122"/>
              </a:rPr>
              <a:t>4.10  </a:t>
            </a:r>
            <a:r>
              <a:rPr lang="zh-CN" altLang="en-US" dirty="0">
                <a:latin typeface="微软雅黑" panose="020B0503020204020204" pitchFamily="34" charset="-122"/>
                <a:ea typeface="微软雅黑" panose="020B0503020204020204" pitchFamily="34" charset="-122"/>
              </a:rPr>
              <a:t>债市：</a:t>
            </a:r>
            <a:r>
              <a:rPr lang="zh-CN" altLang="en-US" dirty="0" smtClean="0">
                <a:latin typeface="微软雅黑" panose="020B0503020204020204" pitchFamily="34" charset="-122"/>
                <a:ea typeface="微软雅黑" panose="020B0503020204020204" pitchFamily="34" charset="-122"/>
              </a:rPr>
              <a:t>短期震荡运行，</a:t>
            </a:r>
            <a:r>
              <a:rPr lang="zh-CN" altLang="en-US" dirty="0">
                <a:latin typeface="微软雅黑" panose="020B0503020204020204" pitchFamily="34" charset="-122"/>
                <a:ea typeface="微软雅黑" panose="020B0503020204020204" pitchFamily="34" charset="-122"/>
              </a:rPr>
              <a:t>需关注后续政策节奏及效果</a:t>
            </a:r>
            <a:endParaRPr lang="zh-CN" altLang="en-US" dirty="0">
              <a:latin typeface="微软雅黑" panose="020B0503020204020204" pitchFamily="34" charset="-122"/>
              <a:ea typeface="微软雅黑" panose="020B0503020204020204" pitchFamily="34" charset="-122"/>
            </a:endParaRPr>
          </a:p>
        </p:txBody>
      </p:sp>
      <p:sp>
        <p:nvSpPr>
          <p:cNvPr id="14" name="文本占位符 13"/>
          <p:cNvSpPr>
            <a:spLocks noGrp="1"/>
          </p:cNvSpPr>
          <p:nvPr>
            <p:ph type="body" sz="quarter" idx="48"/>
          </p:nvPr>
        </p:nvSpPr>
        <p:spPr>
          <a:xfrm>
            <a:off x="6743141" y="3235731"/>
            <a:ext cx="4009007" cy="242865"/>
          </a:xfrm>
        </p:spPr>
        <p:txBody>
          <a:bodyPr/>
          <a:lstStyle/>
          <a:p>
            <a:r>
              <a:rPr lang="zh-CN" altLang="en-US" dirty="0"/>
              <a:t>图  银行理财资金持续搬家</a:t>
            </a:r>
            <a:endParaRPr lang="zh-CN" altLang="en-US" dirty="0"/>
          </a:p>
        </p:txBody>
      </p:sp>
      <p:sp>
        <p:nvSpPr>
          <p:cNvPr id="30" name="文本占位符 13"/>
          <p:cNvSpPr>
            <a:spLocks noGrp="1"/>
          </p:cNvSpPr>
          <p:nvPr>
            <p:ph type="body" sz="quarter" idx="48"/>
          </p:nvPr>
        </p:nvSpPr>
        <p:spPr>
          <a:xfrm>
            <a:off x="1136921" y="3235668"/>
            <a:ext cx="4009007" cy="242865"/>
          </a:xfrm>
        </p:spPr>
        <p:txBody>
          <a:bodyPr/>
          <a:lstStyle/>
          <a:p>
            <a:r>
              <a:rPr lang="zh-CN" altLang="en-US" dirty="0"/>
              <a:t>图  国债收益率短期偏</a:t>
            </a:r>
            <a:r>
              <a:rPr lang="zh-CN" altLang="en-US" dirty="0" smtClean="0"/>
              <a:t>弱</a:t>
            </a:r>
            <a:endParaRPr lang="zh-CN" altLang="en-US" dirty="0"/>
          </a:p>
        </p:txBody>
      </p:sp>
      <p:sp>
        <p:nvSpPr>
          <p:cNvPr id="100" name="文本框 99"/>
          <p:cNvSpPr txBox="1"/>
          <p:nvPr/>
        </p:nvSpPr>
        <p:spPr>
          <a:xfrm>
            <a:off x="644525" y="895350"/>
            <a:ext cx="10902950" cy="2159236"/>
          </a:xfrm>
          <a:prstGeom prst="rect">
            <a:avLst/>
          </a:prstGeom>
          <a:noFill/>
          <a:ln w="9525">
            <a:noFill/>
          </a:ln>
        </p:spPr>
        <p:txBody>
          <a:bodyPr wrap="square">
            <a:noAutofit/>
          </a:bodyPr>
          <a:lstStyle/>
          <a:p>
            <a:pPr marL="285750" indent="-285750" fontAlgn="auto">
              <a:lnSpc>
                <a:spcPts val="1600"/>
              </a:lnSpc>
              <a:spcBef>
                <a:spcPts val="200"/>
              </a:spcBef>
              <a:spcAft>
                <a:spcPts val="600"/>
              </a:spcAft>
              <a:buFont typeface="Wingdings" panose="05000000000000000000" charset="0"/>
              <a:buChar char="Ø"/>
            </a:pPr>
            <a:r>
              <a:rPr lang="en-US" sz="1400" b="1" dirty="0" smtClean="0">
                <a:solidFill>
                  <a:srgbClr val="000000"/>
                </a:solidFill>
                <a:cs typeface="思源黑体" charset="0"/>
                <a:sym typeface="+mn-ea"/>
              </a:rPr>
              <a:t>8</a:t>
            </a:r>
            <a:r>
              <a:rPr sz="1400" b="1" dirty="0" smtClean="0">
                <a:solidFill>
                  <a:srgbClr val="000000"/>
                </a:solidFill>
                <a:cs typeface="思源黑体" charset="0"/>
                <a:sym typeface="+mn-ea"/>
              </a:rPr>
              <a:t>月以来</a:t>
            </a:r>
            <a:r>
              <a:rPr sz="1400" b="1" dirty="0">
                <a:solidFill>
                  <a:srgbClr val="000000"/>
                </a:solidFill>
                <a:cs typeface="思源黑体" charset="0"/>
                <a:sym typeface="+mn-ea"/>
              </a:rPr>
              <a:t>，债市</a:t>
            </a:r>
            <a:r>
              <a:rPr lang="zh-CN" altLang="en-US" sz="1400" b="1" dirty="0" smtClean="0">
                <a:solidFill>
                  <a:srgbClr val="000000"/>
                </a:solidFill>
                <a:cs typeface="思源黑体" charset="0"/>
                <a:sym typeface="+mn-ea"/>
              </a:rPr>
              <a:t>整体继续震荡运行，分化继续收敛</a:t>
            </a:r>
            <a:r>
              <a:rPr lang="zh-CN" sz="1400" b="1" dirty="0" smtClean="0">
                <a:solidFill>
                  <a:srgbClr val="000000"/>
                </a:solidFill>
                <a:cs typeface="思源黑体" charset="0"/>
                <a:sym typeface="+mn-ea"/>
              </a:rPr>
              <a:t>。</a:t>
            </a:r>
            <a:endParaRPr lang="en-US" altLang="zh-CN" sz="1400" b="1" dirty="0" smtClean="0">
              <a:solidFill>
                <a:srgbClr val="000000"/>
              </a:solidFill>
              <a:cs typeface="思源黑体" charset="0"/>
              <a:sym typeface="+mn-ea"/>
            </a:endParaRPr>
          </a:p>
          <a:p>
            <a:pPr marL="285750" indent="-285750" fontAlgn="auto">
              <a:lnSpc>
                <a:spcPts val="1600"/>
              </a:lnSpc>
              <a:spcBef>
                <a:spcPts val="200"/>
              </a:spcBef>
              <a:spcAft>
                <a:spcPts val="600"/>
              </a:spcAft>
              <a:buFont typeface="Wingdings" panose="05000000000000000000" charset="0"/>
              <a:buChar char="Ø"/>
            </a:pPr>
            <a:r>
              <a:rPr sz="1400" dirty="0" err="1" smtClean="0">
                <a:solidFill>
                  <a:srgbClr val="000000"/>
                </a:solidFill>
                <a:cs typeface="思源黑体" charset="0"/>
                <a:sym typeface="+mn-ea"/>
              </a:rPr>
              <a:t>主要是受到以下几个方面因素影响</a:t>
            </a:r>
            <a:r>
              <a:rPr sz="1400" dirty="0" smtClean="0">
                <a:solidFill>
                  <a:srgbClr val="000000"/>
                </a:solidFill>
                <a:cs typeface="思源黑体" charset="0"/>
                <a:sym typeface="+mn-ea"/>
              </a:rPr>
              <a:t>：</a:t>
            </a:r>
            <a:endParaRPr lang="en-US" sz="1400" dirty="0" smtClean="0">
              <a:solidFill>
                <a:srgbClr val="000000"/>
              </a:solidFill>
              <a:cs typeface="思源黑体" charset="0"/>
              <a:sym typeface="+mn-ea"/>
            </a:endParaRPr>
          </a:p>
          <a:p>
            <a:pPr fontAlgn="auto">
              <a:lnSpc>
                <a:spcPts val="1600"/>
              </a:lnSpc>
              <a:spcBef>
                <a:spcPts val="200"/>
              </a:spcBef>
              <a:spcAft>
                <a:spcPts val="600"/>
              </a:spcAft>
            </a:pPr>
            <a:r>
              <a:rPr lang="en-US" sz="1400" dirty="0" smtClean="0">
                <a:solidFill>
                  <a:srgbClr val="000000"/>
                </a:solidFill>
                <a:cs typeface="思源黑体" charset="0"/>
                <a:sym typeface="+mn-ea"/>
              </a:rPr>
              <a:t>     </a:t>
            </a:r>
            <a:r>
              <a:rPr sz="1400" dirty="0" smtClean="0">
                <a:solidFill>
                  <a:srgbClr val="000000"/>
                </a:solidFill>
                <a:cs typeface="思源黑体" charset="0"/>
                <a:sym typeface="+mn-ea"/>
              </a:rPr>
              <a:t>1、</a:t>
            </a:r>
            <a:r>
              <a:rPr lang="en-US" sz="1400" dirty="0" smtClean="0">
                <a:solidFill>
                  <a:srgbClr val="000000"/>
                </a:solidFill>
                <a:cs typeface="思源黑体" charset="0"/>
                <a:sym typeface="+mn-ea"/>
              </a:rPr>
              <a:t>8</a:t>
            </a:r>
            <a:r>
              <a:rPr lang="zh-CN" altLang="en-US" sz="1400" dirty="0" smtClean="0">
                <a:solidFill>
                  <a:srgbClr val="000000"/>
                </a:solidFill>
                <a:cs typeface="思源黑体" charset="0"/>
                <a:sym typeface="+mn-ea"/>
              </a:rPr>
              <a:t>月</a:t>
            </a:r>
            <a:r>
              <a:rPr sz="1400" dirty="0" err="1" smtClean="0">
                <a:solidFill>
                  <a:srgbClr val="000000"/>
                </a:solidFill>
                <a:cs typeface="思源黑体" charset="0"/>
                <a:sym typeface="+mn-ea"/>
              </a:rPr>
              <a:t>国内经济数据</a:t>
            </a:r>
            <a:r>
              <a:rPr lang="zh-CN" altLang="en-US" sz="1400" dirty="0" smtClean="0">
                <a:solidFill>
                  <a:srgbClr val="000000"/>
                </a:solidFill>
                <a:cs typeface="思源黑体" charset="0"/>
                <a:sym typeface="+mn-ea"/>
              </a:rPr>
              <a:t>改善</a:t>
            </a:r>
            <a:r>
              <a:rPr sz="1400" dirty="0" smtClean="0">
                <a:solidFill>
                  <a:srgbClr val="000000"/>
                </a:solidFill>
                <a:cs typeface="思源黑体" charset="0"/>
                <a:sym typeface="+mn-ea"/>
              </a:rPr>
              <a:t>，</a:t>
            </a:r>
            <a:r>
              <a:rPr lang="zh-CN" altLang="en-US" sz="1400" dirty="0">
                <a:solidFill>
                  <a:srgbClr val="000000"/>
                </a:solidFill>
                <a:cs typeface="思源黑体" charset="0"/>
                <a:sym typeface="+mn-ea"/>
              </a:rPr>
              <a:t>提高</a:t>
            </a:r>
            <a:r>
              <a:rPr lang="zh-CN" altLang="en-US" sz="1400" dirty="0" smtClean="0">
                <a:solidFill>
                  <a:srgbClr val="000000"/>
                </a:solidFill>
                <a:cs typeface="思源黑体" charset="0"/>
                <a:sym typeface="+mn-ea"/>
              </a:rPr>
              <a:t>收益率中枢；且国内股市震荡反弹，短期配置资金流入债市放缓</a:t>
            </a:r>
            <a:r>
              <a:rPr sz="1400" dirty="0" smtClean="0">
                <a:solidFill>
                  <a:srgbClr val="000000"/>
                </a:solidFill>
                <a:cs typeface="思源黑体" charset="0"/>
                <a:sym typeface="+mn-ea"/>
              </a:rPr>
              <a:t>。</a:t>
            </a:r>
            <a:endParaRPr lang="en-US" sz="1400" dirty="0" smtClean="0">
              <a:solidFill>
                <a:srgbClr val="000000"/>
              </a:solidFill>
              <a:cs typeface="思源黑体" charset="0"/>
              <a:sym typeface="+mn-ea"/>
            </a:endParaRPr>
          </a:p>
          <a:p>
            <a:pPr fontAlgn="auto">
              <a:lnSpc>
                <a:spcPts val="1600"/>
              </a:lnSpc>
              <a:spcBef>
                <a:spcPts val="200"/>
              </a:spcBef>
              <a:spcAft>
                <a:spcPts val="600"/>
              </a:spcAft>
            </a:pPr>
            <a:r>
              <a:rPr lang="en-US" sz="1400" dirty="0" smtClean="0">
                <a:solidFill>
                  <a:srgbClr val="000000"/>
                </a:solidFill>
                <a:cs typeface="思源黑体" charset="0"/>
                <a:sym typeface="+mn-ea"/>
              </a:rPr>
              <a:t>     </a:t>
            </a:r>
            <a:r>
              <a:rPr sz="1400" dirty="0" smtClean="0">
                <a:solidFill>
                  <a:srgbClr val="000000"/>
                </a:solidFill>
                <a:cs typeface="思源黑体" charset="0"/>
                <a:sym typeface="+mn-ea"/>
              </a:rPr>
              <a:t>2、</a:t>
            </a:r>
            <a:r>
              <a:rPr lang="zh-CN" altLang="en-US" sz="1400" dirty="0" smtClean="0">
                <a:solidFill>
                  <a:srgbClr val="000000"/>
                </a:solidFill>
                <a:cs typeface="思源黑体" charset="0"/>
                <a:sym typeface="+mn-ea"/>
              </a:rPr>
              <a:t>国内输入通胀预期上升提高通胀预期。</a:t>
            </a:r>
            <a:endParaRPr lang="en-US" altLang="zh-CN" sz="1400" dirty="0" smtClean="0">
              <a:solidFill>
                <a:srgbClr val="000000"/>
              </a:solidFill>
              <a:cs typeface="思源黑体" charset="0"/>
              <a:sym typeface="+mn-ea"/>
            </a:endParaRPr>
          </a:p>
          <a:p>
            <a:pPr fontAlgn="auto">
              <a:lnSpc>
                <a:spcPts val="1600"/>
              </a:lnSpc>
              <a:spcBef>
                <a:spcPts val="200"/>
              </a:spcBef>
              <a:spcAft>
                <a:spcPts val="600"/>
              </a:spcAft>
            </a:pPr>
            <a:r>
              <a:rPr lang="en-US" altLang="zh-CN" sz="1400" dirty="0" smtClean="0">
                <a:solidFill>
                  <a:srgbClr val="000000"/>
                </a:solidFill>
                <a:cs typeface="思源黑体" charset="0"/>
                <a:sym typeface="+mn-ea"/>
              </a:rPr>
              <a:t>     3</a:t>
            </a:r>
            <a:r>
              <a:rPr lang="zh-CN" altLang="en-US" sz="1400" dirty="0">
                <a:solidFill>
                  <a:srgbClr val="000000"/>
                </a:solidFill>
                <a:cs typeface="思源黑体" charset="0"/>
                <a:sym typeface="+mn-ea"/>
              </a:rPr>
              <a:t>、国内货币宽松</a:t>
            </a:r>
            <a:r>
              <a:rPr lang="zh-CN" altLang="en-US" sz="1400" dirty="0" smtClean="0">
                <a:solidFill>
                  <a:srgbClr val="000000"/>
                </a:solidFill>
                <a:cs typeface="思源黑体" charset="0"/>
                <a:sym typeface="+mn-ea"/>
              </a:rPr>
              <a:t>，短期市场</a:t>
            </a:r>
            <a:r>
              <a:rPr lang="zh-CN" altLang="en-US" sz="1400" dirty="0">
                <a:solidFill>
                  <a:srgbClr val="000000"/>
                </a:solidFill>
                <a:cs typeface="思源黑体" charset="0"/>
                <a:sym typeface="+mn-ea"/>
              </a:rPr>
              <a:t>利率维持低位</a:t>
            </a:r>
            <a:r>
              <a:rPr sz="1400" dirty="0" smtClean="0">
                <a:solidFill>
                  <a:srgbClr val="000000"/>
                </a:solidFill>
                <a:cs typeface="思源黑体" charset="0"/>
                <a:sym typeface="+mn-ea"/>
              </a:rPr>
              <a:t>。</a:t>
            </a:r>
            <a:endParaRPr lang="en-US" sz="1400" dirty="0" smtClean="0">
              <a:solidFill>
                <a:srgbClr val="000000"/>
              </a:solidFill>
              <a:cs typeface="思源黑体" charset="0"/>
              <a:sym typeface="+mn-ea"/>
            </a:endParaRPr>
          </a:p>
          <a:p>
            <a:pPr fontAlgn="auto">
              <a:lnSpc>
                <a:spcPts val="1600"/>
              </a:lnSpc>
              <a:spcBef>
                <a:spcPts val="200"/>
              </a:spcBef>
              <a:spcAft>
                <a:spcPts val="600"/>
              </a:spcAft>
            </a:pPr>
            <a:r>
              <a:rPr lang="en-US" sz="1400" dirty="0" smtClean="0">
                <a:solidFill>
                  <a:srgbClr val="000000"/>
                </a:solidFill>
                <a:cs typeface="思源黑体" charset="0"/>
                <a:sym typeface="+mn-ea"/>
              </a:rPr>
              <a:t>     4</a:t>
            </a:r>
            <a:r>
              <a:rPr lang="zh-CN" altLang="en-US" sz="1400" dirty="0" smtClean="0">
                <a:solidFill>
                  <a:srgbClr val="000000"/>
                </a:solidFill>
                <a:cs typeface="思源黑体" charset="0"/>
                <a:sym typeface="+mn-ea"/>
              </a:rPr>
              <a:t>、资金开始重新配置长期国债，但随着股市的反弹而配置速度有所放缓。</a:t>
            </a:r>
            <a:endParaRPr lang="en-US" sz="1400" dirty="0" smtClean="0">
              <a:solidFill>
                <a:srgbClr val="000000"/>
              </a:solidFill>
              <a:cs typeface="思源黑体" charset="0"/>
              <a:sym typeface="+mn-ea"/>
            </a:endParaRPr>
          </a:p>
          <a:p>
            <a:pPr fontAlgn="auto">
              <a:lnSpc>
                <a:spcPts val="1600"/>
              </a:lnSpc>
              <a:spcBef>
                <a:spcPts val="200"/>
              </a:spcBef>
              <a:spcAft>
                <a:spcPts val="600"/>
              </a:spcAft>
            </a:pPr>
            <a:r>
              <a:rPr lang="en-US" sz="1400" dirty="0" smtClean="0">
                <a:solidFill>
                  <a:srgbClr val="000000"/>
                </a:solidFill>
                <a:cs typeface="思源黑体" charset="0"/>
                <a:sym typeface="+mn-ea"/>
              </a:rPr>
              <a:t>     </a:t>
            </a:r>
            <a:r>
              <a:rPr sz="1400" dirty="0" err="1" smtClean="0">
                <a:solidFill>
                  <a:srgbClr val="000000"/>
                </a:solidFill>
                <a:cs typeface="思源黑体" charset="0"/>
                <a:sym typeface="+mn-ea"/>
              </a:rPr>
              <a:t>因此</a:t>
            </a:r>
            <a:r>
              <a:rPr sz="1400" dirty="0" err="1">
                <a:solidFill>
                  <a:srgbClr val="000000"/>
                </a:solidFill>
                <a:cs typeface="思源黑体" charset="0"/>
                <a:sym typeface="+mn-ea"/>
              </a:rPr>
              <a:t>，</a:t>
            </a:r>
            <a:r>
              <a:rPr sz="1400" dirty="0" err="1" smtClean="0">
                <a:solidFill>
                  <a:srgbClr val="000000"/>
                </a:solidFill>
                <a:cs typeface="思源黑体" charset="0"/>
                <a:sym typeface="+mn-ea"/>
              </a:rPr>
              <a:t>近期</a:t>
            </a:r>
            <a:r>
              <a:rPr lang="zh-CN" altLang="en-US" sz="1400" dirty="0" smtClean="0">
                <a:solidFill>
                  <a:srgbClr val="000000"/>
                </a:solidFill>
                <a:cs typeface="思源黑体" charset="0"/>
                <a:sym typeface="+mn-ea"/>
              </a:rPr>
              <a:t>短端和长端</a:t>
            </a:r>
            <a:r>
              <a:rPr sz="1400" dirty="0" err="1" smtClean="0">
                <a:solidFill>
                  <a:srgbClr val="000000"/>
                </a:solidFill>
                <a:cs typeface="思源黑体" charset="0"/>
                <a:sym typeface="+mn-ea"/>
              </a:rPr>
              <a:t>债市</a:t>
            </a:r>
            <a:r>
              <a:rPr lang="zh-CN" altLang="en-US" sz="1400" dirty="0" smtClean="0">
                <a:solidFill>
                  <a:srgbClr val="000000"/>
                </a:solidFill>
                <a:cs typeface="思源黑体" charset="0"/>
                <a:sym typeface="+mn-ea"/>
              </a:rPr>
              <a:t>利率震荡运行，分化继续收敛</a:t>
            </a:r>
            <a:r>
              <a:rPr sz="1400" dirty="0" smtClean="0">
                <a:solidFill>
                  <a:srgbClr val="000000"/>
                </a:solidFill>
                <a:cs typeface="思源黑体" charset="0"/>
                <a:sym typeface="+mn-ea"/>
              </a:rPr>
              <a:t>。</a:t>
            </a:r>
            <a:endParaRPr sz="1400" dirty="0">
              <a:solidFill>
                <a:srgbClr val="000000"/>
              </a:solidFill>
              <a:cs typeface="思源黑体" charset="0"/>
              <a:sym typeface="+mn-ea"/>
            </a:endParaRPr>
          </a:p>
        </p:txBody>
      </p:sp>
      <p:graphicFrame>
        <p:nvGraphicFramePr>
          <p:cNvPr id="4" name="对象 3"/>
          <p:cNvGraphicFramePr>
            <a:graphicFrameLocks noChangeAspect="1"/>
          </p:cNvGraphicFramePr>
          <p:nvPr/>
        </p:nvGraphicFramePr>
        <p:xfrm>
          <a:off x="644525" y="3478213"/>
          <a:ext cx="5476875" cy="2695575"/>
        </p:xfrm>
        <a:graphic>
          <a:graphicData uri="http://schemas.openxmlformats.org/presentationml/2006/ole">
            <mc:AlternateContent xmlns:mc="http://schemas.openxmlformats.org/markup-compatibility/2006">
              <mc:Choice xmlns:v="urn:schemas-microsoft-com:vml" Requires="v">
                <p:oleObj spid="_x0000_s11686" name="工作表" r:id="rId1" imgW="5725160" imgH="2822575" progId="Excel.Sheet.12">
                  <p:link updateAutomatic="1"/>
                </p:oleObj>
              </mc:Choice>
              <mc:Fallback>
                <p:oleObj name="工作表" r:id="rId1" imgW="5725160" imgH="2822575" progId="Excel.Sheet.12">
                  <p:link updateAutomatic="1"/>
                  <p:pic>
                    <p:nvPicPr>
                      <p:cNvPr id="0" name="图片 11685"/>
                      <p:cNvPicPr/>
                      <p:nvPr/>
                    </p:nvPicPr>
                    <p:blipFill>
                      <a:blip r:embed="rId2"/>
                      <a:stretch>
                        <a:fillRect/>
                      </a:stretch>
                    </p:blipFill>
                    <p:spPr>
                      <a:xfrm>
                        <a:off x="644525" y="3478213"/>
                        <a:ext cx="5476875" cy="2695575"/>
                      </a:xfrm>
                      <a:prstGeom prst="rect">
                        <a:avLst/>
                      </a:prstGeom>
                    </p:spPr>
                  </p:pic>
                </p:oleObj>
              </mc:Fallback>
            </mc:AlternateContent>
          </a:graphicData>
        </a:graphic>
      </p:graphicFrame>
      <p:graphicFrame>
        <p:nvGraphicFramePr>
          <p:cNvPr id="6" name="对象 5"/>
          <p:cNvGraphicFramePr>
            <a:graphicFrameLocks noChangeAspect="1"/>
          </p:cNvGraphicFramePr>
          <p:nvPr/>
        </p:nvGraphicFramePr>
        <p:xfrm>
          <a:off x="6207125" y="3478213"/>
          <a:ext cx="5476875" cy="2695575"/>
        </p:xfrm>
        <a:graphic>
          <a:graphicData uri="http://schemas.openxmlformats.org/presentationml/2006/ole">
            <mc:AlternateContent xmlns:mc="http://schemas.openxmlformats.org/markup-compatibility/2006">
              <mc:Choice xmlns:v="urn:schemas-microsoft-com:vml" Requires="v">
                <p:oleObj spid="_x0000_s11687" name="工作表" r:id="rId3" imgW="5725160" imgH="2822575" progId="Excel.Sheet.12">
                  <p:link updateAutomatic="1"/>
                </p:oleObj>
              </mc:Choice>
              <mc:Fallback>
                <p:oleObj name="工作表" r:id="rId3" imgW="5725160" imgH="2822575" progId="Excel.Sheet.12">
                  <p:link updateAutomatic="1"/>
                  <p:pic>
                    <p:nvPicPr>
                      <p:cNvPr id="0" name="图片 11686"/>
                      <p:cNvPicPr/>
                      <p:nvPr/>
                    </p:nvPicPr>
                    <p:blipFill>
                      <a:blip r:embed="rId4"/>
                      <a:stretch>
                        <a:fillRect/>
                      </a:stretch>
                    </p:blipFill>
                    <p:spPr>
                      <a:xfrm>
                        <a:off x="6207125" y="3478213"/>
                        <a:ext cx="5476875" cy="2695575"/>
                      </a:xfrm>
                      <a:prstGeom prst="rect">
                        <a:avLst/>
                      </a:prstGeom>
                    </p:spPr>
                  </p:pic>
                </p:oleObj>
              </mc:Fallback>
            </mc:AlternateContent>
          </a:graphicData>
        </a:graphic>
      </p:graphicFrame>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2575116" y="1297761"/>
            <a:ext cx="8381264" cy="494727"/>
          </a:xfrm>
        </p:spPr>
        <p:txBody>
          <a:bodyPr/>
          <a:lstStyle/>
          <a:p>
            <a:r>
              <a:rPr lang="zh-CN" altLang="en-US" dirty="0"/>
              <a:t>市场回顾</a:t>
            </a:r>
            <a:endParaRPr lang="zh-CN" altLang="en-US" dirty="0"/>
          </a:p>
        </p:txBody>
      </p:sp>
      <p:sp>
        <p:nvSpPr>
          <p:cNvPr id="3" name="文本占位符 2"/>
          <p:cNvSpPr>
            <a:spLocks noGrp="1"/>
          </p:cNvSpPr>
          <p:nvPr>
            <p:ph type="body" sz="quarter" idx="11"/>
          </p:nvPr>
        </p:nvSpPr>
        <p:spPr>
          <a:xfrm>
            <a:off x="2575116" y="2292575"/>
            <a:ext cx="8529371" cy="494727"/>
          </a:xfrm>
        </p:spPr>
        <p:txBody>
          <a:bodyPr/>
          <a:lstStyle/>
          <a:p>
            <a:r>
              <a:rPr lang="zh-CN" altLang="en-US" dirty="0"/>
              <a:t>海外经济环境及政策影响</a:t>
            </a:r>
            <a:endParaRPr lang="zh-CN" altLang="en-US" dirty="0"/>
          </a:p>
        </p:txBody>
      </p:sp>
      <p:sp>
        <p:nvSpPr>
          <p:cNvPr id="4" name="文本占位符 3"/>
          <p:cNvSpPr>
            <a:spLocks noGrp="1"/>
          </p:cNvSpPr>
          <p:nvPr>
            <p:ph type="body" sz="quarter" idx="12"/>
          </p:nvPr>
        </p:nvSpPr>
        <p:spPr>
          <a:xfrm>
            <a:off x="2563965" y="3251913"/>
            <a:ext cx="7510212" cy="494727"/>
          </a:xfrm>
        </p:spPr>
        <p:txBody>
          <a:bodyPr/>
          <a:lstStyle/>
          <a:p>
            <a:r>
              <a:rPr lang="zh-CN" altLang="en-US" dirty="0"/>
              <a:t>国内经济环境及政策影响</a:t>
            </a:r>
            <a:endParaRPr lang="zh-CN" altLang="en-US" dirty="0"/>
          </a:p>
        </p:txBody>
      </p:sp>
      <p:sp>
        <p:nvSpPr>
          <p:cNvPr id="6" name="文本框 5"/>
          <p:cNvSpPr txBox="1"/>
          <p:nvPr/>
        </p:nvSpPr>
        <p:spPr>
          <a:xfrm>
            <a:off x="1399821" y="1257124"/>
            <a:ext cx="865240" cy="523220"/>
          </a:xfrm>
          <a:prstGeom prst="rect">
            <a:avLst/>
          </a:prstGeom>
          <a:noFill/>
        </p:spPr>
        <p:txBody>
          <a:bodyPr wrap="square" rtlCol="0">
            <a:spAutoFit/>
          </a:bodyPr>
          <a:lstStyle/>
          <a:p>
            <a:r>
              <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框 6"/>
          <p:cNvSpPr txBox="1"/>
          <p:nvPr/>
        </p:nvSpPr>
        <p:spPr>
          <a:xfrm>
            <a:off x="1388669" y="2257099"/>
            <a:ext cx="757639" cy="523220"/>
          </a:xfrm>
          <a:prstGeom prst="rect">
            <a:avLst/>
          </a:prstGeom>
          <a:noFill/>
        </p:spPr>
        <p:txBody>
          <a:bodyPr wrap="square" rtlCol="0">
            <a:spAutoFit/>
          </a:bodyPr>
          <a:lstStyle/>
          <a:p>
            <a:r>
              <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框 7"/>
          <p:cNvSpPr txBox="1"/>
          <p:nvPr/>
        </p:nvSpPr>
        <p:spPr>
          <a:xfrm>
            <a:off x="1399821" y="3210445"/>
            <a:ext cx="735336" cy="523220"/>
          </a:xfrm>
          <a:prstGeom prst="rect">
            <a:avLst/>
          </a:prstGeom>
          <a:noFill/>
          <a:effectLst>
            <a:outerShdw blurRad="50800" dist="38100" dir="5400000" algn="t" rotWithShape="0">
              <a:prstClr val="black">
                <a:alpha val="40000"/>
              </a:prstClr>
            </a:outerShdw>
          </a:effectLst>
        </p:spPr>
        <p:txBody>
          <a:bodyPr wrap="square" rtlCol="0">
            <a:spAutoFit/>
          </a:bodyPr>
          <a:lstStyle/>
          <a:p>
            <a:r>
              <a:rPr lang="en-US" altLang="zh-CN" sz="2800" b="1" dirty="0">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28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标题 1"/>
          <p:cNvSpPr txBox="1"/>
          <p:nvPr/>
        </p:nvSpPr>
        <p:spPr>
          <a:xfrm>
            <a:off x="328071" y="107568"/>
            <a:ext cx="10391341" cy="458726"/>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defRPr/>
            </a:pPr>
            <a:r>
              <a:rPr lang="zh-CN" altLang="en-US" sz="2800" b="1" dirty="0">
                <a:solidFill>
                  <a:schemeClr val="bg1"/>
                </a:solidFill>
                <a:latin typeface="+mj-lt"/>
                <a:ea typeface="+mj-ea"/>
                <a:cs typeface="+mj-cs"/>
              </a:rPr>
              <a:t>主要内容</a:t>
            </a:r>
            <a:endParaRPr kumimoji="0" lang="zh-CN" altLang="en-US" sz="2800" b="1" i="0" u="none" strike="noStrike" kern="1200" cap="none" spc="0" normalizeH="0" baseline="0" noProof="0" dirty="0">
              <a:ln>
                <a:noFill/>
              </a:ln>
              <a:solidFill>
                <a:schemeClr val="bg1"/>
              </a:solidFill>
              <a:effectLst/>
              <a:uLnTx/>
              <a:uFillTx/>
              <a:latin typeface="+mj-lt"/>
              <a:ea typeface="+mj-ea"/>
              <a:cs typeface="+mj-cs"/>
            </a:endParaRPr>
          </a:p>
        </p:txBody>
      </p:sp>
      <p:sp>
        <p:nvSpPr>
          <p:cNvPr id="9" name="文本占位符 4"/>
          <p:cNvSpPr>
            <a:spLocks noGrp="1"/>
          </p:cNvSpPr>
          <p:nvPr>
            <p:ph type="body" sz="quarter" idx="13"/>
          </p:nvPr>
        </p:nvSpPr>
        <p:spPr>
          <a:xfrm>
            <a:off x="2541663" y="4211251"/>
            <a:ext cx="7107289" cy="494727"/>
          </a:xfrm>
        </p:spPr>
        <p:txBody>
          <a:bodyPr/>
          <a:lstStyle/>
          <a:p>
            <a:r>
              <a:rPr lang="zh-CN" altLang="en-US" dirty="0"/>
              <a:t>股债市场结构特征与策略</a:t>
            </a:r>
            <a:endParaRPr lang="zh-CN" altLang="en-US" dirty="0"/>
          </a:p>
        </p:txBody>
      </p:sp>
      <p:sp>
        <p:nvSpPr>
          <p:cNvPr id="10" name="文本框 9"/>
          <p:cNvSpPr txBox="1"/>
          <p:nvPr/>
        </p:nvSpPr>
        <p:spPr>
          <a:xfrm>
            <a:off x="1399821" y="4186095"/>
            <a:ext cx="713034" cy="523220"/>
          </a:xfrm>
          <a:prstGeom prst="rect">
            <a:avLst/>
          </a:prstGeom>
          <a:noFill/>
        </p:spPr>
        <p:txBody>
          <a:bodyPr wrap="square" rtlCol="0">
            <a:spAutoFit/>
          </a:bodyPr>
          <a:lstStyle/>
          <a:p>
            <a:r>
              <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2800" b="1" dirty="0">
              <a:solidFill>
                <a:schemeClr val="accent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占位符 1"/>
          <p:cNvSpPr>
            <a:spLocks noGrp="1"/>
          </p:cNvSpPr>
          <p:nvPr/>
        </p:nvSpPr>
        <p:spPr>
          <a:xfrm>
            <a:off x="2542096" y="5170626"/>
            <a:ext cx="8381264" cy="494727"/>
          </a:xfrm>
          <a:prstGeom prst="rect">
            <a:avLst/>
          </a:prstGeom>
        </p:spPr>
        <p:txBody>
          <a:bodyPr lIns="91440" tIns="46800" rIns="91440" bIns="4572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smtClean="0">
                <a:solidFill>
                  <a:srgbClr val="FF0000"/>
                </a:solidFill>
              </a:rPr>
              <a:t>202</a:t>
            </a:r>
            <a:r>
              <a:rPr lang="en-US" altLang="zh-CN" b="1" dirty="0" smtClean="0">
                <a:solidFill>
                  <a:srgbClr val="FF0000"/>
                </a:solidFill>
              </a:rPr>
              <a:t>6</a:t>
            </a:r>
            <a:r>
              <a:rPr lang="zh-CN" altLang="en-US" b="1" dirty="0" smtClean="0">
                <a:solidFill>
                  <a:srgbClr val="FF0000"/>
                </a:solidFill>
              </a:rPr>
              <a:t>年</a:t>
            </a:r>
            <a:r>
              <a:rPr lang="en-US" altLang="zh-CN" b="1" dirty="0">
                <a:solidFill>
                  <a:srgbClr val="FF0000"/>
                </a:solidFill>
              </a:rPr>
              <a:t>6</a:t>
            </a:r>
            <a:r>
              <a:rPr lang="zh-CN" altLang="en-US" b="1" dirty="0" smtClean="0">
                <a:solidFill>
                  <a:srgbClr val="FF0000"/>
                </a:solidFill>
              </a:rPr>
              <a:t>月资产</a:t>
            </a:r>
            <a:r>
              <a:rPr lang="zh-CN" altLang="en-US" b="1" dirty="0">
                <a:solidFill>
                  <a:srgbClr val="FF0000"/>
                </a:solidFill>
              </a:rPr>
              <a:t>配置观点展望</a:t>
            </a:r>
            <a:endParaRPr lang="zh-CN" altLang="en-US" b="1" dirty="0">
              <a:solidFill>
                <a:srgbClr val="FF0000"/>
              </a:solidFill>
            </a:endParaRPr>
          </a:p>
        </p:txBody>
      </p:sp>
      <p:sp>
        <p:nvSpPr>
          <p:cNvPr id="12" name="文本框 11"/>
          <p:cNvSpPr txBox="1"/>
          <p:nvPr/>
        </p:nvSpPr>
        <p:spPr>
          <a:xfrm>
            <a:off x="1366801" y="5129989"/>
            <a:ext cx="865240" cy="521970"/>
          </a:xfrm>
          <a:prstGeom prst="rect">
            <a:avLst/>
          </a:prstGeom>
          <a:noFill/>
        </p:spPr>
        <p:txBody>
          <a:bodyPr wrap="square" rtlCol="0">
            <a:spAutoFit/>
          </a:bodyPr>
          <a:lstStyle/>
          <a:p>
            <a:r>
              <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05</a:t>
            </a:r>
            <a:endParaRPr lang="en-US" altLang="zh-CN" sz="2800" b="1" dirty="0">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en-US" altLang="zh-CN" dirty="0"/>
              <a:t>5.1  </a:t>
            </a:r>
            <a:r>
              <a:rPr dirty="0"/>
              <a:t>全球化配置观点</a:t>
            </a:r>
            <a:endParaRPr dirty="0"/>
          </a:p>
        </p:txBody>
      </p:sp>
      <p:sp>
        <p:nvSpPr>
          <p:cNvPr id="9" name="文本占位符 8"/>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dirty="0"/>
          </a:p>
        </p:txBody>
      </p:sp>
      <p:graphicFrame>
        <p:nvGraphicFramePr>
          <p:cNvPr id="4" name="表格 3"/>
          <p:cNvGraphicFramePr/>
          <p:nvPr>
            <p:custDataLst>
              <p:tags r:id="rId1"/>
            </p:custDataLst>
          </p:nvPr>
        </p:nvGraphicFramePr>
        <p:xfrm>
          <a:off x="997524" y="754890"/>
          <a:ext cx="10180320" cy="4944110"/>
        </p:xfrm>
        <a:graphic>
          <a:graphicData uri="http://schemas.openxmlformats.org/drawingml/2006/table">
            <a:tbl>
              <a:tblPr firstRow="1" bandRow="1">
                <a:tableStyleId>{5940675A-B579-460E-94D1-54222C63F5DA}</a:tableStyleId>
              </a:tblPr>
              <a:tblGrid>
                <a:gridCol w="1187536"/>
                <a:gridCol w="7623958"/>
                <a:gridCol w="1368826"/>
              </a:tblGrid>
              <a:tr h="489585">
                <a:tc>
                  <a:txBody>
                    <a:bodyPr/>
                    <a:lstStyle/>
                    <a:p>
                      <a:pPr indent="0" algn="ctr">
                        <a:buNone/>
                      </a:pPr>
                      <a:r>
                        <a:rPr lang="en-US" sz="1400" b="1">
                          <a:solidFill>
                            <a:srgbClr val="FFFFFF"/>
                          </a:solidFill>
                          <a:latin typeface="思源黑体" charset="0"/>
                          <a:cs typeface="思源黑体" charset="0"/>
                        </a:rPr>
                        <a:t>资产类别</a:t>
                      </a:r>
                      <a:endParaRPr lang="en-US" altLang="en-US" sz="1400" b="1">
                        <a:solidFill>
                          <a:srgbClr val="FFFFFF"/>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28575" cap="flat" cmpd="sng">
                      <a:solidFill>
                        <a:srgbClr val="FFFFFF"/>
                      </a:solidFill>
                      <a:prstDash val="solid"/>
                      <a:headEnd type="none" w="med" len="med"/>
                      <a:tailEnd type="none" w="med" len="med"/>
                    </a:lnB>
                    <a:lnTlToBr>
                      <a:noFill/>
                    </a:lnTlToBr>
                    <a:lnBlToTr>
                      <a:noFill/>
                    </a:lnBlToTr>
                    <a:solidFill>
                      <a:srgbClr val="C0504D"/>
                    </a:solidFill>
                  </a:tcPr>
                </a:tc>
                <a:tc>
                  <a:txBody>
                    <a:bodyPr/>
                    <a:lstStyle/>
                    <a:p>
                      <a:pPr indent="0" algn="ctr">
                        <a:buNone/>
                      </a:pPr>
                      <a:r>
                        <a:rPr lang="en-US" sz="1400" b="1">
                          <a:solidFill>
                            <a:srgbClr val="FFFFFF"/>
                          </a:solidFill>
                          <a:latin typeface="思源黑体" charset="0"/>
                          <a:cs typeface="思源黑体" charset="0"/>
                        </a:rPr>
                        <a:t>核心逻辑观点</a:t>
                      </a:r>
                      <a:endParaRPr lang="en-US" altLang="en-US" sz="1400" b="1">
                        <a:solidFill>
                          <a:srgbClr val="FFFFFF"/>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28575" cap="flat" cmpd="sng">
                      <a:solidFill>
                        <a:srgbClr val="FFFFFF"/>
                      </a:solidFill>
                      <a:prstDash val="solid"/>
                      <a:headEnd type="none" w="med" len="med"/>
                      <a:tailEnd type="none" w="med" len="med"/>
                    </a:lnB>
                    <a:lnTlToBr>
                      <a:noFill/>
                    </a:lnTlToBr>
                    <a:lnBlToTr>
                      <a:noFill/>
                    </a:lnBlToTr>
                    <a:solidFill>
                      <a:srgbClr val="C0504D"/>
                    </a:solidFill>
                  </a:tcPr>
                </a:tc>
                <a:tc>
                  <a:txBody>
                    <a:bodyPr/>
                    <a:lstStyle/>
                    <a:p>
                      <a:pPr indent="0" algn="ctr">
                        <a:buNone/>
                      </a:pPr>
                      <a:r>
                        <a:rPr lang="en-US" sz="1400" b="1">
                          <a:solidFill>
                            <a:srgbClr val="FFFFFF"/>
                          </a:solidFill>
                          <a:latin typeface="思源黑体" charset="0"/>
                          <a:cs typeface="思源黑体" charset="0"/>
                        </a:rPr>
                        <a:t>配置建议</a:t>
                      </a:r>
                      <a:endParaRPr lang="en-US" altLang="en-US" sz="1400" b="1">
                        <a:solidFill>
                          <a:srgbClr val="FFFFFF"/>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28575" cap="flat" cmpd="sng">
                      <a:solidFill>
                        <a:srgbClr val="FFFFFF"/>
                      </a:solidFill>
                      <a:prstDash val="solid"/>
                      <a:headEnd type="none" w="med" len="med"/>
                      <a:tailEnd type="none" w="med" len="med"/>
                    </a:lnB>
                    <a:lnTlToBr>
                      <a:noFill/>
                    </a:lnTlToBr>
                    <a:lnBlToTr>
                      <a:noFill/>
                    </a:lnBlToTr>
                    <a:solidFill>
                      <a:srgbClr val="C0504D"/>
                    </a:solidFill>
                  </a:tcPr>
                </a:tc>
              </a:tr>
              <a:tr h="902970">
                <a:tc>
                  <a:txBody>
                    <a:bodyPr/>
                    <a:lstStyle/>
                    <a:p>
                      <a:pPr indent="0" algn="ctr">
                        <a:buNone/>
                      </a:pPr>
                      <a:r>
                        <a:rPr lang="en-US" sz="1400" b="1">
                          <a:solidFill>
                            <a:srgbClr val="000000"/>
                          </a:solidFill>
                          <a:latin typeface="思源黑体" charset="0"/>
                          <a:cs typeface="思源黑体" charset="0"/>
                        </a:rPr>
                        <a:t>港股</a:t>
                      </a:r>
                      <a:endParaRPr lang="en-US" altLang="en-US" sz="1400" b="1">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28575"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8D0D0"/>
                    </a:solidFill>
                  </a:tcPr>
                </a:tc>
                <a:tc>
                  <a:txBody>
                    <a:bodyPr/>
                    <a:lstStyle/>
                    <a:p>
                      <a:pPr indent="0" algn="l">
                        <a:buNone/>
                      </a:pPr>
                      <a:r>
                        <a:rPr lang="en-US" sz="1400" b="0" dirty="0">
                          <a:solidFill>
                            <a:srgbClr val="000000"/>
                          </a:solidFill>
                          <a:latin typeface="Arial" panose="020B0604020202020204" pitchFamily="34" charset="0"/>
                          <a:cs typeface="Arial" panose="020B0604020202020204" pitchFamily="34" charset="0"/>
                        </a:rPr>
                        <a:t>1、</a:t>
                      </a:r>
                      <a:r>
                        <a:rPr lang="zh-CN" altLang="en-US" sz="1400" b="0" dirty="0">
                          <a:solidFill>
                            <a:srgbClr val="000000"/>
                          </a:solidFill>
                          <a:latin typeface="Arial" panose="020B0604020202020204" pitchFamily="34" charset="0"/>
                          <a:cs typeface="Arial" panose="020B0604020202020204" pitchFamily="34" charset="0"/>
                        </a:rPr>
                        <a:t>外部</a:t>
                      </a:r>
                      <a:r>
                        <a:rPr lang="zh-CN" altLang="en-US" sz="1400" b="0" dirty="0" smtClean="0">
                          <a:solidFill>
                            <a:srgbClr val="000000"/>
                          </a:solidFill>
                          <a:latin typeface="Arial" panose="020B0604020202020204" pitchFamily="34" charset="0"/>
                          <a:cs typeface="Arial" panose="020B0604020202020204" pitchFamily="34" charset="0"/>
                        </a:rPr>
                        <a:t>风险</a:t>
                      </a:r>
                      <a:r>
                        <a:rPr lang="zh-CN" altLang="en-US" sz="1400" b="0" dirty="0" smtClean="0">
                          <a:solidFill>
                            <a:srgbClr val="000000"/>
                          </a:solidFill>
                          <a:latin typeface="Arial" panose="020B0604020202020204" pitchFamily="34" charset="0"/>
                          <a:cs typeface="Arial" panose="020B0604020202020204" pitchFamily="34" charset="0"/>
                        </a:rPr>
                        <a:t>影响强化</a:t>
                      </a:r>
                      <a:r>
                        <a:rPr lang="zh-CN" altLang="en-US" sz="1400" b="0" dirty="0" smtClean="0">
                          <a:solidFill>
                            <a:srgbClr val="000000"/>
                          </a:solidFill>
                          <a:latin typeface="Arial" panose="020B0604020202020204" pitchFamily="34" charset="0"/>
                          <a:cs typeface="Arial" panose="020B0604020202020204" pitchFamily="34" charset="0"/>
                        </a:rPr>
                        <a:t>，流动性紧缩</a:t>
                      </a:r>
                      <a:r>
                        <a:rPr lang="zh-CN" altLang="en-US" sz="1400" b="0" dirty="0" smtClean="0">
                          <a:solidFill>
                            <a:srgbClr val="000000"/>
                          </a:solidFill>
                          <a:latin typeface="Arial" panose="020B0604020202020204" pitchFamily="34" charset="0"/>
                          <a:cs typeface="Arial" panose="020B0604020202020204" pitchFamily="34" charset="0"/>
                        </a:rPr>
                        <a:t>预期增强，</a:t>
                      </a:r>
                      <a:r>
                        <a:rPr lang="zh-CN" altLang="en-US" sz="1400" b="0" dirty="0" smtClean="0">
                          <a:solidFill>
                            <a:srgbClr val="000000"/>
                          </a:solidFill>
                          <a:latin typeface="Arial" panose="020B0604020202020204" pitchFamily="34" charset="0"/>
                          <a:cs typeface="Arial" panose="020B0604020202020204" pitchFamily="34" charset="0"/>
                        </a:rPr>
                        <a:t>港股短期</a:t>
                      </a:r>
                      <a:r>
                        <a:rPr lang="zh-CN" altLang="en-US" sz="1400" b="0" dirty="0" smtClean="0">
                          <a:solidFill>
                            <a:srgbClr val="000000"/>
                          </a:solidFill>
                          <a:latin typeface="Arial" panose="020B0604020202020204" pitchFamily="34" charset="0"/>
                          <a:cs typeface="Arial" panose="020B0604020202020204" pitchFamily="34" charset="0"/>
                        </a:rPr>
                        <a:t>震荡运行</a:t>
                      </a:r>
                      <a:r>
                        <a:rPr lang="en-US" sz="1400" b="0" dirty="0" smtClean="0">
                          <a:solidFill>
                            <a:srgbClr val="000000"/>
                          </a:solidFill>
                          <a:latin typeface="Arial" panose="020B0604020202020204" pitchFamily="34" charset="0"/>
                          <a:cs typeface="Arial" panose="020B0604020202020204" pitchFamily="34" charset="0"/>
                        </a:rPr>
                        <a:t>。 </a:t>
                      </a:r>
                      <a:endParaRPr lang="en-US" sz="1400" b="0" dirty="0">
                        <a:solidFill>
                          <a:srgbClr val="000000"/>
                        </a:solidFill>
                        <a:latin typeface="Arial" panose="020B0604020202020204" pitchFamily="34" charset="0"/>
                        <a:cs typeface="Arial" panose="020B0604020202020204" pitchFamily="34" charset="0"/>
                      </a:endParaRPr>
                    </a:p>
                    <a:p>
                      <a:pPr indent="0" algn="l">
                        <a:buNone/>
                      </a:pPr>
                      <a:r>
                        <a:rPr lang="en-US" sz="1400" b="0" dirty="0">
                          <a:solidFill>
                            <a:srgbClr val="000000"/>
                          </a:solidFill>
                          <a:latin typeface="Arial" panose="020B0604020202020204" pitchFamily="34" charset="0"/>
                          <a:cs typeface="Arial" panose="020B0604020202020204" pitchFamily="34" charset="0"/>
                        </a:rPr>
                        <a:t>2</a:t>
                      </a:r>
                      <a:r>
                        <a:rPr lang="zh-CN" altLang="en-US" sz="1400" b="0" dirty="0" smtClean="0">
                          <a:solidFill>
                            <a:srgbClr val="000000"/>
                          </a:solidFill>
                          <a:latin typeface="Arial" panose="020B0604020202020204" pitchFamily="34" charset="0"/>
                          <a:cs typeface="Arial" panose="020B0604020202020204" pitchFamily="34" charset="0"/>
                        </a:rPr>
                        <a:t>、国内经济</a:t>
                      </a:r>
                      <a:r>
                        <a:rPr lang="zh-CN" altLang="en-US" sz="1400" b="0" dirty="0" smtClean="0">
                          <a:solidFill>
                            <a:srgbClr val="000000"/>
                          </a:solidFill>
                          <a:latin typeface="Arial" panose="020B0604020202020204" pitchFamily="34" charset="0"/>
                          <a:cs typeface="Arial" panose="020B0604020202020204" pitchFamily="34" charset="0"/>
                        </a:rPr>
                        <a:t>弱改善，</a:t>
                      </a:r>
                      <a:r>
                        <a:rPr lang="zh-CN" altLang="en-US" sz="1400" b="0" dirty="0" smtClean="0">
                          <a:solidFill>
                            <a:srgbClr val="000000"/>
                          </a:solidFill>
                          <a:latin typeface="Arial" panose="020B0604020202020204" pitchFamily="34" charset="0"/>
                          <a:cs typeface="Arial" panose="020B0604020202020204" pitchFamily="34" charset="0"/>
                        </a:rPr>
                        <a:t>企业业绩</a:t>
                      </a:r>
                      <a:r>
                        <a:rPr lang="zh-CN" altLang="en-US" sz="1400" b="0" dirty="0" smtClean="0">
                          <a:solidFill>
                            <a:srgbClr val="000000"/>
                          </a:solidFill>
                          <a:latin typeface="Arial" panose="020B0604020202020204" pitchFamily="34" charset="0"/>
                          <a:cs typeface="Arial" panose="020B0604020202020204" pitchFamily="34" charset="0"/>
                        </a:rPr>
                        <a:t>增速预计回升；但流动性紧缩影响</a:t>
                      </a:r>
                      <a:r>
                        <a:rPr lang="zh-CN" altLang="en-US" sz="1400" b="0" dirty="0" smtClean="0">
                          <a:solidFill>
                            <a:srgbClr val="000000"/>
                          </a:solidFill>
                          <a:latin typeface="Arial" panose="020B0604020202020204" pitchFamily="34" charset="0"/>
                          <a:cs typeface="Arial" panose="020B0604020202020204" pitchFamily="34" charset="0"/>
                        </a:rPr>
                        <a:t>恒生科技指数</a:t>
                      </a:r>
                      <a:r>
                        <a:rPr lang="en-US" sz="1400" b="0" dirty="0" smtClean="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3</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三季度</a:t>
                      </a:r>
                      <a:r>
                        <a:rPr lang="en-US" sz="1400" b="0" dirty="0" err="1" smtClean="0">
                          <a:solidFill>
                            <a:srgbClr val="000000"/>
                          </a:solidFill>
                          <a:latin typeface="思源黑体" charset="0"/>
                          <a:cs typeface="思源黑体" charset="0"/>
                        </a:rPr>
                        <a:t>关注国内经济成色</a:t>
                      </a:r>
                      <a:r>
                        <a:rPr lang="zh-CN" altLang="en-US" sz="1400" b="0" dirty="0" smtClean="0">
                          <a:solidFill>
                            <a:srgbClr val="000000"/>
                          </a:solidFill>
                          <a:latin typeface="思源黑体" charset="0"/>
                          <a:cs typeface="思源黑体" charset="0"/>
                        </a:rPr>
                        <a:t>、企业业绩</a:t>
                      </a:r>
                      <a:r>
                        <a:rPr lang="en-US" sz="1400" b="0" dirty="0" err="1" smtClean="0">
                          <a:solidFill>
                            <a:srgbClr val="000000"/>
                          </a:solidFill>
                          <a:latin typeface="思源黑体" charset="0"/>
                          <a:cs typeface="思源黑体" charset="0"/>
                        </a:rPr>
                        <a:t>情况</a:t>
                      </a:r>
                      <a:r>
                        <a:rPr lang="zh-CN" altLang="en-US" sz="1400" b="0" dirty="0" smtClean="0">
                          <a:solidFill>
                            <a:srgbClr val="000000"/>
                          </a:solidFill>
                          <a:latin typeface="思源黑体" charset="0"/>
                          <a:cs typeface="思源黑体" charset="0"/>
                        </a:rPr>
                        <a:t>以及海外流动性情况</a:t>
                      </a:r>
                      <a:r>
                        <a:rPr lang="en-US" sz="1400" b="0" dirty="0" smtClean="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en-US" sz="1400" b="0" dirty="0">
                          <a:solidFill>
                            <a:srgbClr val="000000"/>
                          </a:solidFill>
                          <a:latin typeface="思源黑体" charset="0"/>
                          <a:cs typeface="思源黑体" charset="0"/>
                        </a:rPr>
                        <a:t>4、</a:t>
                      </a:r>
                      <a:r>
                        <a:rPr lang="en-US" sz="1400" b="0" dirty="0" smtClean="0">
                          <a:solidFill>
                            <a:srgbClr val="000000"/>
                          </a:solidFill>
                          <a:latin typeface="思源黑体" charset="0"/>
                          <a:cs typeface="思源黑体" charset="0"/>
                        </a:rPr>
                        <a:t>恒指处于震荡</a:t>
                      </a:r>
                      <a:r>
                        <a:rPr lang="zh-CN" altLang="en-US" sz="1400" b="0" dirty="0" smtClean="0">
                          <a:solidFill>
                            <a:srgbClr val="000000"/>
                          </a:solidFill>
                          <a:latin typeface="思源黑体" charset="0"/>
                          <a:cs typeface="思源黑体" charset="0"/>
                        </a:rPr>
                        <a:t>期</a:t>
                      </a:r>
                      <a:r>
                        <a:rPr lang="en-US" sz="1400" b="0" dirty="0" smtClean="0">
                          <a:solidFill>
                            <a:srgbClr val="000000"/>
                          </a:solidFill>
                          <a:latin typeface="思源黑体" charset="0"/>
                          <a:cs typeface="思源黑体" charset="0"/>
                        </a:rPr>
                        <a:t>，配置价值</a:t>
                      </a:r>
                      <a:r>
                        <a:rPr lang="zh-CN" altLang="en-US" sz="1400" b="0" dirty="0" smtClean="0">
                          <a:solidFill>
                            <a:srgbClr val="000000"/>
                          </a:solidFill>
                          <a:latin typeface="思源黑体" charset="0"/>
                          <a:cs typeface="思源黑体" charset="0"/>
                        </a:rPr>
                        <a:t>仍旧</a:t>
                      </a:r>
                      <a:r>
                        <a:rPr lang="en-US" sz="1400" b="0" dirty="0" err="1" smtClean="0">
                          <a:solidFill>
                            <a:srgbClr val="000000"/>
                          </a:solidFill>
                          <a:latin typeface="思源黑体" charset="0"/>
                          <a:cs typeface="思源黑体" charset="0"/>
                        </a:rPr>
                        <a:t>较高，</a:t>
                      </a:r>
                      <a:r>
                        <a:rPr lang="en-US" altLang="zh-CN" sz="1400" b="0" dirty="0" err="1" smtClean="0">
                          <a:solidFill>
                            <a:srgbClr val="000000"/>
                          </a:solidFill>
                          <a:latin typeface="思源黑体" charset="0"/>
                          <a:cs typeface="思源黑体" charset="0"/>
                        </a:rPr>
                        <a:t>建议</a:t>
                      </a:r>
                      <a:r>
                        <a:rPr lang="zh-CN" altLang="en-US" sz="1400" b="1" dirty="0" smtClean="0">
                          <a:solidFill>
                            <a:srgbClr val="000000"/>
                          </a:solidFill>
                          <a:latin typeface="思源黑体" charset="0"/>
                          <a:cs typeface="思源黑体" charset="0"/>
                        </a:rPr>
                        <a:t>维持高配</a:t>
                      </a:r>
                      <a:r>
                        <a:rPr lang="en-US" altLang="zh-CN" sz="1400" b="1" dirty="0" smtClean="0">
                          <a:solidFill>
                            <a:srgbClr val="000000"/>
                          </a:solidFill>
                          <a:latin typeface="思源黑体" charset="0"/>
                          <a:cs typeface="思源黑体" charset="0"/>
                        </a:rPr>
                        <a:t>-</a:t>
                      </a:r>
                      <a:r>
                        <a:rPr lang="en-US" sz="1400" b="0" dirty="0" smtClean="0">
                          <a:solidFill>
                            <a:srgbClr val="000000"/>
                          </a:solidFill>
                          <a:latin typeface="思源黑体" charset="0"/>
                          <a:cs typeface="思源黑体" charset="0"/>
                        </a:rPr>
                        <a:t>，</a:t>
                      </a:r>
                      <a:r>
                        <a:rPr lang="en-US" sz="1400" b="0" dirty="0" err="1">
                          <a:solidFill>
                            <a:srgbClr val="000000"/>
                          </a:solidFill>
                          <a:latin typeface="思源黑体" charset="0"/>
                          <a:cs typeface="思源黑体" charset="0"/>
                        </a:rPr>
                        <a:t>中长期择机逢低买入</a:t>
                      </a:r>
                      <a:r>
                        <a:rPr lang="en-US" sz="1400" b="0" dirty="0">
                          <a:solidFill>
                            <a:srgbClr val="000000"/>
                          </a:solidFill>
                          <a:latin typeface="思源黑体" charset="0"/>
                          <a:cs typeface="思源黑体" charset="0"/>
                        </a:rPr>
                        <a:t>。</a:t>
                      </a:r>
                      <a:endParaRPr lang="en-US" altLang="en-US" sz="1400" b="0" dirty="0">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28575"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8D0D0"/>
                    </a:solidFill>
                  </a:tcPr>
                </a:tc>
                <a:tc>
                  <a:txBody>
                    <a:bodyPr/>
                    <a:lstStyle/>
                    <a:p>
                      <a:pPr indent="0" algn="ctr">
                        <a:buNone/>
                      </a:pPr>
                      <a:r>
                        <a:rPr lang="zh-CN" altLang="en-US" sz="1400" b="1" dirty="0" smtClean="0">
                          <a:solidFill>
                            <a:srgbClr val="FF0000"/>
                          </a:solidFill>
                          <a:latin typeface="思源黑体" charset="0"/>
                          <a:cs typeface="思源黑体" charset="0"/>
                        </a:rPr>
                        <a:t>高</a:t>
                      </a:r>
                      <a:r>
                        <a:rPr lang="en-US" sz="1400" b="1" dirty="0" smtClean="0">
                          <a:solidFill>
                            <a:srgbClr val="FF0000"/>
                          </a:solidFill>
                          <a:latin typeface="思源黑体" charset="0"/>
                          <a:cs typeface="思源黑体" charset="0"/>
                        </a:rPr>
                        <a:t>配-</a:t>
                      </a:r>
                      <a:endParaRPr lang="en-US" altLang="en-US" sz="1400" b="1" dirty="0">
                        <a:solidFill>
                          <a:srgbClr val="FF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28575"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8D0D0"/>
                    </a:solidFill>
                  </a:tcPr>
                </a:tc>
              </a:tr>
              <a:tr h="903605">
                <a:tc>
                  <a:txBody>
                    <a:bodyPr/>
                    <a:lstStyle/>
                    <a:p>
                      <a:pPr indent="0" algn="ctr">
                        <a:buNone/>
                      </a:pPr>
                      <a:r>
                        <a:rPr lang="en-US" sz="1400" b="1">
                          <a:solidFill>
                            <a:srgbClr val="000000"/>
                          </a:solidFill>
                          <a:latin typeface="思源黑体" charset="0"/>
                          <a:cs typeface="思源黑体" charset="0"/>
                        </a:rPr>
                        <a:t>美股</a:t>
                      </a:r>
                      <a:endParaRPr lang="en-US" altLang="en-US" sz="1400" b="1">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F4E9E9"/>
                    </a:solidFill>
                  </a:tcPr>
                </a:tc>
                <a:tc>
                  <a:txBody>
                    <a:bodyPr/>
                    <a:lstStyle/>
                    <a:p>
                      <a:pPr indent="0" algn="l">
                        <a:buNone/>
                      </a:pPr>
                      <a:r>
                        <a:rPr lang="en-US" sz="1400" b="0" dirty="0">
                          <a:solidFill>
                            <a:srgbClr val="000000"/>
                          </a:solidFill>
                          <a:latin typeface="思源黑体" charset="0"/>
                          <a:cs typeface="思源黑体" charset="0"/>
                        </a:rPr>
                        <a:t>1</a:t>
                      </a:r>
                      <a:r>
                        <a:rPr lang="zh-CN" altLang="en-US" sz="1400" b="0" dirty="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美国经济增长</a:t>
                      </a:r>
                      <a:r>
                        <a:rPr lang="zh-CN" altLang="en-US" sz="1400" b="0" dirty="0" smtClean="0">
                          <a:solidFill>
                            <a:srgbClr val="000000"/>
                          </a:solidFill>
                          <a:latin typeface="思源黑体" charset="0"/>
                          <a:cs typeface="思源黑体" charset="0"/>
                        </a:rPr>
                        <a:t>稳健加快，企业业绩大幅增长</a:t>
                      </a:r>
                      <a:r>
                        <a:rPr lang="en-US" sz="1400" b="0" dirty="0" smtClean="0">
                          <a:solidFill>
                            <a:srgbClr val="000000"/>
                          </a:solidFill>
                          <a:latin typeface="思源黑体" charset="0"/>
                          <a:cs typeface="思源黑体" charset="0"/>
                        </a:rPr>
                        <a:t>。</a:t>
                      </a:r>
                      <a:endParaRPr lang="en-US" sz="1400" b="0" dirty="0" smtClean="0">
                        <a:solidFill>
                          <a:srgbClr val="000000"/>
                        </a:solidFill>
                        <a:latin typeface="思源黑体" charset="0"/>
                        <a:cs typeface="思源黑体" charset="0"/>
                      </a:endParaRPr>
                    </a:p>
                    <a:p>
                      <a:pPr indent="0" algn="l">
                        <a:buNone/>
                      </a:pPr>
                      <a:r>
                        <a:rPr lang="en-US" sz="1400" b="0" dirty="0" smtClean="0">
                          <a:solidFill>
                            <a:srgbClr val="000000"/>
                          </a:solidFill>
                          <a:latin typeface="思源黑体" charset="0"/>
                          <a:cs typeface="思源黑体" charset="0"/>
                        </a:rPr>
                        <a:t>2</a:t>
                      </a:r>
                      <a:r>
                        <a:rPr lang="zh-CN" altLang="en-US" sz="1400" b="0" dirty="0" smtClean="0">
                          <a:solidFill>
                            <a:srgbClr val="000000"/>
                          </a:solidFill>
                          <a:latin typeface="思源黑体" charset="0"/>
                          <a:cs typeface="思源黑体" charset="0"/>
                        </a:rPr>
                        <a:t>、美联储紧缩</a:t>
                      </a:r>
                      <a:r>
                        <a:rPr lang="zh-CN" altLang="en-US" sz="1400" b="0" dirty="0" smtClean="0">
                          <a:solidFill>
                            <a:srgbClr val="000000"/>
                          </a:solidFill>
                          <a:latin typeface="思源黑体" charset="0"/>
                          <a:cs typeface="思源黑体" charset="0"/>
                        </a:rPr>
                        <a:t>预期增强，</a:t>
                      </a:r>
                      <a:r>
                        <a:rPr lang="zh-CN" altLang="en-US" sz="1400" b="0" dirty="0" smtClean="0">
                          <a:solidFill>
                            <a:srgbClr val="000000"/>
                          </a:solidFill>
                          <a:latin typeface="思源黑体" charset="0"/>
                          <a:cs typeface="思源黑体" charset="0"/>
                        </a:rPr>
                        <a:t>美元流动性维持平稳。</a:t>
                      </a:r>
                      <a:endParaRPr lang="en-US" sz="1400" b="0" dirty="0">
                        <a:solidFill>
                          <a:srgbClr val="000000"/>
                        </a:solidFill>
                        <a:latin typeface="思源黑体" charset="0"/>
                        <a:cs typeface="思源黑体" charset="0"/>
                      </a:endParaRPr>
                    </a:p>
                    <a:p>
                      <a:pPr indent="0" algn="l">
                        <a:buNone/>
                      </a:pPr>
                      <a:r>
                        <a:rPr lang="en-US" sz="1400" b="0" dirty="0" smtClean="0">
                          <a:solidFill>
                            <a:srgbClr val="000000"/>
                          </a:solidFill>
                          <a:latin typeface="思源黑体" charset="0"/>
                          <a:cs typeface="思源黑体" charset="0"/>
                        </a:rPr>
                        <a:t>3</a:t>
                      </a:r>
                      <a:r>
                        <a:rPr lang="zh-CN" altLang="en-US" sz="1400" b="0" dirty="0" smtClean="0">
                          <a:solidFill>
                            <a:srgbClr val="000000"/>
                          </a:solidFill>
                          <a:latin typeface="思源黑体" charset="0"/>
                          <a:cs typeface="思源黑体" charset="0"/>
                        </a:rPr>
                        <a:t>、中东</a:t>
                      </a:r>
                      <a:r>
                        <a:rPr lang="zh-CN" altLang="en-US" sz="1400" b="0" dirty="0" smtClean="0">
                          <a:solidFill>
                            <a:srgbClr val="000000"/>
                          </a:solidFill>
                          <a:latin typeface="思源黑体" charset="0"/>
                          <a:cs typeface="思源黑体" charset="0"/>
                        </a:rPr>
                        <a:t>局势升级</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美股波动性</a:t>
                      </a:r>
                      <a:r>
                        <a:rPr lang="zh-CN" altLang="en-US" sz="1400" b="0" dirty="0" smtClean="0">
                          <a:solidFill>
                            <a:srgbClr val="000000"/>
                          </a:solidFill>
                          <a:latin typeface="思源黑体" charset="0"/>
                          <a:cs typeface="思源黑体" charset="0"/>
                        </a:rPr>
                        <a:t>上升，</a:t>
                      </a:r>
                      <a:r>
                        <a:rPr lang="zh-CN" altLang="en-US" sz="1400" b="0" dirty="0" smtClean="0">
                          <a:solidFill>
                            <a:srgbClr val="000000"/>
                          </a:solidFill>
                          <a:latin typeface="思源黑体" charset="0"/>
                          <a:cs typeface="思源黑体" charset="0"/>
                        </a:rPr>
                        <a:t>整体</a:t>
                      </a:r>
                      <a:r>
                        <a:rPr lang="zh-CN" altLang="en-US" sz="1400" b="0" dirty="0" smtClean="0">
                          <a:solidFill>
                            <a:srgbClr val="000000"/>
                          </a:solidFill>
                          <a:latin typeface="思源黑体" charset="0"/>
                          <a:cs typeface="思源黑体" charset="0"/>
                        </a:rPr>
                        <a:t>震荡运行</a:t>
                      </a:r>
                      <a:r>
                        <a:rPr lang="en-US" sz="1400" b="0" dirty="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sz="1400" b="0" dirty="0" smtClean="0">
                          <a:solidFill>
                            <a:srgbClr val="000000"/>
                          </a:solidFill>
                          <a:latin typeface="思源黑体" charset="0"/>
                          <a:cs typeface="思源黑体" charset="0"/>
                        </a:rPr>
                        <a:t>4</a:t>
                      </a:r>
                      <a:r>
                        <a:rPr lang="zh-CN" alt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短中期关注</a:t>
                      </a:r>
                      <a:r>
                        <a:rPr lang="zh-CN" altLang="en-US" sz="1400" b="0" dirty="0" smtClean="0">
                          <a:solidFill>
                            <a:srgbClr val="000000"/>
                          </a:solidFill>
                          <a:latin typeface="思源黑体" charset="0"/>
                          <a:cs typeface="思源黑体" charset="0"/>
                        </a:rPr>
                        <a:t>中东局势，</a:t>
                      </a:r>
                      <a:r>
                        <a:rPr lang="en-US" sz="1400" b="0" dirty="0" err="1" smtClean="0">
                          <a:solidFill>
                            <a:srgbClr val="000000"/>
                          </a:solidFill>
                          <a:latin typeface="思源黑体" charset="0"/>
                          <a:cs typeface="思源黑体" charset="0"/>
                        </a:rPr>
                        <a:t>美国</a:t>
                      </a:r>
                      <a:r>
                        <a:rPr lang="zh-CN" altLang="en-US" sz="1400" b="0" dirty="0" smtClean="0">
                          <a:solidFill>
                            <a:srgbClr val="000000"/>
                          </a:solidFill>
                          <a:latin typeface="思源黑体" charset="0"/>
                          <a:cs typeface="思源黑体" charset="0"/>
                        </a:rPr>
                        <a:t>就业市场和通胀情况</a:t>
                      </a:r>
                      <a:r>
                        <a:rPr lang="en-US" sz="1400" b="0" dirty="0" err="1" smtClean="0">
                          <a:solidFill>
                            <a:srgbClr val="000000"/>
                          </a:solidFill>
                          <a:latin typeface="思源黑体" charset="0"/>
                          <a:cs typeface="思源黑体" charset="0"/>
                        </a:rPr>
                        <a:t>对美国经济以及美联储货币政策的影响</a:t>
                      </a:r>
                      <a:r>
                        <a:rPr lang="en-US" sz="1400" b="0" dirty="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sz="1400" b="0" dirty="0" smtClean="0">
                          <a:solidFill>
                            <a:srgbClr val="000000"/>
                          </a:solidFill>
                          <a:latin typeface="思源黑体" charset="0"/>
                          <a:cs typeface="思源黑体" charset="0"/>
                        </a:rPr>
                        <a:t>5</a:t>
                      </a:r>
                      <a:r>
                        <a:rPr lang="zh-CN" alt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短期</a:t>
                      </a:r>
                      <a:r>
                        <a:rPr lang="zh-CN" altLang="en-US" sz="1400" b="0" dirty="0" smtClean="0">
                          <a:solidFill>
                            <a:srgbClr val="000000"/>
                          </a:solidFill>
                          <a:latin typeface="思源黑体" charset="0"/>
                          <a:cs typeface="思源黑体" charset="0"/>
                        </a:rPr>
                        <a:t>震荡运行</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中长期配置价值</a:t>
                      </a:r>
                      <a:r>
                        <a:rPr lang="zh-CN" altLang="en-US" sz="1400" b="0" dirty="0" smtClean="0">
                          <a:solidFill>
                            <a:srgbClr val="000000"/>
                          </a:solidFill>
                          <a:latin typeface="思源黑体" charset="0"/>
                          <a:cs typeface="思源黑体" charset="0"/>
                        </a:rPr>
                        <a:t>维持</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建议</a:t>
                      </a:r>
                      <a:r>
                        <a:rPr lang="zh-CN" altLang="en-US" sz="1400" b="1" dirty="0" smtClean="0">
                          <a:solidFill>
                            <a:srgbClr val="000000"/>
                          </a:solidFill>
                          <a:latin typeface="思源黑体" charset="0"/>
                          <a:cs typeface="思源黑体" charset="0"/>
                        </a:rPr>
                        <a:t>维持高配</a:t>
                      </a:r>
                      <a:r>
                        <a:rPr lang="en-US" altLang="zh-CN" sz="1400" b="1" dirty="0" smtClean="0">
                          <a:solidFill>
                            <a:srgbClr val="000000"/>
                          </a:solidFill>
                          <a:latin typeface="思源黑体" charset="0"/>
                          <a:cs typeface="思源黑体" charset="0"/>
                        </a:rPr>
                        <a:t>+</a:t>
                      </a:r>
                      <a:r>
                        <a:rPr lang="en-US" sz="1400" b="0" dirty="0" smtClean="0">
                          <a:solidFill>
                            <a:srgbClr val="000000"/>
                          </a:solidFill>
                          <a:latin typeface="思源黑体" charset="0"/>
                          <a:cs typeface="思源黑体" charset="0"/>
                        </a:rPr>
                        <a:t>。</a:t>
                      </a:r>
                      <a:endParaRPr lang="en-US" altLang="en-US" sz="1400" b="0" dirty="0">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b="1" dirty="0" smtClean="0">
                          <a:solidFill>
                            <a:srgbClr val="FF0000"/>
                          </a:solidFill>
                          <a:latin typeface="思源黑体" charset="0"/>
                          <a:cs typeface="思源黑体" charset="0"/>
                        </a:rPr>
                        <a:t>高</a:t>
                      </a:r>
                      <a:r>
                        <a:rPr lang="en-US" altLang="zh-CN" sz="1400" b="1" dirty="0" smtClean="0">
                          <a:solidFill>
                            <a:srgbClr val="FF0000"/>
                          </a:solidFill>
                          <a:latin typeface="思源黑体" charset="0"/>
                          <a:cs typeface="思源黑体" charset="0"/>
                        </a:rPr>
                        <a:t>配+</a:t>
                      </a:r>
                      <a:endParaRPr lang="en-US" altLang="en-US" sz="1400" b="1" dirty="0" smtClean="0">
                        <a:solidFill>
                          <a:srgbClr val="FF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F4E9E9"/>
                    </a:solidFill>
                  </a:tcPr>
                </a:tc>
              </a:tr>
              <a:tr h="1129665">
                <a:tc>
                  <a:txBody>
                    <a:bodyPr/>
                    <a:lstStyle/>
                    <a:p>
                      <a:pPr indent="0" algn="ctr">
                        <a:buNone/>
                      </a:pPr>
                      <a:r>
                        <a:rPr lang="en-US" sz="1400" b="1">
                          <a:solidFill>
                            <a:srgbClr val="000000"/>
                          </a:solidFill>
                          <a:latin typeface="思源黑体" charset="0"/>
                          <a:cs typeface="思源黑体" charset="0"/>
                        </a:rPr>
                        <a:t>美债</a:t>
                      </a:r>
                      <a:endParaRPr lang="en-US" altLang="en-US" sz="1400" b="1">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8D0D0"/>
                    </a:solidFill>
                  </a:tcPr>
                </a:tc>
                <a:tc>
                  <a:txBody>
                    <a:bodyPr/>
                    <a:lstStyle/>
                    <a:p>
                      <a:pPr indent="0" algn="l">
                        <a:buNone/>
                      </a:pPr>
                      <a:r>
                        <a:rPr lang="en-US" sz="1400" b="0" dirty="0">
                          <a:solidFill>
                            <a:srgbClr val="000000"/>
                          </a:solidFill>
                          <a:latin typeface="思源黑体" charset="0"/>
                          <a:cs typeface="思源黑体" charset="0"/>
                        </a:rPr>
                        <a:t>1</a:t>
                      </a:r>
                      <a:r>
                        <a:rPr lang="zh-CN" altLang="en-US" sz="1400" b="0" dirty="0" smtClean="0">
                          <a:solidFill>
                            <a:srgbClr val="000000"/>
                          </a:solidFill>
                          <a:latin typeface="思源黑体" charset="0"/>
                          <a:cs typeface="思源黑体" charset="0"/>
                        </a:rPr>
                        <a:t>、经济增长稳健加快</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通胀仍旧较高</a:t>
                      </a:r>
                      <a:r>
                        <a:rPr lang="zh-CN" altLang="en-US" sz="1400" b="0" dirty="0" smtClean="0">
                          <a:solidFill>
                            <a:srgbClr val="000000"/>
                          </a:solidFill>
                          <a:latin typeface="思源黑体" charset="0"/>
                          <a:cs typeface="思源黑体" charset="0"/>
                        </a:rPr>
                        <a:t>，劳动力市场好于预期</a:t>
                      </a:r>
                      <a:r>
                        <a:rPr lang="en-US" sz="1400" b="0" dirty="0" smtClean="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2</a:t>
                      </a:r>
                      <a:r>
                        <a:rPr lang="zh-CN" altLang="en-US" sz="1400" b="0" dirty="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美联储</a:t>
                      </a:r>
                      <a:r>
                        <a:rPr lang="zh-CN" altLang="en-US" sz="1400" b="0" dirty="0" smtClean="0">
                          <a:solidFill>
                            <a:srgbClr val="000000"/>
                          </a:solidFill>
                          <a:latin typeface="思源黑体" charset="0"/>
                          <a:cs typeface="思源黑体" charset="0"/>
                        </a:rPr>
                        <a:t>加息</a:t>
                      </a:r>
                      <a:r>
                        <a:rPr lang="zh-CN" altLang="en-US" sz="1400" b="0" dirty="0" smtClean="0">
                          <a:solidFill>
                            <a:srgbClr val="000000"/>
                          </a:solidFill>
                          <a:latin typeface="思源黑体" charset="0"/>
                          <a:cs typeface="思源黑体" charset="0"/>
                        </a:rPr>
                        <a:t>预期上升</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中东局势</a:t>
                      </a:r>
                      <a:r>
                        <a:rPr lang="zh-CN" altLang="en-US" sz="1400" b="0" dirty="0" smtClean="0">
                          <a:solidFill>
                            <a:srgbClr val="000000"/>
                          </a:solidFill>
                          <a:latin typeface="思源黑体" charset="0"/>
                          <a:cs typeface="思源黑体" charset="0"/>
                        </a:rPr>
                        <a:t>短期升级扰动</a:t>
                      </a:r>
                      <a:r>
                        <a:rPr lang="zh-CN" altLang="en-US" sz="1400" b="0" dirty="0" smtClean="0">
                          <a:solidFill>
                            <a:srgbClr val="000000"/>
                          </a:solidFill>
                          <a:latin typeface="思源黑体" charset="0"/>
                          <a:cs typeface="思源黑体" charset="0"/>
                        </a:rPr>
                        <a:t>仍存</a:t>
                      </a:r>
                      <a:r>
                        <a:rPr lang="en-US" sz="1400" b="0" dirty="0" smtClean="0">
                          <a:solidFill>
                            <a:srgbClr val="000000"/>
                          </a:solidFill>
                          <a:latin typeface="思源黑体" charset="0"/>
                          <a:cs typeface="思源黑体" charset="0"/>
                        </a:rPr>
                        <a:t>。</a:t>
                      </a:r>
                      <a:endParaRPr lang="en-US" sz="1400" b="0" dirty="0" smtClean="0">
                        <a:solidFill>
                          <a:srgbClr val="000000"/>
                        </a:solidFill>
                        <a:latin typeface="思源黑体" charset="0"/>
                        <a:cs typeface="思源黑体" charset="0"/>
                      </a:endParaRPr>
                    </a:p>
                    <a:p>
                      <a:pPr indent="0" algn="l">
                        <a:buNone/>
                      </a:pPr>
                      <a:r>
                        <a:rPr lang="en-US" sz="1400" b="0" dirty="0" smtClean="0">
                          <a:solidFill>
                            <a:srgbClr val="000000"/>
                          </a:solidFill>
                          <a:latin typeface="思源黑体" charset="0"/>
                          <a:cs typeface="思源黑体" charset="0"/>
                        </a:rPr>
                        <a:t>3</a:t>
                      </a:r>
                      <a:r>
                        <a:rPr lang="zh-CN" altLang="en-US" sz="1400" b="0" dirty="0" smtClean="0">
                          <a:solidFill>
                            <a:srgbClr val="000000"/>
                          </a:solidFill>
                          <a:latin typeface="思源黑体" charset="0"/>
                          <a:cs typeface="思源黑体" charset="0"/>
                        </a:rPr>
                        <a:t>、美债发行加快，利率面临供给冲击</a:t>
                      </a:r>
                      <a:endParaRPr lang="en-US" sz="1400" b="0" dirty="0" smtClean="0">
                        <a:solidFill>
                          <a:srgbClr val="000000"/>
                        </a:solidFill>
                        <a:latin typeface="思源黑体" charset="0"/>
                        <a:cs typeface="思源黑体" charset="0"/>
                      </a:endParaRPr>
                    </a:p>
                    <a:p>
                      <a:pPr indent="0" algn="l">
                        <a:buNone/>
                      </a:pPr>
                      <a:r>
                        <a:rPr lang="en-US" altLang="zh-CN" sz="1400" b="0" dirty="0" smtClean="0">
                          <a:solidFill>
                            <a:srgbClr val="000000"/>
                          </a:solidFill>
                          <a:latin typeface="思源黑体" charset="0"/>
                          <a:cs typeface="思源黑体" charset="0"/>
                        </a:rPr>
                        <a:t>3</a:t>
                      </a:r>
                      <a:r>
                        <a:rPr lang="zh-CN" alt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美债价格震荡</a:t>
                      </a:r>
                      <a:r>
                        <a:rPr lang="zh-CN" altLang="en-US" sz="1400" b="0" dirty="0" smtClean="0">
                          <a:solidFill>
                            <a:srgbClr val="000000"/>
                          </a:solidFill>
                          <a:latin typeface="思源黑体" charset="0"/>
                          <a:cs typeface="思源黑体" charset="0"/>
                        </a:rPr>
                        <a:t>偏弱运行</a:t>
                      </a:r>
                      <a:r>
                        <a:rPr lang="en-US" sz="1400" b="0" dirty="0" smtClean="0">
                          <a:solidFill>
                            <a:srgbClr val="000000"/>
                          </a:solidFill>
                          <a:latin typeface="思源黑体" charset="0"/>
                          <a:cs typeface="思源黑体" charset="0"/>
                        </a:rPr>
                        <a:t>，</a:t>
                      </a:r>
                      <a:r>
                        <a:rPr lang="en-US" sz="1400" b="0" dirty="0">
                          <a:solidFill>
                            <a:srgbClr val="000000"/>
                          </a:solidFill>
                          <a:latin typeface="思源黑体" charset="0"/>
                          <a:cs typeface="思源黑体" charset="0"/>
                        </a:rPr>
                        <a:t>中</a:t>
                      </a:r>
                      <a:r>
                        <a:rPr lang="zh-CN" altLang="en-US" sz="1400" b="0" dirty="0">
                          <a:solidFill>
                            <a:srgbClr val="000000"/>
                          </a:solidFill>
                          <a:latin typeface="思源黑体" charset="0"/>
                          <a:cs typeface="思源黑体" charset="0"/>
                        </a:rPr>
                        <a:t>长</a:t>
                      </a:r>
                      <a:r>
                        <a:rPr lang="en-US" sz="1400" b="0" dirty="0" smtClean="0">
                          <a:solidFill>
                            <a:srgbClr val="000000"/>
                          </a:solidFill>
                          <a:latin typeface="思源黑体" charset="0"/>
                          <a:cs typeface="思源黑体" charset="0"/>
                        </a:rPr>
                        <a:t>期</a:t>
                      </a:r>
                      <a:r>
                        <a:rPr lang="zh-CN" altLang="en-US" sz="1400" b="0" dirty="0" smtClean="0">
                          <a:solidFill>
                            <a:srgbClr val="000000"/>
                          </a:solidFill>
                          <a:latin typeface="思源黑体" charset="0"/>
                          <a:cs typeface="思源黑体" charset="0"/>
                        </a:rPr>
                        <a:t>下行空间相对有限</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中期配置价值</a:t>
                      </a:r>
                      <a:r>
                        <a:rPr lang="zh-CN" altLang="en-US" sz="1400" b="0" dirty="0" smtClean="0">
                          <a:solidFill>
                            <a:srgbClr val="000000"/>
                          </a:solidFill>
                          <a:latin typeface="思源黑体" charset="0"/>
                          <a:cs typeface="思源黑体" charset="0"/>
                        </a:rPr>
                        <a:t>有所下降</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建议</a:t>
                      </a:r>
                      <a:r>
                        <a:rPr lang="zh-CN" altLang="en-US" sz="1400" b="1" dirty="0" smtClean="0">
                          <a:solidFill>
                            <a:srgbClr val="000000"/>
                          </a:solidFill>
                          <a:latin typeface="思源黑体" charset="0"/>
                          <a:cs typeface="思源黑体" charset="0"/>
                        </a:rPr>
                        <a:t>维持中配</a:t>
                      </a:r>
                      <a:r>
                        <a:rPr lang="en-US" altLang="zh-CN" sz="1400" b="1" dirty="0" smtClean="0">
                          <a:solidFill>
                            <a:srgbClr val="000000"/>
                          </a:solidFill>
                          <a:latin typeface="思源黑体" charset="0"/>
                          <a:cs typeface="思源黑体" charset="0"/>
                        </a:rPr>
                        <a:t>-</a:t>
                      </a:r>
                      <a:r>
                        <a:rPr lang="en-US" sz="1400" b="0" dirty="0" smtClean="0">
                          <a:solidFill>
                            <a:srgbClr val="000000"/>
                          </a:solidFill>
                          <a:latin typeface="思源黑体" charset="0"/>
                          <a:cs typeface="思源黑体" charset="0"/>
                        </a:rPr>
                        <a:t>。</a:t>
                      </a:r>
                      <a:endParaRPr lang="en-US" altLang="en-US" sz="1400" b="0" dirty="0">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8D0D0"/>
                    </a:solidFill>
                  </a:tcPr>
                </a:tc>
                <a:tc>
                  <a:txBody>
                    <a:bodyPr/>
                    <a:lstStyle/>
                    <a:p>
                      <a:pPr indent="0" algn="ctr">
                        <a:buNone/>
                      </a:pPr>
                      <a:r>
                        <a:rPr lang="en-US" sz="1400" b="1" dirty="0" err="1" smtClean="0">
                          <a:solidFill>
                            <a:srgbClr val="FF0000"/>
                          </a:solidFill>
                          <a:latin typeface="思源黑体" charset="0"/>
                          <a:cs typeface="思源黑体" charset="0"/>
                        </a:rPr>
                        <a:t>中配</a:t>
                      </a:r>
                      <a:r>
                        <a:rPr lang="en-US" sz="1400" b="1" dirty="0" smtClean="0">
                          <a:solidFill>
                            <a:srgbClr val="FF0000"/>
                          </a:solidFill>
                          <a:latin typeface="思源黑体" charset="0"/>
                          <a:cs typeface="思源黑体" charset="0"/>
                        </a:rPr>
                        <a:t>-</a:t>
                      </a:r>
                      <a:endParaRPr lang="en-US" altLang="en-US" sz="1400" b="1" dirty="0">
                        <a:solidFill>
                          <a:srgbClr val="FF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8D0D0"/>
                    </a:solidFill>
                  </a:tcPr>
                </a:tc>
              </a:tr>
              <a:tr h="1355090">
                <a:tc>
                  <a:txBody>
                    <a:bodyPr/>
                    <a:lstStyle/>
                    <a:p>
                      <a:pPr indent="0" algn="ctr">
                        <a:buNone/>
                      </a:pPr>
                      <a:r>
                        <a:rPr lang="zh-CN" altLang="en-US" sz="1400" b="1" dirty="0" smtClean="0">
                          <a:solidFill>
                            <a:srgbClr val="000000"/>
                          </a:solidFill>
                          <a:latin typeface="思源黑体" charset="0"/>
                          <a:cs typeface="思源黑体" charset="0"/>
                        </a:rPr>
                        <a:t>汇率</a:t>
                      </a:r>
                      <a:endParaRPr lang="en-US" altLang="en-US" sz="1400" b="1" dirty="0">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F4E9E9"/>
                    </a:solidFill>
                  </a:tcPr>
                </a:tc>
                <a:tc>
                  <a:txBody>
                    <a:bodyPr/>
                    <a:lstStyle/>
                    <a:p>
                      <a:pPr indent="0" algn="l">
                        <a:buNone/>
                      </a:pPr>
                      <a:r>
                        <a:rPr lang="en-US" sz="1400" b="0" dirty="0">
                          <a:solidFill>
                            <a:srgbClr val="000000"/>
                          </a:solidFill>
                          <a:latin typeface="思源黑体" charset="0"/>
                          <a:cs typeface="思源黑体" charset="0"/>
                        </a:rPr>
                        <a:t>1</a:t>
                      </a:r>
                      <a:r>
                        <a:rPr lang="zh-CN" altLang="en-US" sz="1400" b="0" dirty="0" smtClean="0">
                          <a:solidFill>
                            <a:srgbClr val="000000"/>
                          </a:solidFill>
                          <a:latin typeface="思源黑体" charset="0"/>
                          <a:cs typeface="思源黑体" charset="0"/>
                        </a:rPr>
                        <a:t>、美国政策的不确定性、美债抛售风险、美国引发的地缘风险以及美联储货币政策独立性的威胁，美元信用下降导致美元趋势走弱。</a:t>
                      </a:r>
                      <a:endParaRPr lang="en-US" altLang="zh-CN" sz="1400" b="0" dirty="0" smtClean="0">
                        <a:solidFill>
                          <a:srgbClr val="000000"/>
                        </a:solidFill>
                        <a:latin typeface="思源黑体" charset="0"/>
                        <a:cs typeface="思源黑体" charset="0"/>
                      </a:endParaRPr>
                    </a:p>
                    <a:p>
                      <a:pPr indent="0" algn="l">
                        <a:buNone/>
                      </a:pPr>
                      <a:r>
                        <a:rPr lang="en-US" altLang="zh-CN" sz="1400" b="0" dirty="0" smtClean="0">
                          <a:solidFill>
                            <a:srgbClr val="000000"/>
                          </a:solidFill>
                          <a:latin typeface="思源黑体" charset="0"/>
                          <a:cs typeface="思源黑体" charset="0"/>
                        </a:rPr>
                        <a:t>2</a:t>
                      </a:r>
                      <a:r>
                        <a:rPr lang="zh-CN" altLang="en-US" sz="1400" b="0" dirty="0" smtClean="0">
                          <a:solidFill>
                            <a:srgbClr val="000000"/>
                          </a:solidFill>
                          <a:latin typeface="思源黑体" charset="0"/>
                          <a:cs typeface="思源黑体" charset="0"/>
                        </a:rPr>
                        <a:t>、中东</a:t>
                      </a:r>
                      <a:r>
                        <a:rPr lang="zh-CN" altLang="en-US" sz="1400" b="0" dirty="0" smtClean="0">
                          <a:solidFill>
                            <a:srgbClr val="000000"/>
                          </a:solidFill>
                          <a:latin typeface="思源黑体" charset="0"/>
                          <a:cs typeface="思源黑体" charset="0"/>
                        </a:rPr>
                        <a:t>局势升级、</a:t>
                      </a:r>
                      <a:r>
                        <a:rPr lang="zh-CN" altLang="en-US" sz="1400" b="0" dirty="0" smtClean="0">
                          <a:solidFill>
                            <a:srgbClr val="000000"/>
                          </a:solidFill>
                          <a:latin typeface="思源黑体" charset="0"/>
                          <a:cs typeface="思源黑体" charset="0"/>
                        </a:rPr>
                        <a:t>经济好于预期</a:t>
                      </a:r>
                      <a:r>
                        <a:rPr lang="zh-CN" altLang="en-US" sz="1400" b="0" dirty="0" smtClean="0">
                          <a:solidFill>
                            <a:srgbClr val="000000"/>
                          </a:solidFill>
                          <a:latin typeface="思源黑体" charset="0"/>
                          <a:cs typeface="思源黑体" charset="0"/>
                        </a:rPr>
                        <a:t>、就业超预期、</a:t>
                      </a:r>
                      <a:r>
                        <a:rPr lang="zh-CN" altLang="en-US" sz="1400" b="0" dirty="0" smtClean="0">
                          <a:solidFill>
                            <a:srgbClr val="000000"/>
                          </a:solidFill>
                          <a:latin typeface="思源黑体" charset="0"/>
                          <a:cs typeface="思源黑体" charset="0"/>
                        </a:rPr>
                        <a:t>通胀</a:t>
                      </a:r>
                      <a:r>
                        <a:rPr lang="zh-CN" altLang="en-US" sz="1400" b="0" dirty="0" smtClean="0">
                          <a:solidFill>
                            <a:srgbClr val="000000"/>
                          </a:solidFill>
                          <a:latin typeface="思源黑体" charset="0"/>
                          <a:cs typeface="思源黑体" charset="0"/>
                        </a:rPr>
                        <a:t>预期上升，</a:t>
                      </a:r>
                      <a:r>
                        <a:rPr lang="zh-CN" altLang="en-US" sz="1400" b="0" dirty="0" smtClean="0">
                          <a:solidFill>
                            <a:srgbClr val="000000"/>
                          </a:solidFill>
                          <a:latin typeface="思源黑体" charset="0"/>
                          <a:cs typeface="思源黑体" charset="0"/>
                        </a:rPr>
                        <a:t>美联储加息</a:t>
                      </a:r>
                      <a:r>
                        <a:rPr lang="zh-CN" altLang="en-US" sz="1400" b="0" dirty="0" smtClean="0">
                          <a:solidFill>
                            <a:srgbClr val="000000"/>
                          </a:solidFill>
                          <a:latin typeface="思源黑体" charset="0"/>
                          <a:cs typeface="思源黑体" charset="0"/>
                        </a:rPr>
                        <a:t>预期增强，但日元走弱美元走弱，短期</a:t>
                      </a:r>
                      <a:r>
                        <a:rPr lang="zh-CN" altLang="en-US" sz="1400" b="0" dirty="0" smtClean="0">
                          <a:solidFill>
                            <a:srgbClr val="000000"/>
                          </a:solidFill>
                          <a:latin typeface="思源黑体" charset="0"/>
                          <a:cs typeface="思源黑体" charset="0"/>
                        </a:rPr>
                        <a:t>美元震荡回调</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建议美元指数</a:t>
                      </a:r>
                      <a:r>
                        <a:rPr lang="zh-CN" altLang="en-US" sz="1400" b="1" dirty="0" smtClean="0">
                          <a:solidFill>
                            <a:srgbClr val="000000"/>
                          </a:solidFill>
                          <a:latin typeface="思源黑体" charset="0"/>
                          <a:cs typeface="思源黑体" charset="0"/>
                        </a:rPr>
                        <a:t>维持低配</a:t>
                      </a:r>
                      <a:r>
                        <a:rPr lang="en-US" altLang="zh-CN" sz="1400" b="1" dirty="0" smtClean="0">
                          <a:solidFill>
                            <a:srgbClr val="000000"/>
                          </a:solidFill>
                          <a:latin typeface="思源黑体" charset="0"/>
                          <a:cs typeface="思源黑体" charset="0"/>
                        </a:rPr>
                        <a:t>+</a:t>
                      </a:r>
                      <a:r>
                        <a:rPr lang="en-US" sz="1400" b="1" dirty="0" smtClean="0">
                          <a:solidFill>
                            <a:srgbClr val="000000"/>
                          </a:solidFill>
                          <a:latin typeface="思源黑体" charset="0"/>
                          <a:cs typeface="思源黑体" charset="0"/>
                        </a:rPr>
                        <a:t>。</a:t>
                      </a:r>
                      <a:endParaRPr lang="en-US" sz="1400" b="1"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2</a:t>
                      </a:r>
                      <a:r>
                        <a:rPr lang="zh-CN" altLang="en-US" sz="1400" b="0" dirty="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美元</a:t>
                      </a:r>
                      <a:r>
                        <a:rPr lang="zh-CN" altLang="en-US" sz="1400" b="0" dirty="0" smtClean="0">
                          <a:solidFill>
                            <a:srgbClr val="000000"/>
                          </a:solidFill>
                          <a:latin typeface="思源黑体" charset="0"/>
                          <a:cs typeface="思源黑体" charset="0"/>
                        </a:rPr>
                        <a:t>震荡回调、短期人民币汇率整体延续升值趋势</a:t>
                      </a:r>
                      <a:r>
                        <a:rPr lang="en-US" sz="1400" b="0" dirty="0" smtClean="0">
                          <a:solidFill>
                            <a:srgbClr val="000000"/>
                          </a:solidFill>
                          <a:latin typeface="思源黑体" charset="0"/>
                          <a:cs typeface="思源黑体" charset="0"/>
                        </a:rPr>
                        <a:t>。</a:t>
                      </a:r>
                      <a:r>
                        <a:rPr lang="zh-CN" altLang="en-US" sz="1400" b="1" dirty="0" smtClean="0">
                          <a:solidFill>
                            <a:srgbClr val="000000"/>
                          </a:solidFill>
                          <a:latin typeface="思源黑体" charset="0"/>
                          <a:cs typeface="思源黑体" charset="0"/>
                        </a:rPr>
                        <a:t>建议</a:t>
                      </a:r>
                      <a:r>
                        <a:rPr lang="en-US" sz="1400" b="1" dirty="0" err="1" smtClean="0">
                          <a:solidFill>
                            <a:srgbClr val="000000"/>
                          </a:solidFill>
                          <a:latin typeface="思源黑体" charset="0"/>
                          <a:cs typeface="思源黑体" charset="0"/>
                        </a:rPr>
                        <a:t>人民币</a:t>
                      </a:r>
                      <a:r>
                        <a:rPr lang="zh-CN" altLang="en-US" sz="1400" b="1" dirty="0" smtClean="0">
                          <a:solidFill>
                            <a:srgbClr val="000000"/>
                          </a:solidFill>
                          <a:latin typeface="思源黑体" charset="0"/>
                          <a:cs typeface="思源黑体" charset="0"/>
                        </a:rPr>
                        <a:t>维持高配</a:t>
                      </a:r>
                      <a:r>
                        <a:rPr lang="en-US" altLang="zh-CN" sz="1400" b="1"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a:t>
                      </a:r>
                      <a:endParaRPr lang="zh-CN" altLang="en-US" sz="1400" b="0" dirty="0">
                        <a:solidFill>
                          <a:srgbClr val="000000"/>
                        </a:solidFill>
                        <a:latin typeface="思源黑体" charset="0"/>
                        <a:cs typeface="思源黑体" charset="0"/>
                      </a:endParaRPr>
                    </a:p>
                    <a:p>
                      <a:pPr indent="0" algn="l">
                        <a:buNone/>
                      </a:pPr>
                      <a:r>
                        <a:rPr lang="en-US" altLang="zh-CN" sz="1400" b="0" dirty="0">
                          <a:solidFill>
                            <a:srgbClr val="000000"/>
                          </a:solidFill>
                          <a:latin typeface="思源黑体" charset="0"/>
                          <a:cs typeface="思源黑体" charset="0"/>
                        </a:rPr>
                        <a:t>3</a:t>
                      </a:r>
                      <a:r>
                        <a:rPr lang="zh-CN" altLang="en-US" sz="1400" b="0" dirty="0">
                          <a:solidFill>
                            <a:srgbClr val="000000"/>
                          </a:solidFill>
                          <a:latin typeface="思源黑体" charset="0"/>
                          <a:cs typeface="思源黑体" charset="0"/>
                        </a:rPr>
                        <a:t>、</a:t>
                      </a:r>
                      <a:r>
                        <a:rPr lang="en-US" sz="1400" b="0" dirty="0" err="1">
                          <a:solidFill>
                            <a:srgbClr val="000000"/>
                          </a:solidFill>
                          <a:latin typeface="思源黑体" charset="0"/>
                          <a:cs typeface="思源黑体" charset="0"/>
                        </a:rPr>
                        <a:t>可维持非美货币储备，对欧元、英镑、日元等主流货币适度分散配置</a:t>
                      </a:r>
                      <a:r>
                        <a:rPr lang="en-US" sz="1400" b="0" dirty="0">
                          <a:solidFill>
                            <a:srgbClr val="000000"/>
                          </a:solidFill>
                          <a:latin typeface="思源黑体" charset="0"/>
                          <a:cs typeface="思源黑体" charset="0"/>
                        </a:rPr>
                        <a:t>。</a:t>
                      </a:r>
                      <a:endParaRPr lang="en-US" altLang="en-US" sz="1400" b="0" dirty="0">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F4E9E9"/>
                    </a:solidFill>
                  </a:tcPr>
                </a:tc>
                <a:tc>
                  <a:txBody>
                    <a:bodyPr/>
                    <a:lstStyle/>
                    <a:p>
                      <a:pPr indent="0" algn="ctr">
                        <a:buNone/>
                      </a:pPr>
                      <a:r>
                        <a:rPr lang="zh-CN" altLang="en-US" sz="1400" b="1" dirty="0" smtClean="0">
                          <a:solidFill>
                            <a:srgbClr val="FF0000"/>
                          </a:solidFill>
                          <a:latin typeface="思源黑体" charset="0"/>
                          <a:cs typeface="思源黑体" charset="0"/>
                        </a:rPr>
                        <a:t>低</a:t>
                      </a:r>
                      <a:r>
                        <a:rPr lang="en-US" sz="1400" b="1" dirty="0" smtClean="0">
                          <a:solidFill>
                            <a:srgbClr val="FF0000"/>
                          </a:solidFill>
                          <a:latin typeface="思源黑体" charset="0"/>
                          <a:cs typeface="思源黑体" charset="0"/>
                        </a:rPr>
                        <a:t>配</a:t>
                      </a:r>
                      <a:r>
                        <a:rPr lang="en-US" sz="1400" b="1" dirty="0">
                          <a:solidFill>
                            <a:srgbClr val="FF0000"/>
                          </a:solidFill>
                          <a:latin typeface="思源黑体" charset="0"/>
                          <a:cs typeface="思源黑体" charset="0"/>
                        </a:rPr>
                        <a:t>+</a:t>
                      </a:r>
                      <a:endParaRPr lang="en-US" altLang="en-US" sz="1400" b="1" dirty="0">
                        <a:solidFill>
                          <a:srgbClr val="FF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F4E9E9"/>
                    </a:solidFill>
                  </a:tcPr>
                </a:tc>
              </a:tr>
            </a:tbl>
          </a:graphicData>
        </a:graphic>
      </p:graphicFrame>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en-US" altLang="zh-CN" dirty="0"/>
              <a:t>5.2  </a:t>
            </a:r>
            <a:r>
              <a:rPr dirty="0"/>
              <a:t>债市及黄金</a:t>
            </a:r>
            <a:endParaRPr dirty="0"/>
          </a:p>
        </p:txBody>
      </p:sp>
      <p:sp>
        <p:nvSpPr>
          <p:cNvPr id="9" name="文本占位符 8"/>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dirty="0"/>
          </a:p>
        </p:txBody>
      </p:sp>
      <p:graphicFrame>
        <p:nvGraphicFramePr>
          <p:cNvPr id="3" name="表格 2"/>
          <p:cNvGraphicFramePr/>
          <p:nvPr>
            <p:custDataLst>
              <p:tags r:id="rId1"/>
            </p:custDataLst>
          </p:nvPr>
        </p:nvGraphicFramePr>
        <p:xfrm>
          <a:off x="994410" y="1093470"/>
          <a:ext cx="10202545" cy="4615180"/>
        </p:xfrm>
        <a:graphic>
          <a:graphicData uri="http://schemas.openxmlformats.org/drawingml/2006/table">
            <a:tbl>
              <a:tblPr firstRow="1" bandRow="1">
                <a:tableStyleId>{5940675A-B579-460E-94D1-54222C63F5DA}</a:tableStyleId>
              </a:tblPr>
              <a:tblGrid>
                <a:gridCol w="1677538"/>
                <a:gridCol w="7066412"/>
                <a:gridCol w="1458595"/>
              </a:tblGrid>
              <a:tr h="386715">
                <a:tc>
                  <a:txBody>
                    <a:bodyPr/>
                    <a:lstStyle/>
                    <a:p>
                      <a:pPr indent="0" algn="ctr">
                        <a:buNone/>
                      </a:pPr>
                      <a:r>
                        <a:rPr lang="en-US" sz="1400" b="1">
                          <a:solidFill>
                            <a:srgbClr val="FFFFFF"/>
                          </a:solidFill>
                          <a:latin typeface="思源黑体" charset="0"/>
                          <a:cs typeface="思源黑体" charset="0"/>
                        </a:rPr>
                        <a:t>资产类别</a:t>
                      </a:r>
                      <a:endParaRPr lang="en-US" altLang="en-US" sz="1400" b="1">
                        <a:solidFill>
                          <a:srgbClr val="FFFFFF"/>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28575" cap="flat" cmpd="sng">
                      <a:solidFill>
                        <a:srgbClr val="FFFFFF"/>
                      </a:solidFill>
                      <a:prstDash val="solid"/>
                      <a:headEnd type="none" w="med" len="med"/>
                      <a:tailEnd type="none" w="med" len="med"/>
                    </a:lnB>
                    <a:lnTlToBr>
                      <a:noFill/>
                    </a:lnTlToBr>
                    <a:lnBlToTr>
                      <a:noFill/>
                    </a:lnBlToTr>
                    <a:solidFill>
                      <a:srgbClr val="C0504D"/>
                    </a:solidFill>
                  </a:tcPr>
                </a:tc>
                <a:tc>
                  <a:txBody>
                    <a:bodyPr/>
                    <a:lstStyle/>
                    <a:p>
                      <a:pPr indent="0" algn="ctr">
                        <a:buNone/>
                      </a:pPr>
                      <a:r>
                        <a:rPr lang="en-US" sz="1400" b="1">
                          <a:solidFill>
                            <a:srgbClr val="FFFFFF"/>
                          </a:solidFill>
                          <a:latin typeface="思源黑体" charset="0"/>
                          <a:cs typeface="思源黑体" charset="0"/>
                        </a:rPr>
                        <a:t>核心逻辑观点</a:t>
                      </a:r>
                      <a:endParaRPr lang="en-US" altLang="en-US" sz="1400" b="1">
                        <a:solidFill>
                          <a:srgbClr val="FFFFFF"/>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28575" cap="flat" cmpd="sng">
                      <a:solidFill>
                        <a:srgbClr val="FFFFFF"/>
                      </a:solidFill>
                      <a:prstDash val="solid"/>
                      <a:headEnd type="none" w="med" len="med"/>
                      <a:tailEnd type="none" w="med" len="med"/>
                    </a:lnB>
                    <a:lnTlToBr>
                      <a:noFill/>
                    </a:lnTlToBr>
                    <a:lnBlToTr>
                      <a:noFill/>
                    </a:lnBlToTr>
                    <a:solidFill>
                      <a:srgbClr val="C0504D"/>
                    </a:solidFill>
                  </a:tcPr>
                </a:tc>
                <a:tc>
                  <a:txBody>
                    <a:bodyPr/>
                    <a:lstStyle/>
                    <a:p>
                      <a:pPr indent="0" algn="ctr">
                        <a:buNone/>
                      </a:pPr>
                      <a:r>
                        <a:rPr lang="en-US" sz="1400" b="1">
                          <a:solidFill>
                            <a:srgbClr val="FFFFFF"/>
                          </a:solidFill>
                          <a:latin typeface="思源黑体" charset="0"/>
                          <a:cs typeface="思源黑体" charset="0"/>
                        </a:rPr>
                        <a:t>配置建议</a:t>
                      </a:r>
                      <a:endParaRPr lang="en-US" altLang="en-US" sz="1400" b="1">
                        <a:solidFill>
                          <a:srgbClr val="FFFFFF"/>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28575" cap="flat" cmpd="sng">
                      <a:solidFill>
                        <a:srgbClr val="FFFFFF"/>
                      </a:solidFill>
                      <a:prstDash val="solid"/>
                      <a:headEnd type="none" w="med" len="med"/>
                      <a:tailEnd type="none" w="med" len="med"/>
                    </a:lnB>
                    <a:lnTlToBr>
                      <a:noFill/>
                    </a:lnTlToBr>
                    <a:lnBlToTr>
                      <a:noFill/>
                    </a:lnBlToTr>
                    <a:solidFill>
                      <a:srgbClr val="C0504D"/>
                    </a:solidFill>
                  </a:tcPr>
                </a:tc>
              </a:tr>
              <a:tr h="2308860">
                <a:tc>
                  <a:txBody>
                    <a:bodyPr/>
                    <a:lstStyle/>
                    <a:p>
                      <a:pPr indent="0" algn="ctr">
                        <a:buNone/>
                      </a:pPr>
                      <a:r>
                        <a:rPr lang="en-US" sz="1400" b="1">
                          <a:solidFill>
                            <a:srgbClr val="000000"/>
                          </a:solidFill>
                          <a:latin typeface="思源黑体" charset="0"/>
                          <a:cs typeface="思源黑体" charset="0"/>
                        </a:rPr>
                        <a:t>债券（利率）</a:t>
                      </a:r>
                      <a:endParaRPr lang="en-US" altLang="en-US" sz="1400" b="1">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28575"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8D0D0"/>
                    </a:solidFill>
                  </a:tcPr>
                </a:tc>
                <a:tc>
                  <a:txBody>
                    <a:bodyPr/>
                    <a:lstStyle/>
                    <a:p>
                      <a:pPr indent="0" algn="l">
                        <a:buNone/>
                      </a:pPr>
                      <a:r>
                        <a:rPr lang="en-US" sz="1400" b="0" dirty="0">
                          <a:solidFill>
                            <a:srgbClr val="000000"/>
                          </a:solidFill>
                          <a:latin typeface="思源黑体" charset="0"/>
                          <a:cs typeface="思源黑体" charset="0"/>
                        </a:rPr>
                        <a:t>1</a:t>
                      </a:r>
                      <a:r>
                        <a:rPr lang="zh-CN" altLang="en-US" sz="1400" b="0" dirty="0" smtClean="0">
                          <a:solidFill>
                            <a:srgbClr val="000000"/>
                          </a:solidFill>
                          <a:latin typeface="思源黑体" charset="0"/>
                          <a:cs typeface="思源黑体" charset="0"/>
                        </a:rPr>
                        <a:t>、国内经济短期</a:t>
                      </a:r>
                      <a:r>
                        <a:rPr lang="zh-CN" altLang="en-US" sz="1400" b="0" dirty="0" smtClean="0">
                          <a:solidFill>
                            <a:srgbClr val="000000"/>
                          </a:solidFill>
                          <a:latin typeface="思源黑体" charset="0"/>
                          <a:cs typeface="思源黑体" charset="0"/>
                        </a:rPr>
                        <a:t>弱改善</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通胀</a:t>
                      </a:r>
                      <a:r>
                        <a:rPr lang="zh-CN" altLang="en-US" sz="1400" b="0" dirty="0" smtClean="0">
                          <a:solidFill>
                            <a:srgbClr val="000000"/>
                          </a:solidFill>
                          <a:latin typeface="思源黑体" charset="0"/>
                          <a:cs typeface="思源黑体" charset="0"/>
                        </a:rPr>
                        <a:t>预期回升，但流动性</a:t>
                      </a:r>
                      <a:r>
                        <a:rPr lang="zh-CN" altLang="en-US" sz="1400" b="0" dirty="0" smtClean="0">
                          <a:solidFill>
                            <a:srgbClr val="000000"/>
                          </a:solidFill>
                          <a:latin typeface="思源黑体" charset="0"/>
                          <a:cs typeface="思源黑体" charset="0"/>
                        </a:rPr>
                        <a:t>充裕，债券收益率震荡偏弱运行</a:t>
                      </a:r>
                      <a:r>
                        <a:rPr lang="en-US" sz="1400" b="0" dirty="0" smtClean="0">
                          <a:solidFill>
                            <a:srgbClr val="000000"/>
                          </a:solidFill>
                          <a:latin typeface="思源黑体" charset="0"/>
                          <a:cs typeface="思源黑体" charset="0"/>
                        </a:rPr>
                        <a:t>。</a:t>
                      </a:r>
                      <a:endParaRPr lang="en-US" sz="1400" b="0" dirty="0" smtClean="0">
                        <a:solidFill>
                          <a:srgbClr val="000000"/>
                        </a:solidFill>
                        <a:latin typeface="思源黑体" charset="0"/>
                        <a:cs typeface="思源黑体"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dirty="0" smtClean="0">
                          <a:solidFill>
                            <a:srgbClr val="000000"/>
                          </a:solidFill>
                          <a:latin typeface="思源黑体" charset="0"/>
                          <a:cs typeface="思源黑体" charset="0"/>
                        </a:rPr>
                        <a:t>2、央行</a:t>
                      </a:r>
                      <a:r>
                        <a:rPr lang="zh-CN" altLang="en-US" sz="1400" b="0" dirty="0" smtClean="0">
                          <a:solidFill>
                            <a:srgbClr val="000000"/>
                          </a:solidFill>
                          <a:latin typeface="思源黑体" charset="0"/>
                          <a:cs typeface="思源黑体" charset="0"/>
                        </a:rPr>
                        <a:t>货币政策维持宽松基调</a:t>
                      </a:r>
                      <a:r>
                        <a:rPr lang="en-US" altLang="zh-CN"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短期</a:t>
                      </a:r>
                      <a:r>
                        <a:rPr lang="en-US" altLang="zh-CN" sz="1400" b="0" dirty="0" err="1" smtClean="0">
                          <a:solidFill>
                            <a:srgbClr val="000000"/>
                          </a:solidFill>
                          <a:latin typeface="思源黑体" charset="0"/>
                          <a:cs typeface="思源黑体" charset="0"/>
                        </a:rPr>
                        <a:t>市场利率</a:t>
                      </a:r>
                      <a:r>
                        <a:rPr lang="zh-CN" altLang="en-US" sz="1400" b="0" dirty="0" smtClean="0">
                          <a:solidFill>
                            <a:srgbClr val="000000"/>
                          </a:solidFill>
                          <a:latin typeface="思源黑体" charset="0"/>
                          <a:cs typeface="思源黑体" charset="0"/>
                        </a:rPr>
                        <a:t>低位运行</a:t>
                      </a:r>
                      <a:r>
                        <a:rPr lang="en-US" altLang="zh-CN"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短</a:t>
                      </a:r>
                      <a:r>
                        <a:rPr lang="en-US" altLang="zh-CN" sz="1400" b="0" dirty="0" smtClean="0">
                          <a:solidFill>
                            <a:srgbClr val="000000"/>
                          </a:solidFill>
                          <a:latin typeface="思源黑体" charset="0"/>
                          <a:cs typeface="思源黑体" charset="0"/>
                        </a:rPr>
                        <a:t>债</a:t>
                      </a:r>
                      <a:r>
                        <a:rPr lang="zh-CN" altLang="en-US" sz="1400" b="0" dirty="0" smtClean="0">
                          <a:solidFill>
                            <a:srgbClr val="000000"/>
                          </a:solidFill>
                          <a:latin typeface="思源黑体" charset="0"/>
                          <a:cs typeface="思源黑体" charset="0"/>
                        </a:rPr>
                        <a:t>短期维持震荡</a:t>
                      </a:r>
                      <a:r>
                        <a:rPr lang="en-US" altLang="zh-CN" sz="1400" b="0" dirty="0" smtClean="0">
                          <a:solidFill>
                            <a:srgbClr val="000000"/>
                          </a:solidFill>
                          <a:latin typeface="思源黑体" charset="0"/>
                          <a:cs typeface="思源黑体" charset="0"/>
                        </a:rPr>
                        <a:t>。</a:t>
                      </a:r>
                      <a:endParaRPr lang="en-US" sz="1400" b="0" dirty="0" smtClean="0">
                        <a:solidFill>
                          <a:srgbClr val="000000"/>
                        </a:solidFill>
                        <a:latin typeface="思源黑体" charset="0"/>
                        <a:cs typeface="思源黑体"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400" b="0" dirty="0" smtClean="0">
                          <a:solidFill>
                            <a:srgbClr val="000000"/>
                          </a:solidFill>
                          <a:latin typeface="思源黑体" charset="0"/>
                          <a:cs typeface="思源黑体" charset="0"/>
                        </a:rPr>
                        <a:t>3</a:t>
                      </a:r>
                      <a:r>
                        <a:rPr lang="zh-CN" altLang="en-US" sz="1400" b="0" dirty="0" smtClean="0">
                          <a:solidFill>
                            <a:srgbClr val="000000"/>
                          </a:solidFill>
                          <a:latin typeface="思源黑体" charset="0"/>
                          <a:cs typeface="思源黑体" charset="0"/>
                        </a:rPr>
                        <a:t>、国内风险</a:t>
                      </a:r>
                      <a:r>
                        <a:rPr lang="zh-CN" altLang="en-US" sz="1400" b="0" dirty="0" smtClean="0">
                          <a:solidFill>
                            <a:srgbClr val="000000"/>
                          </a:solidFill>
                          <a:latin typeface="思源黑体" charset="0"/>
                          <a:cs typeface="思源黑体" charset="0"/>
                        </a:rPr>
                        <a:t>偏好维持，</a:t>
                      </a:r>
                      <a:r>
                        <a:rPr lang="zh-CN" altLang="en-US" sz="1400" b="0" dirty="0" smtClean="0">
                          <a:solidFill>
                            <a:srgbClr val="000000"/>
                          </a:solidFill>
                          <a:latin typeface="思源黑体" charset="0"/>
                          <a:cs typeface="思源黑体" charset="0"/>
                        </a:rPr>
                        <a:t>增加</a:t>
                      </a:r>
                      <a:r>
                        <a:rPr lang="en-US" altLang="zh-CN" sz="1400" b="0" dirty="0" err="1" smtClean="0">
                          <a:solidFill>
                            <a:srgbClr val="000000"/>
                          </a:solidFill>
                          <a:latin typeface="思源黑体" charset="0"/>
                          <a:cs typeface="思源黑体" charset="0"/>
                        </a:rPr>
                        <a:t>对债市的需求</a:t>
                      </a:r>
                      <a:r>
                        <a:rPr lang="en-US" altLang="zh-CN" sz="1400" b="0" dirty="0" smtClean="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sz="1400" b="0" dirty="0" smtClean="0">
                          <a:solidFill>
                            <a:srgbClr val="000000"/>
                          </a:solidFill>
                          <a:latin typeface="思源黑体" charset="0"/>
                          <a:cs typeface="思源黑体" charset="0"/>
                        </a:rPr>
                        <a:t>4</a:t>
                      </a:r>
                      <a:r>
                        <a:rPr lang="en-US" sz="1400" b="0" dirty="0">
                          <a:solidFill>
                            <a:srgbClr val="000000"/>
                          </a:solidFill>
                          <a:latin typeface="思源黑体" charset="0"/>
                          <a:cs typeface="思源黑体" charset="0"/>
                        </a:rPr>
                        <a:t>、中期角度看</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国内经济增长成色</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国内</a:t>
                      </a:r>
                      <a:r>
                        <a:rPr lang="zh-CN" altLang="en-US" sz="1400" b="0" dirty="0" smtClean="0">
                          <a:solidFill>
                            <a:srgbClr val="000000"/>
                          </a:solidFill>
                          <a:latin typeface="思源黑体" charset="0"/>
                          <a:cs typeface="思源黑体" charset="0"/>
                        </a:rPr>
                        <a:t>“反内卷”和输入通胀下降导致通胀预期下降</a:t>
                      </a:r>
                      <a:r>
                        <a:rPr lang="en-US" sz="1400" b="0" dirty="0" err="1" smtClean="0">
                          <a:solidFill>
                            <a:srgbClr val="000000"/>
                          </a:solidFill>
                          <a:latin typeface="思源黑体" charset="0"/>
                          <a:cs typeface="思源黑体" charset="0"/>
                        </a:rPr>
                        <a:t>是重要关注点</a:t>
                      </a:r>
                      <a:r>
                        <a:rPr lang="en-US" sz="1400" b="0" dirty="0" err="1">
                          <a:solidFill>
                            <a:srgbClr val="000000"/>
                          </a:solidFill>
                          <a:latin typeface="思源黑体" charset="0"/>
                          <a:cs typeface="思源黑体" charset="0"/>
                        </a:rPr>
                        <a:t>，债市配置</a:t>
                      </a:r>
                      <a:r>
                        <a:rPr lang="zh-CN" altLang="en-US" sz="1400" b="0" dirty="0" smtClean="0">
                          <a:solidFill>
                            <a:srgbClr val="000000"/>
                          </a:solidFill>
                          <a:latin typeface="思源黑体" charset="0"/>
                          <a:cs typeface="思源黑体" charset="0"/>
                        </a:rPr>
                        <a:t>价值增强</a:t>
                      </a:r>
                      <a:r>
                        <a:rPr lang="en-US" sz="1400" b="0" dirty="0" smtClean="0">
                          <a:solidFill>
                            <a:srgbClr val="000000"/>
                          </a:solidFill>
                          <a:latin typeface="思源黑体" charset="0"/>
                          <a:cs typeface="思源黑体" charset="0"/>
                        </a:rPr>
                        <a:t>。 </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5</a:t>
                      </a:r>
                      <a:r>
                        <a:rPr lang="zh-CN" altLang="en-US" sz="1400" b="0" dirty="0">
                          <a:solidFill>
                            <a:srgbClr val="000000"/>
                          </a:solidFill>
                          <a:latin typeface="思源黑体" charset="0"/>
                          <a:cs typeface="思源黑体" charset="0"/>
                        </a:rPr>
                        <a:t>、</a:t>
                      </a:r>
                      <a:r>
                        <a:rPr lang="en-US" sz="1400" b="0" dirty="0" smtClean="0">
                          <a:solidFill>
                            <a:srgbClr val="000000"/>
                          </a:solidFill>
                          <a:latin typeface="思源黑体" charset="0"/>
                          <a:cs typeface="思源黑体" charset="0"/>
                        </a:rPr>
                        <a:t>短</a:t>
                      </a:r>
                      <a:r>
                        <a:rPr lang="zh-CN" altLang="en-US" sz="1400" b="0" dirty="0" smtClean="0">
                          <a:solidFill>
                            <a:srgbClr val="000000"/>
                          </a:solidFill>
                          <a:latin typeface="思源黑体" charset="0"/>
                          <a:cs typeface="思源黑体" charset="0"/>
                        </a:rPr>
                        <a:t>中</a:t>
                      </a:r>
                      <a:r>
                        <a:rPr lang="en-US" sz="1400" b="0" dirty="0" err="1" smtClean="0">
                          <a:solidFill>
                            <a:srgbClr val="000000"/>
                          </a:solidFill>
                          <a:latin typeface="思源黑体" charset="0"/>
                          <a:cs typeface="思源黑体" charset="0"/>
                        </a:rPr>
                        <a:t>期债市整体</a:t>
                      </a:r>
                      <a:r>
                        <a:rPr lang="zh-CN" altLang="en-US" sz="1400" b="0" dirty="0" smtClean="0">
                          <a:solidFill>
                            <a:srgbClr val="000000"/>
                          </a:solidFill>
                          <a:latin typeface="思源黑体" charset="0"/>
                          <a:cs typeface="思源黑体" charset="0"/>
                        </a:rPr>
                        <a:t>震荡偏强运行</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配置价值</a:t>
                      </a:r>
                      <a:r>
                        <a:rPr lang="zh-CN" altLang="en-US" sz="1400" b="0" dirty="0" smtClean="0">
                          <a:solidFill>
                            <a:srgbClr val="000000"/>
                          </a:solidFill>
                          <a:latin typeface="思源黑体" charset="0"/>
                          <a:cs typeface="思源黑体" charset="0"/>
                        </a:rPr>
                        <a:t>提高</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建议</a:t>
                      </a:r>
                      <a:r>
                        <a:rPr lang="zh-CN" altLang="en-US" sz="1400" b="1" dirty="0" smtClean="0">
                          <a:solidFill>
                            <a:srgbClr val="000000"/>
                          </a:solidFill>
                          <a:latin typeface="思源黑体" charset="0"/>
                          <a:cs typeface="思源黑体" charset="0"/>
                        </a:rPr>
                        <a:t>维持中</a:t>
                      </a:r>
                      <a:r>
                        <a:rPr lang="zh-CN" altLang="en-US" sz="1400" b="1" dirty="0" smtClean="0">
                          <a:solidFill>
                            <a:srgbClr val="000000"/>
                          </a:solidFill>
                          <a:latin typeface="思源黑体" charset="0"/>
                          <a:cs typeface="思源黑体" charset="0"/>
                        </a:rPr>
                        <a:t>配</a:t>
                      </a:r>
                      <a:r>
                        <a:rPr lang="en-US" altLang="zh-CN" sz="1400" b="1" dirty="0" smtClean="0">
                          <a:solidFill>
                            <a:srgbClr val="000000"/>
                          </a:solidFill>
                          <a:latin typeface="思源黑体" charset="0"/>
                          <a:cs typeface="思源黑体" charset="0"/>
                        </a:rPr>
                        <a:t>+</a:t>
                      </a:r>
                      <a:r>
                        <a:rPr lang="en-US" sz="1400" b="0" dirty="0" smtClean="0">
                          <a:solidFill>
                            <a:srgbClr val="000000"/>
                          </a:solidFill>
                          <a:latin typeface="思源黑体" charset="0"/>
                          <a:cs typeface="思源黑体" charset="0"/>
                        </a:rPr>
                        <a:t>。 </a:t>
                      </a:r>
                      <a:endParaRPr lang="en-US" altLang="en-US" sz="1400" b="0" dirty="0">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28575"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8D0D0"/>
                    </a:solidFill>
                  </a:tcPr>
                </a:tc>
                <a:tc>
                  <a:txBody>
                    <a:bodyPr/>
                    <a:lstStyle/>
                    <a:p>
                      <a:pPr indent="0" algn="ctr">
                        <a:buNone/>
                      </a:pPr>
                      <a:r>
                        <a:rPr lang="en-US" sz="1400" b="1" dirty="0" err="1" smtClean="0">
                          <a:solidFill>
                            <a:srgbClr val="FF0000"/>
                          </a:solidFill>
                          <a:latin typeface="思源黑体" charset="0"/>
                          <a:cs typeface="思源黑体" charset="0"/>
                        </a:rPr>
                        <a:t>中配</a:t>
                      </a:r>
                      <a:r>
                        <a:rPr lang="en-US" sz="1400" b="1" dirty="0" smtClean="0">
                          <a:solidFill>
                            <a:srgbClr val="FF0000"/>
                          </a:solidFill>
                          <a:latin typeface="思源黑体" charset="0"/>
                          <a:cs typeface="思源黑体" charset="0"/>
                        </a:rPr>
                        <a:t>+</a:t>
                      </a:r>
                      <a:endParaRPr lang="en-US" altLang="en-US" sz="1400" b="1" dirty="0">
                        <a:solidFill>
                          <a:srgbClr val="FF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28575"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8D0D0"/>
                    </a:solidFill>
                  </a:tcPr>
                </a:tc>
              </a:tr>
              <a:tr h="1919605">
                <a:tc>
                  <a:txBody>
                    <a:bodyPr/>
                    <a:lstStyle/>
                    <a:p>
                      <a:pPr indent="0" algn="ctr">
                        <a:buNone/>
                      </a:pPr>
                      <a:r>
                        <a:rPr lang="en-US" sz="1400" b="1">
                          <a:solidFill>
                            <a:srgbClr val="000000"/>
                          </a:solidFill>
                          <a:latin typeface="思源黑体" charset="0"/>
                          <a:cs typeface="思源黑体" charset="0"/>
                        </a:rPr>
                        <a:t>黄金</a:t>
                      </a:r>
                      <a:endParaRPr lang="en-US" altLang="en-US" sz="1400" b="1">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F4E9E9"/>
                    </a:solidFill>
                  </a:tcPr>
                </a:tc>
                <a:tc>
                  <a:txBody>
                    <a:bodyPr/>
                    <a:lstStyle/>
                    <a:p>
                      <a:pPr indent="0" algn="l">
                        <a:buNone/>
                      </a:pPr>
                      <a:r>
                        <a:rPr lang="en-US" sz="1400" b="0" dirty="0">
                          <a:solidFill>
                            <a:srgbClr val="000000"/>
                          </a:solidFill>
                          <a:latin typeface="思源黑体" charset="0"/>
                          <a:cs typeface="思源黑体" charset="0"/>
                        </a:rPr>
                        <a:t>1</a:t>
                      </a:r>
                      <a:r>
                        <a:rPr lang="zh-CN" altLang="en-US" sz="1400" b="0" dirty="0" smtClean="0">
                          <a:solidFill>
                            <a:srgbClr val="000000"/>
                          </a:solidFill>
                          <a:latin typeface="思源黑体" charset="0"/>
                          <a:cs typeface="思源黑体" charset="0"/>
                        </a:rPr>
                        <a:t>、美国关税政策的不确定性、美国引发的地缘冲突，美元信用下降，黄金的避险属性中长期仍存</a:t>
                      </a:r>
                      <a:r>
                        <a:rPr lang="en-US" sz="1400" b="0" dirty="0" smtClean="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2</a:t>
                      </a:r>
                      <a:r>
                        <a:rPr lang="zh-CN" altLang="en-US" sz="1400" b="0" dirty="0" smtClean="0">
                          <a:solidFill>
                            <a:srgbClr val="000000"/>
                          </a:solidFill>
                          <a:latin typeface="思源黑体" charset="0"/>
                          <a:cs typeface="思源黑体" charset="0"/>
                        </a:rPr>
                        <a:t>、中东局势升级，</a:t>
                      </a:r>
                      <a:r>
                        <a:rPr lang="zh-CN" altLang="en-US" sz="1400" b="0" dirty="0" smtClean="0">
                          <a:solidFill>
                            <a:srgbClr val="000000"/>
                          </a:solidFill>
                          <a:latin typeface="思源黑体" charset="0"/>
                          <a:cs typeface="思源黑体" charset="0"/>
                        </a:rPr>
                        <a:t>金融避</a:t>
                      </a:r>
                      <a:r>
                        <a:rPr lang="zh-CN" altLang="en-US" sz="1400" b="0" dirty="0">
                          <a:solidFill>
                            <a:srgbClr val="000000"/>
                          </a:solidFill>
                          <a:latin typeface="思源黑体" charset="0"/>
                          <a:cs typeface="思源黑体" charset="0"/>
                        </a:rPr>
                        <a:t>险</a:t>
                      </a:r>
                      <a:r>
                        <a:rPr lang="zh-CN" altLang="en-US" sz="1400" b="0" dirty="0" smtClean="0">
                          <a:solidFill>
                            <a:srgbClr val="000000"/>
                          </a:solidFill>
                          <a:latin typeface="思源黑体" charset="0"/>
                          <a:cs typeface="思源黑体" charset="0"/>
                        </a:rPr>
                        <a:t>需求上升</a:t>
                      </a:r>
                      <a:r>
                        <a:rPr lang="en-US" sz="1400" b="0" dirty="0" smtClean="0">
                          <a:solidFill>
                            <a:srgbClr val="000000"/>
                          </a:solidFill>
                          <a:latin typeface="思源黑体" charset="0"/>
                          <a:cs typeface="思源黑体" charset="0"/>
                        </a:rPr>
                        <a:t>。</a:t>
                      </a:r>
                      <a:endParaRPr lang="en-US" sz="1400" b="0" dirty="0" smtClean="0">
                        <a:solidFill>
                          <a:srgbClr val="000000"/>
                        </a:solidFill>
                        <a:latin typeface="思源黑体" charset="0"/>
                        <a:cs typeface="思源黑体" charset="0"/>
                      </a:endParaRPr>
                    </a:p>
                    <a:p>
                      <a:pPr indent="0" algn="l">
                        <a:buNone/>
                      </a:pPr>
                      <a:r>
                        <a:rPr lang="en-US" sz="1400" b="0" dirty="0" smtClean="0">
                          <a:solidFill>
                            <a:srgbClr val="000000"/>
                          </a:solidFill>
                          <a:latin typeface="思源黑体" charset="0"/>
                          <a:cs typeface="思源黑体" charset="0"/>
                        </a:rPr>
                        <a:t>3</a:t>
                      </a:r>
                      <a:r>
                        <a:rPr lang="zh-CN" altLang="en-US" sz="1400" b="0" dirty="0" smtClean="0">
                          <a:solidFill>
                            <a:srgbClr val="000000"/>
                          </a:solidFill>
                          <a:latin typeface="思源黑体" charset="0"/>
                          <a:cs typeface="思源黑体" charset="0"/>
                        </a:rPr>
                        <a:t>、中东</a:t>
                      </a:r>
                      <a:r>
                        <a:rPr lang="zh-CN" altLang="en-US" sz="1400" b="0" dirty="0" smtClean="0">
                          <a:solidFill>
                            <a:srgbClr val="000000"/>
                          </a:solidFill>
                          <a:latin typeface="思源黑体" charset="0"/>
                          <a:cs typeface="思源黑体" charset="0"/>
                        </a:rPr>
                        <a:t>局势升级以及</a:t>
                      </a:r>
                      <a:r>
                        <a:rPr lang="zh-CN" altLang="en-US" sz="1400" b="0" dirty="0" smtClean="0">
                          <a:solidFill>
                            <a:srgbClr val="000000"/>
                          </a:solidFill>
                          <a:latin typeface="思源黑体" charset="0"/>
                          <a:cs typeface="思源黑体" charset="0"/>
                        </a:rPr>
                        <a:t>全球央行货币紧缩</a:t>
                      </a:r>
                      <a:r>
                        <a:rPr lang="zh-CN" altLang="en-US" sz="1400" b="0" dirty="0" smtClean="0">
                          <a:solidFill>
                            <a:srgbClr val="000000"/>
                          </a:solidFill>
                          <a:latin typeface="思源黑体" charset="0"/>
                          <a:cs typeface="思源黑体" charset="0"/>
                        </a:rPr>
                        <a:t>预期增强，</a:t>
                      </a:r>
                      <a:r>
                        <a:rPr lang="zh-CN" altLang="en-US" sz="1400" b="0" dirty="0" smtClean="0">
                          <a:solidFill>
                            <a:srgbClr val="000000"/>
                          </a:solidFill>
                          <a:latin typeface="思源黑体" charset="0"/>
                          <a:cs typeface="思源黑体" charset="0"/>
                        </a:rPr>
                        <a:t>对贵金属形成压制。</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3</a:t>
                      </a:r>
                      <a:r>
                        <a:rPr lang="zh-CN" altLang="en-US" sz="1400" b="0" dirty="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中国等新兴经济体央行购</a:t>
                      </a:r>
                      <a:r>
                        <a:rPr lang="zh-CN" altLang="en-US" sz="1400" b="0" dirty="0" smtClean="0">
                          <a:solidFill>
                            <a:srgbClr val="000000"/>
                          </a:solidFill>
                          <a:latin typeface="思源黑体" charset="0"/>
                          <a:cs typeface="思源黑体" charset="0"/>
                        </a:rPr>
                        <a:t>金</a:t>
                      </a:r>
                      <a:r>
                        <a:rPr lang="en-US" sz="1400" b="0" dirty="0" err="1" smtClean="0">
                          <a:solidFill>
                            <a:srgbClr val="000000"/>
                          </a:solidFill>
                          <a:latin typeface="思源黑体" charset="0"/>
                          <a:cs typeface="思源黑体" charset="0"/>
                        </a:rPr>
                        <a:t>需求导致配置价值仍旧较高</a:t>
                      </a:r>
                      <a:r>
                        <a:rPr lang="en-US" sz="1400" b="0" dirty="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altLang="zh-CN" sz="1400" b="0" dirty="0" smtClean="0">
                          <a:solidFill>
                            <a:srgbClr val="000000"/>
                          </a:solidFill>
                          <a:latin typeface="思源黑体" charset="0"/>
                          <a:cs typeface="思源黑体" charset="0"/>
                        </a:rPr>
                        <a:t>4</a:t>
                      </a:r>
                      <a:r>
                        <a:rPr lang="zh-CN" alt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短期</a:t>
                      </a:r>
                      <a:r>
                        <a:rPr lang="zh-CN" altLang="en-US" sz="1400" b="0" dirty="0" smtClean="0">
                          <a:solidFill>
                            <a:srgbClr val="000000"/>
                          </a:solidFill>
                          <a:latin typeface="思源黑体" charset="0"/>
                          <a:cs typeface="思源黑体" charset="0"/>
                        </a:rPr>
                        <a:t>震荡运行</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配置</a:t>
                      </a:r>
                      <a:r>
                        <a:rPr lang="zh-CN" altLang="en-US" sz="1400" b="0" dirty="0" smtClean="0">
                          <a:solidFill>
                            <a:srgbClr val="000000"/>
                          </a:solidFill>
                          <a:latin typeface="思源黑体" charset="0"/>
                          <a:cs typeface="思源黑体" charset="0"/>
                        </a:rPr>
                        <a:t>价值维持，</a:t>
                      </a:r>
                      <a:r>
                        <a:rPr lang="en-US" sz="1400" b="0" dirty="0" err="1" smtClean="0">
                          <a:solidFill>
                            <a:srgbClr val="000000"/>
                          </a:solidFill>
                          <a:latin typeface="思源黑体" charset="0"/>
                          <a:cs typeface="思源黑体" charset="0"/>
                        </a:rPr>
                        <a:t>中期配置价值仍旧较高</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建议</a:t>
                      </a:r>
                      <a:r>
                        <a:rPr lang="zh-CN" altLang="en-US" sz="1400" b="1" dirty="0" smtClean="0">
                          <a:solidFill>
                            <a:srgbClr val="000000"/>
                          </a:solidFill>
                          <a:latin typeface="思源黑体" charset="0"/>
                          <a:cs typeface="思源黑体" charset="0"/>
                        </a:rPr>
                        <a:t>维持高配</a:t>
                      </a:r>
                      <a:r>
                        <a:rPr lang="en-US" sz="1400" b="1" dirty="0" smtClean="0">
                          <a:solidFill>
                            <a:srgbClr val="000000"/>
                          </a:solidFill>
                          <a:latin typeface="思源黑体" charset="0"/>
                          <a:cs typeface="思源黑体" charset="0"/>
                        </a:rPr>
                        <a:t>。</a:t>
                      </a:r>
                      <a:endParaRPr lang="en-US" altLang="en-US" sz="1400" b="1" dirty="0">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F4E9E9"/>
                    </a:solidFill>
                  </a:tcPr>
                </a:tc>
                <a:tc>
                  <a:txBody>
                    <a:bodyPr/>
                    <a:lstStyle/>
                    <a:p>
                      <a:pPr indent="0" algn="ctr">
                        <a:buNone/>
                      </a:pPr>
                      <a:r>
                        <a:rPr lang="en-US" sz="1400" b="1" dirty="0" err="1" smtClean="0">
                          <a:solidFill>
                            <a:srgbClr val="FF0000"/>
                          </a:solidFill>
                          <a:latin typeface="思源黑体" charset="0"/>
                          <a:cs typeface="思源黑体" charset="0"/>
                        </a:rPr>
                        <a:t>高配</a:t>
                      </a:r>
                      <a:endParaRPr lang="en-US" altLang="en-US" sz="1400" b="1" dirty="0">
                        <a:solidFill>
                          <a:srgbClr val="FF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F4E9E9"/>
                    </a:solidFill>
                  </a:tcPr>
                </a:tc>
              </a:tr>
            </a:tbl>
          </a:graphicData>
        </a:graphic>
      </p:graphicFrame>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en-US" altLang="zh-CN" dirty="0">
                <a:sym typeface="+mn-ea"/>
              </a:rPr>
              <a:t>5.3  </a:t>
            </a:r>
            <a:r>
              <a:rPr dirty="0">
                <a:sym typeface="+mn-ea"/>
              </a:rPr>
              <a:t>A股策略</a:t>
            </a:r>
            <a:endParaRPr dirty="0">
              <a:sym typeface="+mn-ea"/>
            </a:endParaRPr>
          </a:p>
        </p:txBody>
      </p:sp>
      <p:sp>
        <p:nvSpPr>
          <p:cNvPr id="9" name="文本占位符 8"/>
          <p:cNvSpPr>
            <a:spLocks noGrp="1"/>
          </p:cNvSpPr>
          <p:nvPr>
            <p:ph type="body" sz="quarter" idx="27"/>
          </p:nvPr>
        </p:nvSpPr>
        <p:spPr/>
        <p:txBody>
          <a:bodyPr/>
          <a:lstStyle/>
          <a:p>
            <a:r>
              <a:rPr lang="zh-CN" altLang="en-US">
                <a:sym typeface="+mn-ea"/>
              </a:rPr>
              <a:t>数据来源：</a:t>
            </a:r>
            <a:r>
              <a:rPr lang="en-US" altLang="zh-CN">
                <a:sym typeface="+mn-ea"/>
              </a:rPr>
              <a:t>Wind</a:t>
            </a:r>
            <a:r>
              <a:rPr lang="zh-CN" altLang="en-US">
                <a:sym typeface="+mn-ea"/>
              </a:rPr>
              <a:t>，</a:t>
            </a:r>
            <a:r>
              <a:rPr lang="en-US" altLang="zh-CN">
                <a:sym typeface="+mn-ea"/>
              </a:rPr>
              <a:t>iFinD</a:t>
            </a:r>
            <a:endParaRPr lang="zh-CN" altLang="en-US" dirty="0"/>
          </a:p>
        </p:txBody>
      </p:sp>
      <p:graphicFrame>
        <p:nvGraphicFramePr>
          <p:cNvPr id="3" name="表格 2"/>
          <p:cNvGraphicFramePr/>
          <p:nvPr>
            <p:custDataLst>
              <p:tags r:id="rId1"/>
            </p:custDataLst>
          </p:nvPr>
        </p:nvGraphicFramePr>
        <p:xfrm>
          <a:off x="792480" y="1007110"/>
          <a:ext cx="10607675" cy="5555194"/>
        </p:xfrm>
        <a:graphic>
          <a:graphicData uri="http://schemas.openxmlformats.org/drawingml/2006/table">
            <a:tbl>
              <a:tblPr firstRow="1" bandRow="1">
                <a:tableStyleId>{5940675A-B579-460E-94D1-54222C63F5DA}</a:tableStyleId>
              </a:tblPr>
              <a:tblGrid>
                <a:gridCol w="1424940"/>
                <a:gridCol w="7581265"/>
                <a:gridCol w="1601470"/>
              </a:tblGrid>
              <a:tr h="573405">
                <a:tc>
                  <a:txBody>
                    <a:bodyPr/>
                    <a:lstStyle/>
                    <a:p>
                      <a:pPr indent="0" algn="ctr">
                        <a:buNone/>
                      </a:pPr>
                      <a:r>
                        <a:rPr lang="en-US" sz="1400" b="1">
                          <a:solidFill>
                            <a:srgbClr val="FFFFFF"/>
                          </a:solidFill>
                          <a:latin typeface="思源黑体" charset="0"/>
                          <a:cs typeface="思源黑体" charset="0"/>
                        </a:rPr>
                        <a:t>资产类别</a:t>
                      </a:r>
                      <a:endParaRPr lang="en-US" altLang="en-US" sz="1400" b="1">
                        <a:solidFill>
                          <a:srgbClr val="FFFFFF"/>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28575" cap="flat" cmpd="sng">
                      <a:solidFill>
                        <a:srgbClr val="FFFFFF"/>
                      </a:solidFill>
                      <a:prstDash val="solid"/>
                      <a:headEnd type="none" w="med" len="med"/>
                      <a:tailEnd type="none" w="med" len="med"/>
                    </a:lnB>
                    <a:lnTlToBr>
                      <a:noFill/>
                    </a:lnTlToBr>
                    <a:lnBlToTr>
                      <a:noFill/>
                    </a:lnBlToTr>
                    <a:solidFill>
                      <a:srgbClr val="C0504D"/>
                    </a:solidFill>
                  </a:tcPr>
                </a:tc>
                <a:tc>
                  <a:txBody>
                    <a:bodyPr/>
                    <a:lstStyle/>
                    <a:p>
                      <a:pPr indent="0" algn="ctr">
                        <a:buNone/>
                      </a:pPr>
                      <a:r>
                        <a:rPr lang="en-US" sz="1400" b="1">
                          <a:solidFill>
                            <a:srgbClr val="FFFFFF"/>
                          </a:solidFill>
                          <a:latin typeface="思源黑体" charset="0"/>
                          <a:cs typeface="思源黑体" charset="0"/>
                        </a:rPr>
                        <a:t>核心逻辑观点</a:t>
                      </a:r>
                      <a:endParaRPr lang="en-US" altLang="en-US" sz="1400" b="1">
                        <a:solidFill>
                          <a:srgbClr val="FFFFFF"/>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28575" cap="flat" cmpd="sng">
                      <a:solidFill>
                        <a:srgbClr val="FFFFFF"/>
                      </a:solidFill>
                      <a:prstDash val="solid"/>
                      <a:headEnd type="none" w="med" len="med"/>
                      <a:tailEnd type="none" w="med" len="med"/>
                    </a:lnB>
                    <a:lnTlToBr>
                      <a:noFill/>
                    </a:lnTlToBr>
                    <a:lnBlToTr>
                      <a:noFill/>
                    </a:lnBlToTr>
                    <a:solidFill>
                      <a:srgbClr val="C0504D"/>
                    </a:solidFill>
                  </a:tcPr>
                </a:tc>
                <a:tc>
                  <a:txBody>
                    <a:bodyPr/>
                    <a:lstStyle/>
                    <a:p>
                      <a:pPr indent="0" algn="ctr">
                        <a:buNone/>
                      </a:pPr>
                      <a:r>
                        <a:rPr lang="en-US" sz="1400" b="1">
                          <a:solidFill>
                            <a:srgbClr val="FFFFFF"/>
                          </a:solidFill>
                          <a:latin typeface="思源黑体" charset="0"/>
                          <a:cs typeface="思源黑体" charset="0"/>
                        </a:rPr>
                        <a:t>配置建议</a:t>
                      </a:r>
                      <a:endParaRPr lang="en-US" altLang="en-US" sz="1400" b="1">
                        <a:solidFill>
                          <a:srgbClr val="FFFFFF"/>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28575" cap="flat" cmpd="sng">
                      <a:solidFill>
                        <a:srgbClr val="FFFFFF"/>
                      </a:solidFill>
                      <a:prstDash val="solid"/>
                      <a:headEnd type="none" w="med" len="med"/>
                      <a:tailEnd type="none" w="med" len="med"/>
                    </a:lnB>
                    <a:lnTlToBr>
                      <a:noFill/>
                    </a:lnTlToBr>
                    <a:lnBlToTr>
                      <a:noFill/>
                    </a:lnBlToTr>
                    <a:solidFill>
                      <a:srgbClr val="C0504D"/>
                    </a:solidFill>
                  </a:tcPr>
                </a:tc>
              </a:tr>
              <a:tr h="2421469">
                <a:tc>
                  <a:txBody>
                    <a:bodyPr/>
                    <a:lstStyle/>
                    <a:p>
                      <a:pPr indent="0" algn="ctr">
                        <a:buNone/>
                      </a:pPr>
                      <a:r>
                        <a:rPr lang="en-US" sz="1400" b="1">
                          <a:solidFill>
                            <a:srgbClr val="000000"/>
                          </a:solidFill>
                          <a:latin typeface="思源黑体" charset="0"/>
                          <a:cs typeface="思源黑体" charset="0"/>
                        </a:rPr>
                        <a:t>A股大盘</a:t>
                      </a:r>
                      <a:endParaRPr lang="en-US" altLang="en-US" sz="1400" b="1">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28575"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8D0D0"/>
                    </a:solidFill>
                  </a:tcPr>
                </a:tc>
                <a:tc>
                  <a:txBody>
                    <a:bodyPr/>
                    <a:lstStyle/>
                    <a:p>
                      <a:pPr indent="0" algn="l">
                        <a:buNone/>
                      </a:pPr>
                      <a:r>
                        <a:rPr lang="en-US" sz="1400" b="0" dirty="0">
                          <a:solidFill>
                            <a:srgbClr val="000000"/>
                          </a:solidFill>
                          <a:latin typeface="思源黑体" charset="0"/>
                          <a:cs typeface="思源黑体" charset="0"/>
                        </a:rPr>
                        <a:t>1</a:t>
                      </a:r>
                      <a:r>
                        <a:rPr lang="zh-CN" altLang="en-US" sz="1400" b="0" dirty="0" smtClean="0">
                          <a:solidFill>
                            <a:srgbClr val="000000"/>
                          </a:solidFill>
                          <a:latin typeface="思源黑体" charset="0"/>
                          <a:cs typeface="思源黑体" charset="0"/>
                        </a:rPr>
                        <a:t>、美国关税政策变化对国内偏利多，但中东</a:t>
                      </a:r>
                      <a:r>
                        <a:rPr lang="zh-CN" altLang="en-US" sz="1400" b="0" dirty="0" smtClean="0">
                          <a:solidFill>
                            <a:srgbClr val="000000"/>
                          </a:solidFill>
                          <a:latin typeface="思源黑体" charset="0"/>
                          <a:cs typeface="思源黑体" charset="0"/>
                        </a:rPr>
                        <a:t>局势升级压制风险</a:t>
                      </a:r>
                      <a:r>
                        <a:rPr lang="zh-CN" altLang="en-US" sz="1400" b="0" dirty="0" smtClean="0">
                          <a:solidFill>
                            <a:srgbClr val="000000"/>
                          </a:solidFill>
                          <a:latin typeface="思源黑体" charset="0"/>
                          <a:cs typeface="思源黑体" charset="0"/>
                        </a:rPr>
                        <a:t>偏好，短期略</a:t>
                      </a:r>
                      <a:r>
                        <a:rPr lang="zh-CN" altLang="en-US" sz="1400" b="0" dirty="0" smtClean="0">
                          <a:solidFill>
                            <a:srgbClr val="000000"/>
                          </a:solidFill>
                          <a:latin typeface="思源黑体" charset="0"/>
                          <a:cs typeface="思源黑体" charset="0"/>
                        </a:rPr>
                        <a:t>利空</a:t>
                      </a:r>
                      <a:r>
                        <a:rPr lang="en-US" sz="1400" b="0" dirty="0" smtClean="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2</a:t>
                      </a:r>
                      <a:r>
                        <a:rPr lang="zh-CN" altLang="en-US" sz="1400" b="0" dirty="0">
                          <a:solidFill>
                            <a:srgbClr val="000000"/>
                          </a:solidFill>
                          <a:latin typeface="思源黑体" charset="0"/>
                          <a:cs typeface="思源黑体" charset="0"/>
                        </a:rPr>
                        <a:t>、</a:t>
                      </a:r>
                      <a:r>
                        <a:rPr lang="en-US" sz="1400" b="0" dirty="0" err="1">
                          <a:solidFill>
                            <a:srgbClr val="000000"/>
                          </a:solidFill>
                          <a:latin typeface="思源黑体" charset="0"/>
                          <a:cs typeface="思源黑体" charset="0"/>
                        </a:rPr>
                        <a:t>国内经济基本面：</a:t>
                      </a:r>
                      <a:r>
                        <a:rPr lang="en-US" sz="1400" b="0" dirty="0" err="1" smtClean="0">
                          <a:solidFill>
                            <a:srgbClr val="000000"/>
                          </a:solidFill>
                          <a:latin typeface="思源黑体" charset="0"/>
                          <a:cs typeface="思源黑体" charset="0"/>
                        </a:rPr>
                        <a:t>外部</a:t>
                      </a:r>
                      <a:r>
                        <a:rPr lang="zh-CN" altLang="en-US" sz="1400" b="0" dirty="0" smtClean="0">
                          <a:solidFill>
                            <a:srgbClr val="000000"/>
                          </a:solidFill>
                          <a:latin typeface="思源黑体" charset="0"/>
                          <a:cs typeface="思源黑体" charset="0"/>
                        </a:rPr>
                        <a:t>需求上升、内需</a:t>
                      </a:r>
                      <a:r>
                        <a:rPr lang="zh-CN" altLang="en-US" sz="1400" b="0" dirty="0" smtClean="0">
                          <a:solidFill>
                            <a:srgbClr val="000000"/>
                          </a:solidFill>
                          <a:latin typeface="思源黑体" charset="0"/>
                          <a:cs typeface="思源黑体" charset="0"/>
                        </a:rPr>
                        <a:t>弱改善</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影响偏</a:t>
                      </a:r>
                      <a:r>
                        <a:rPr lang="zh-CN" altLang="en-US" sz="1400" b="0" dirty="0" smtClean="0">
                          <a:solidFill>
                            <a:srgbClr val="000000"/>
                          </a:solidFill>
                          <a:latin typeface="思源黑体" charset="0"/>
                          <a:cs typeface="思源黑体" charset="0"/>
                        </a:rPr>
                        <a:t>多</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三季度</a:t>
                      </a:r>
                      <a:r>
                        <a:rPr lang="en-US" sz="1400" b="0" dirty="0" err="1" smtClean="0">
                          <a:solidFill>
                            <a:srgbClr val="000000"/>
                          </a:solidFill>
                          <a:latin typeface="思源黑体" charset="0"/>
                          <a:cs typeface="思源黑体" charset="0"/>
                        </a:rPr>
                        <a:t>关注国内</a:t>
                      </a:r>
                      <a:r>
                        <a:rPr lang="zh-CN" altLang="en-US" sz="1400" b="0" dirty="0" smtClean="0">
                          <a:solidFill>
                            <a:srgbClr val="000000"/>
                          </a:solidFill>
                          <a:latin typeface="思源黑体" charset="0"/>
                          <a:cs typeface="思源黑体" charset="0"/>
                        </a:rPr>
                        <a:t>企业业绩修复回升持续性情况</a:t>
                      </a:r>
                      <a:r>
                        <a:rPr lang="en-US" sz="1400" b="0" dirty="0" smtClean="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3</a:t>
                      </a:r>
                      <a:r>
                        <a:rPr lang="zh-CN" altLang="en-US" sz="1400" b="0" dirty="0">
                          <a:solidFill>
                            <a:srgbClr val="000000"/>
                          </a:solidFill>
                          <a:latin typeface="思源黑体" charset="0"/>
                          <a:cs typeface="思源黑体" charset="0"/>
                        </a:rPr>
                        <a:t>、</a:t>
                      </a:r>
                      <a:r>
                        <a:rPr lang="en-US" sz="1400" b="0" dirty="0" err="1">
                          <a:solidFill>
                            <a:srgbClr val="000000"/>
                          </a:solidFill>
                          <a:latin typeface="思源黑体" charset="0"/>
                          <a:cs typeface="思源黑体" charset="0"/>
                        </a:rPr>
                        <a:t>政策面</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在内需偏弱的</a:t>
                      </a:r>
                      <a:r>
                        <a:rPr lang="en-US" sz="1400" b="0" dirty="0" err="1" smtClean="0">
                          <a:solidFill>
                            <a:srgbClr val="000000"/>
                          </a:solidFill>
                          <a:latin typeface="思源黑体" charset="0"/>
                          <a:cs typeface="思源黑体" charset="0"/>
                        </a:rPr>
                        <a:t>情况下</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财政适度发力、货币适度宽松</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继续关注国内经济成色和国内存量和增量政策落地情况。</a:t>
                      </a:r>
                      <a:r>
                        <a:rPr lang="en-US" sz="1400" b="0" dirty="0" smtClean="0">
                          <a:solidFill>
                            <a:srgbClr val="000000"/>
                          </a:solidFill>
                          <a:latin typeface="思源黑体" charset="0"/>
                          <a:cs typeface="思源黑体" charset="0"/>
                        </a:rPr>
                        <a:t> </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4</a:t>
                      </a:r>
                      <a:r>
                        <a:rPr lang="zh-CN" altLang="en-US" sz="1400" b="0" dirty="0">
                          <a:solidFill>
                            <a:srgbClr val="000000"/>
                          </a:solidFill>
                          <a:latin typeface="思源黑体" charset="0"/>
                          <a:cs typeface="思源黑体" charset="0"/>
                        </a:rPr>
                        <a:t>、</a:t>
                      </a:r>
                      <a:r>
                        <a:rPr lang="en-US" sz="1400" b="0" dirty="0" err="1">
                          <a:solidFill>
                            <a:srgbClr val="000000"/>
                          </a:solidFill>
                          <a:latin typeface="思源黑体" charset="0"/>
                          <a:cs typeface="思源黑体" charset="0"/>
                        </a:rPr>
                        <a:t>资金面</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央行通过公开市场操作维持流动性充裕，市场利率整体低位运行</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三季度大概率继续宽松，</a:t>
                      </a:r>
                      <a:r>
                        <a:rPr lang="en-US" sz="1400" b="0" dirty="0" err="1" smtClean="0">
                          <a:solidFill>
                            <a:srgbClr val="000000"/>
                          </a:solidFill>
                          <a:latin typeface="思源黑体" charset="0"/>
                          <a:cs typeface="思源黑体" charset="0"/>
                        </a:rPr>
                        <a:t>影响偏多</a:t>
                      </a:r>
                      <a:r>
                        <a:rPr lang="zh-CN" altLang="en-US" sz="1400" b="0" dirty="0">
                          <a:solidFill>
                            <a:srgbClr val="000000"/>
                          </a:solidFill>
                          <a:latin typeface="思源黑体" charset="0"/>
                          <a:cs typeface="思源黑体" charset="0"/>
                        </a:rPr>
                        <a:t>。</a:t>
                      </a:r>
                      <a:endParaRPr lang="zh-CN" altLang="en-US" sz="1400" b="0" dirty="0">
                        <a:solidFill>
                          <a:srgbClr val="000000"/>
                        </a:solidFill>
                        <a:latin typeface="思源黑体" charset="0"/>
                        <a:cs typeface="思源黑体" charset="0"/>
                      </a:endParaRPr>
                    </a:p>
                    <a:p>
                      <a:pPr indent="0" algn="l">
                        <a:buNone/>
                      </a:pPr>
                      <a:r>
                        <a:rPr lang="en-US" altLang="zh-CN" sz="1400" b="0" dirty="0">
                          <a:solidFill>
                            <a:srgbClr val="000000"/>
                          </a:solidFill>
                          <a:latin typeface="思源黑体" charset="0"/>
                          <a:cs typeface="思源黑体" charset="0"/>
                        </a:rPr>
                        <a:t>5</a:t>
                      </a:r>
                      <a:r>
                        <a:rPr lang="zh-CN" altLang="en-US" sz="1400" b="0" dirty="0">
                          <a:solidFill>
                            <a:srgbClr val="000000"/>
                          </a:solidFill>
                          <a:latin typeface="思源黑体" charset="0"/>
                          <a:cs typeface="思源黑体" charset="0"/>
                        </a:rPr>
                        <a:t>、</a:t>
                      </a:r>
                      <a:r>
                        <a:rPr lang="en-US" sz="1400" b="0" dirty="0" err="1">
                          <a:solidFill>
                            <a:srgbClr val="000000"/>
                          </a:solidFill>
                          <a:latin typeface="思源黑体" charset="0"/>
                          <a:cs typeface="思源黑体" charset="0"/>
                        </a:rPr>
                        <a:t>估值方面</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全球紧缩</a:t>
                      </a:r>
                      <a:r>
                        <a:rPr lang="zh-CN" altLang="en-US" sz="1400" b="0" dirty="0" smtClean="0">
                          <a:solidFill>
                            <a:srgbClr val="000000"/>
                          </a:solidFill>
                          <a:latin typeface="思源黑体" charset="0"/>
                          <a:cs typeface="思源黑体" charset="0"/>
                        </a:rPr>
                        <a:t>预期增强，</a:t>
                      </a:r>
                      <a:r>
                        <a:rPr lang="zh-CN" altLang="en-US" sz="1400" b="0" dirty="0" smtClean="0">
                          <a:solidFill>
                            <a:srgbClr val="000000"/>
                          </a:solidFill>
                          <a:latin typeface="思源黑体" charset="0"/>
                          <a:cs typeface="思源黑体" charset="0"/>
                        </a:rPr>
                        <a:t>科技成长板块</a:t>
                      </a:r>
                      <a:r>
                        <a:rPr lang="zh-CN" altLang="en-US" sz="1400" b="0" dirty="0" smtClean="0">
                          <a:solidFill>
                            <a:srgbClr val="000000"/>
                          </a:solidFill>
                          <a:latin typeface="思源黑体" charset="0"/>
                          <a:cs typeface="思源黑体" charset="0"/>
                        </a:rPr>
                        <a:t>估值承压，</a:t>
                      </a:r>
                      <a:r>
                        <a:rPr lang="en-US" sz="1400" b="0" dirty="0" err="1" smtClean="0">
                          <a:solidFill>
                            <a:srgbClr val="000000"/>
                          </a:solidFill>
                          <a:latin typeface="思源黑体" charset="0"/>
                          <a:cs typeface="思源黑体" charset="0"/>
                        </a:rPr>
                        <a:t>A股估值</a:t>
                      </a:r>
                      <a:r>
                        <a:rPr lang="zh-CN" altLang="en-US" sz="1400" b="0" dirty="0" smtClean="0">
                          <a:solidFill>
                            <a:srgbClr val="000000"/>
                          </a:solidFill>
                          <a:latin typeface="思源黑体" charset="0"/>
                          <a:cs typeface="思源黑体" charset="0"/>
                        </a:rPr>
                        <a:t>短期</a:t>
                      </a:r>
                      <a:r>
                        <a:rPr lang="zh-CN" altLang="en-US" sz="1400" b="0" dirty="0" smtClean="0">
                          <a:solidFill>
                            <a:srgbClr val="000000"/>
                          </a:solidFill>
                          <a:latin typeface="思源黑体" charset="0"/>
                          <a:cs typeface="思源黑体" charset="0"/>
                        </a:rPr>
                        <a:t>整体震荡运行</a:t>
                      </a:r>
                      <a:r>
                        <a:rPr lang="en-US" sz="1400" b="0" dirty="0" smtClean="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6</a:t>
                      </a:r>
                      <a:r>
                        <a:rPr lang="zh-CN" altLang="en-US" sz="1400" b="0" dirty="0">
                          <a:solidFill>
                            <a:srgbClr val="000000"/>
                          </a:solidFill>
                          <a:latin typeface="思源黑体" charset="0"/>
                          <a:cs typeface="思源黑体" charset="0"/>
                        </a:rPr>
                        <a:t>、</a:t>
                      </a:r>
                      <a:r>
                        <a:rPr lang="en-US" sz="1400" b="1" dirty="0" err="1">
                          <a:solidFill>
                            <a:srgbClr val="FF0000"/>
                          </a:solidFill>
                          <a:latin typeface="思源黑体" charset="0"/>
                          <a:cs typeface="思源黑体" charset="0"/>
                        </a:rPr>
                        <a:t>目前股市</a:t>
                      </a:r>
                      <a:r>
                        <a:rPr lang="zh-CN" altLang="en-US" sz="1400" b="1" dirty="0" smtClean="0">
                          <a:solidFill>
                            <a:srgbClr val="FF0000"/>
                          </a:solidFill>
                          <a:latin typeface="思源黑体" charset="0"/>
                          <a:cs typeface="思源黑体" charset="0"/>
                        </a:rPr>
                        <a:t>处于</a:t>
                      </a:r>
                      <a:r>
                        <a:rPr lang="zh-CN" altLang="en-US" sz="1400" b="1" dirty="0" smtClean="0">
                          <a:solidFill>
                            <a:srgbClr val="FF0000"/>
                          </a:solidFill>
                          <a:latin typeface="思源黑体" charset="0"/>
                          <a:cs typeface="思源黑体" charset="0"/>
                        </a:rPr>
                        <a:t>震荡期</a:t>
                      </a:r>
                      <a:r>
                        <a:rPr lang="en-US" sz="1400" b="1" dirty="0" smtClean="0">
                          <a:solidFill>
                            <a:srgbClr val="FF0000"/>
                          </a:solidFill>
                          <a:latin typeface="思源黑体" charset="0"/>
                          <a:cs typeface="思源黑体" charset="0"/>
                        </a:rPr>
                        <a:t>，</a:t>
                      </a:r>
                      <a:r>
                        <a:rPr lang="zh-CN" altLang="en-US" sz="1400" b="1" dirty="0" smtClean="0">
                          <a:solidFill>
                            <a:srgbClr val="FF0000"/>
                          </a:solidFill>
                          <a:latin typeface="思源黑体" charset="0"/>
                          <a:cs typeface="思源黑体" charset="0"/>
                        </a:rPr>
                        <a:t>建议维持高配，板块均衡配置</a:t>
                      </a:r>
                      <a:r>
                        <a:rPr lang="en-US" sz="1400" b="0" dirty="0" smtClean="0">
                          <a:solidFill>
                            <a:srgbClr val="000000"/>
                          </a:solidFill>
                          <a:latin typeface="思源黑体" charset="0"/>
                          <a:cs typeface="思源黑体" charset="0"/>
                        </a:rPr>
                        <a:t>。</a:t>
                      </a:r>
                      <a:endParaRPr lang="en-US" altLang="en-US" sz="1400" b="0" dirty="0">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28575"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8D0D0"/>
                    </a:solidFill>
                  </a:tcPr>
                </a:tc>
                <a:tc>
                  <a:txBody>
                    <a:bodyPr/>
                    <a:lstStyle/>
                    <a:p>
                      <a:pPr indent="0" algn="ctr">
                        <a:buNone/>
                      </a:pPr>
                      <a:r>
                        <a:rPr lang="zh-CN" altLang="en-US" sz="1400" b="1" dirty="0" smtClean="0">
                          <a:solidFill>
                            <a:srgbClr val="FF0000"/>
                          </a:solidFill>
                          <a:latin typeface="思源黑体" charset="0"/>
                          <a:cs typeface="思源黑体" charset="0"/>
                        </a:rPr>
                        <a:t>高</a:t>
                      </a:r>
                      <a:r>
                        <a:rPr lang="en-US" sz="1400" b="1" dirty="0" smtClean="0">
                          <a:solidFill>
                            <a:srgbClr val="FF0000"/>
                          </a:solidFill>
                          <a:latin typeface="思源黑体" charset="0"/>
                          <a:cs typeface="思源黑体" charset="0"/>
                        </a:rPr>
                        <a:t>配</a:t>
                      </a:r>
                      <a:endParaRPr lang="en-US" altLang="en-US" sz="1400" b="1" dirty="0">
                        <a:solidFill>
                          <a:srgbClr val="FF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28575"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E8D0D0"/>
                    </a:solidFill>
                  </a:tcPr>
                </a:tc>
              </a:tr>
              <a:tr h="2134235">
                <a:tc>
                  <a:txBody>
                    <a:bodyPr/>
                    <a:lstStyle/>
                    <a:p>
                      <a:pPr indent="0" algn="ctr">
                        <a:buNone/>
                      </a:pPr>
                      <a:r>
                        <a:rPr lang="en-US" sz="1400" b="1">
                          <a:solidFill>
                            <a:srgbClr val="000000"/>
                          </a:solidFill>
                          <a:latin typeface="思源黑体" charset="0"/>
                          <a:cs typeface="思源黑体" charset="0"/>
                        </a:rPr>
                        <a:t>行业风格</a:t>
                      </a:r>
                      <a:endParaRPr lang="en-US" altLang="en-US" sz="1400" b="1">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F4E9E9"/>
                    </a:solidFill>
                  </a:tcPr>
                </a:tc>
                <a:tc>
                  <a:txBody>
                    <a:bodyPr/>
                    <a:lstStyle/>
                    <a:p>
                      <a:pPr indent="0" algn="l">
                        <a:buNone/>
                      </a:pPr>
                      <a:r>
                        <a:rPr lang="en-US" sz="1400" b="0" dirty="0" err="1">
                          <a:solidFill>
                            <a:srgbClr val="000000"/>
                          </a:solidFill>
                          <a:latin typeface="思源黑体" charset="0"/>
                          <a:cs typeface="思源黑体" charset="0"/>
                        </a:rPr>
                        <a:t>投资组合</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周期成长、</a:t>
                      </a:r>
                      <a:r>
                        <a:rPr lang="en-US" altLang="zh-CN" sz="1400" b="0" dirty="0" err="1" smtClean="0">
                          <a:solidFill>
                            <a:srgbClr val="000000"/>
                          </a:solidFill>
                          <a:latin typeface="思源黑体" charset="0"/>
                          <a:cs typeface="思源黑体" charset="0"/>
                        </a:rPr>
                        <a:t>新兴科技成长（偏进攻、弹性</a:t>
                      </a:r>
                      <a:r>
                        <a:rPr lang="en-US" altLang="zh-CN"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红利价值</a:t>
                      </a:r>
                      <a:r>
                        <a:rPr lang="en-US" sz="1400" b="0" dirty="0" err="1">
                          <a:solidFill>
                            <a:srgbClr val="000000"/>
                          </a:solidFill>
                          <a:latin typeface="思源黑体" charset="0"/>
                          <a:cs typeface="思源黑体" charset="0"/>
                        </a:rPr>
                        <a:t>（防御</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整体</a:t>
                      </a:r>
                      <a:r>
                        <a:rPr lang="zh-CN" altLang="en-US" sz="1400" b="0" dirty="0" smtClean="0">
                          <a:solidFill>
                            <a:srgbClr val="000000"/>
                          </a:solidFill>
                          <a:latin typeface="思源黑体" charset="0"/>
                          <a:cs typeface="思源黑体" charset="0"/>
                        </a:rPr>
                        <a:t>偏均衡。</a:t>
                      </a:r>
                      <a:endParaRPr lang="zh-CN" altLang="en-US" sz="1400" b="0" dirty="0">
                        <a:solidFill>
                          <a:srgbClr val="000000"/>
                        </a:solidFill>
                        <a:latin typeface="思源黑体" charset="0"/>
                        <a:cs typeface="思源黑体" charset="0"/>
                      </a:endParaRPr>
                    </a:p>
                    <a:p>
                      <a:pPr indent="0" algn="l">
                        <a:buNone/>
                      </a:pPr>
                      <a:r>
                        <a:rPr lang="en-US" altLang="zh-CN" sz="1400" b="0" dirty="0">
                          <a:solidFill>
                            <a:srgbClr val="000000"/>
                          </a:solidFill>
                          <a:latin typeface="思源黑体" charset="0"/>
                          <a:cs typeface="思源黑体" charset="0"/>
                        </a:rPr>
                        <a:t>1</a:t>
                      </a:r>
                      <a:r>
                        <a:rPr lang="zh-CN" altLang="en-US" sz="1400" b="0" dirty="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大盘趋势上整体是震荡</a:t>
                      </a:r>
                      <a:r>
                        <a:rPr lang="zh-CN" altLang="en-US" sz="1400" b="0" dirty="0" smtClean="0">
                          <a:solidFill>
                            <a:srgbClr val="000000"/>
                          </a:solidFill>
                          <a:latin typeface="思源黑体" charset="0"/>
                          <a:cs typeface="思源黑体" charset="0"/>
                        </a:rPr>
                        <a:t>反弹</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短中期</a:t>
                      </a:r>
                      <a:r>
                        <a:rPr lang="zh-CN" altLang="en-US" sz="1400" b="0" dirty="0" smtClean="0">
                          <a:solidFill>
                            <a:srgbClr val="000000"/>
                          </a:solidFill>
                          <a:latin typeface="思源黑体" charset="0"/>
                          <a:cs typeface="思源黑体" charset="0"/>
                        </a:rPr>
                        <a:t>全球流动性收紧预期减弱以及地缘风险整体降温</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市场</a:t>
                      </a:r>
                      <a:r>
                        <a:rPr lang="en-US" sz="1400" b="0" dirty="0" err="1" smtClean="0">
                          <a:solidFill>
                            <a:srgbClr val="000000"/>
                          </a:solidFill>
                          <a:latin typeface="思源黑体" charset="0"/>
                          <a:cs typeface="思源黑体" charset="0"/>
                        </a:rPr>
                        <a:t>仍有波动和反复</a:t>
                      </a:r>
                      <a:r>
                        <a:rPr lang="en-US" sz="1400" b="0" dirty="0" err="1">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适宜将红利</a:t>
                      </a:r>
                      <a:r>
                        <a:rPr lang="zh-CN" alt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价值</a:t>
                      </a:r>
                      <a:r>
                        <a:rPr lang="zh-CN" altLang="en-US" sz="1400" b="0" dirty="0" smtClean="0">
                          <a:solidFill>
                            <a:srgbClr val="000000"/>
                          </a:solidFill>
                          <a:latin typeface="思源黑体" charset="0"/>
                          <a:cs typeface="思源黑体" charset="0"/>
                        </a:rPr>
                        <a:t>和科技成长</a:t>
                      </a:r>
                      <a:r>
                        <a:rPr lang="en-US" sz="1400" b="0" dirty="0" err="1" smtClean="0">
                          <a:solidFill>
                            <a:srgbClr val="000000"/>
                          </a:solidFill>
                          <a:latin typeface="思源黑体" charset="0"/>
                          <a:cs typeface="思源黑体" charset="0"/>
                        </a:rPr>
                        <a:t>策略作为组合中</a:t>
                      </a:r>
                      <a:r>
                        <a:rPr lang="zh-CN" altLang="en-US" sz="1400" b="0" dirty="0" smtClean="0">
                          <a:solidFill>
                            <a:srgbClr val="000000"/>
                          </a:solidFill>
                          <a:latin typeface="思源黑体" charset="0"/>
                          <a:cs typeface="思源黑体" charset="0"/>
                        </a:rPr>
                        <a:t>均衡</a:t>
                      </a:r>
                      <a:r>
                        <a:rPr lang="en-US" sz="1400" b="0" dirty="0" err="1" smtClean="0">
                          <a:solidFill>
                            <a:srgbClr val="000000"/>
                          </a:solidFill>
                          <a:latin typeface="思源黑体" charset="0"/>
                          <a:cs typeface="思源黑体" charset="0"/>
                        </a:rPr>
                        <a:t>配置</a:t>
                      </a:r>
                      <a:r>
                        <a:rPr lang="en-US" sz="1400" b="0" dirty="0">
                          <a:solidFill>
                            <a:srgbClr val="000000"/>
                          </a:solidFill>
                          <a:latin typeface="思源黑体" charset="0"/>
                          <a:cs typeface="思源黑体" charset="0"/>
                        </a:rPr>
                        <a:t>； </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2</a:t>
                      </a:r>
                      <a:r>
                        <a:rPr lang="zh-CN" altLang="en-US" sz="1400" b="0" dirty="0">
                          <a:solidFill>
                            <a:srgbClr val="000000"/>
                          </a:solidFill>
                          <a:latin typeface="思源黑体" charset="0"/>
                          <a:cs typeface="思源黑体" charset="0"/>
                        </a:rPr>
                        <a:t>、</a:t>
                      </a:r>
                      <a:r>
                        <a:rPr lang="en-US" sz="1400" b="0" dirty="0" err="1">
                          <a:solidFill>
                            <a:srgbClr val="000000"/>
                          </a:solidFill>
                          <a:latin typeface="思源黑体" charset="0"/>
                          <a:cs typeface="思源黑体" charset="0"/>
                        </a:rPr>
                        <a:t>以AI</a:t>
                      </a:r>
                      <a:r>
                        <a:rPr lang="en-US" sz="1400" b="0" dirty="0">
                          <a:solidFill>
                            <a:srgbClr val="000000"/>
                          </a:solidFill>
                          <a:latin typeface="思源黑体" charset="0"/>
                          <a:cs typeface="思源黑体" charset="0"/>
                        </a:rPr>
                        <a:t>、</a:t>
                      </a:r>
                      <a:r>
                        <a:rPr lang="zh-CN" altLang="en-US" sz="1400" b="0" dirty="0">
                          <a:solidFill>
                            <a:srgbClr val="000000"/>
                          </a:solidFill>
                          <a:latin typeface="思源黑体" charset="0"/>
                          <a:cs typeface="思源黑体" charset="0"/>
                        </a:rPr>
                        <a:t>机器人、</a:t>
                      </a:r>
                      <a:r>
                        <a:rPr lang="en-US" sz="1400" b="0" dirty="0" err="1">
                          <a:solidFill>
                            <a:srgbClr val="000000"/>
                          </a:solidFill>
                          <a:latin typeface="思源黑体" charset="0"/>
                          <a:cs typeface="思源黑体" charset="0"/>
                        </a:rPr>
                        <a:t>半导体自主可控等为代表的新兴科技成长板块仍是发展空间更大、中长期确定性更强的方向，</a:t>
                      </a:r>
                      <a:r>
                        <a:rPr lang="en-US" sz="1400" b="0" dirty="0" err="1" smtClean="0">
                          <a:solidFill>
                            <a:srgbClr val="000000"/>
                          </a:solidFill>
                          <a:latin typeface="思源黑体" charset="0"/>
                          <a:cs typeface="思源黑体" charset="0"/>
                        </a:rPr>
                        <a:t>结构性行情下新兴科技成长方向</a:t>
                      </a:r>
                      <a:r>
                        <a:rPr lang="zh-CN" altLang="en-US" sz="1400" b="0" dirty="0" smtClean="0">
                          <a:solidFill>
                            <a:srgbClr val="000000"/>
                          </a:solidFill>
                          <a:latin typeface="思源黑体" charset="0"/>
                          <a:cs typeface="思源黑体" charset="0"/>
                        </a:rPr>
                        <a:t>短期仍有一定的机会</a:t>
                      </a:r>
                      <a:r>
                        <a:rPr lang="en-US" sz="1400" b="0" dirty="0" smtClean="0">
                          <a:solidFill>
                            <a:srgbClr val="000000"/>
                          </a:solidFill>
                          <a:latin typeface="思源黑体" charset="0"/>
                          <a:cs typeface="思源黑体" charset="0"/>
                        </a:rPr>
                        <a:t>，</a:t>
                      </a:r>
                      <a:r>
                        <a:rPr lang="en-US" sz="1400" b="0" dirty="0" err="1" smtClean="0">
                          <a:solidFill>
                            <a:srgbClr val="000000"/>
                          </a:solidFill>
                          <a:latin typeface="思源黑体" charset="0"/>
                          <a:cs typeface="思源黑体" charset="0"/>
                        </a:rPr>
                        <a:t>具备较高的弹性</a:t>
                      </a:r>
                      <a:r>
                        <a:rPr lang="zh-CN" altLang="en-US" sz="1400" b="0" dirty="0" smtClean="0">
                          <a:solidFill>
                            <a:srgbClr val="000000"/>
                          </a:solidFill>
                          <a:latin typeface="思源黑体" charset="0"/>
                          <a:cs typeface="思源黑体" charset="0"/>
                        </a:rPr>
                        <a:t>，可作为短期进攻配置，但是短期注意回调和波动加大风险</a:t>
                      </a:r>
                      <a:r>
                        <a:rPr lang="en-US" sz="1400" b="0" dirty="0" smtClean="0">
                          <a:solidFill>
                            <a:srgbClr val="000000"/>
                          </a:solidFill>
                          <a:latin typeface="思源黑体" charset="0"/>
                          <a:cs typeface="思源黑体" charset="0"/>
                        </a:rPr>
                        <a:t>。 </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3</a:t>
                      </a:r>
                      <a:r>
                        <a:rPr lang="zh-CN" altLang="en-US" sz="1400" b="0" dirty="0">
                          <a:solidFill>
                            <a:srgbClr val="000000"/>
                          </a:solidFill>
                          <a:latin typeface="思源黑体" charset="0"/>
                          <a:cs typeface="思源黑体" charset="0"/>
                        </a:rPr>
                        <a:t>、</a:t>
                      </a:r>
                      <a:r>
                        <a:rPr lang="en-US" sz="1400" b="0" dirty="0" err="1">
                          <a:solidFill>
                            <a:srgbClr val="000000"/>
                          </a:solidFill>
                          <a:latin typeface="思源黑体" charset="0"/>
                          <a:cs typeface="思源黑体" charset="0"/>
                        </a:rPr>
                        <a:t>行业方面，建议关注</a:t>
                      </a:r>
                      <a:r>
                        <a:rPr lang="en-US" sz="1400" b="0" dirty="0" smtClean="0">
                          <a:solidFill>
                            <a:srgbClr val="000000"/>
                          </a:solidFill>
                          <a:latin typeface="思源黑体" charset="0"/>
                          <a:cs typeface="思源黑体" charset="0"/>
                        </a:rPr>
                        <a:t>：</a:t>
                      </a:r>
                      <a:endParaRPr lang="en-US" sz="1400" b="0" dirty="0" smtClean="0">
                        <a:solidFill>
                          <a:srgbClr val="000000"/>
                        </a:solidFill>
                        <a:latin typeface="思源黑体" charset="0"/>
                        <a:cs typeface="思源黑体" charset="0"/>
                      </a:endParaRPr>
                    </a:p>
                    <a:p>
                      <a:pPr indent="0" algn="l">
                        <a:buNone/>
                      </a:pPr>
                      <a:r>
                        <a:rPr lang="zh-CN" altLang="en-US" sz="1400" b="0" dirty="0" smtClean="0">
                          <a:solidFill>
                            <a:srgbClr val="000000"/>
                          </a:solidFill>
                          <a:latin typeface="思源黑体" charset="0"/>
                          <a:cs typeface="思源黑体" charset="0"/>
                        </a:rPr>
                        <a:t>   周期成长：有色、贵金属、化工、油气</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   </a:t>
                      </a:r>
                      <a:r>
                        <a:rPr lang="en-US" sz="1400" b="0" dirty="0" err="1">
                          <a:solidFill>
                            <a:srgbClr val="000000"/>
                          </a:solidFill>
                          <a:latin typeface="思源黑体" charset="0"/>
                          <a:cs typeface="思源黑体" charset="0"/>
                        </a:rPr>
                        <a:t>科技制造</a:t>
                      </a:r>
                      <a:r>
                        <a:rPr lang="en-US" sz="1400" b="0" dirty="0">
                          <a:solidFill>
                            <a:srgbClr val="000000"/>
                          </a:solidFill>
                          <a:latin typeface="思源黑体" charset="0"/>
                          <a:cs typeface="思源黑体" charset="0"/>
                        </a:rPr>
                        <a:t>‌：</a:t>
                      </a:r>
                      <a:r>
                        <a:rPr lang="en-US" sz="1400" b="0" dirty="0" err="1">
                          <a:solidFill>
                            <a:srgbClr val="000000"/>
                          </a:solidFill>
                          <a:latin typeface="思源黑体" charset="0"/>
                          <a:cs typeface="思源黑体" charset="0"/>
                        </a:rPr>
                        <a:t>半导体、AI、工业母机（政策扶持+国产替代逻辑</a:t>
                      </a:r>
                      <a:r>
                        <a:rPr lang="en-US" sz="1400" b="0" dirty="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   </a:t>
                      </a:r>
                      <a:r>
                        <a:rPr lang="en-US" sz="1400" b="0" dirty="0" err="1">
                          <a:solidFill>
                            <a:srgbClr val="000000"/>
                          </a:solidFill>
                          <a:latin typeface="思源黑体" charset="0"/>
                          <a:cs typeface="思源黑体" charset="0"/>
                        </a:rPr>
                        <a:t>出口链</a:t>
                      </a:r>
                      <a:r>
                        <a:rPr lang="en-US" sz="1400" b="0" dirty="0">
                          <a:solidFill>
                            <a:srgbClr val="000000"/>
                          </a:solidFill>
                          <a:latin typeface="思源黑体" charset="0"/>
                          <a:cs typeface="思源黑体" charset="0"/>
                        </a:rPr>
                        <a:t>‌：</a:t>
                      </a:r>
                      <a:r>
                        <a:rPr lang="en-US" sz="1400" b="0" dirty="0" err="1">
                          <a:solidFill>
                            <a:srgbClr val="000000"/>
                          </a:solidFill>
                          <a:latin typeface="思源黑体" charset="0"/>
                          <a:cs typeface="思源黑体" charset="0"/>
                        </a:rPr>
                        <a:t>汽车零部件、家电（全球制造业周期触底+新兴市场需求</a:t>
                      </a:r>
                      <a:r>
                        <a:rPr lang="en-US" sz="1400" b="0" dirty="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   </a:t>
                      </a:r>
                      <a:r>
                        <a:rPr lang="en-US" sz="1400" b="0" dirty="0" err="1">
                          <a:solidFill>
                            <a:srgbClr val="000000"/>
                          </a:solidFill>
                          <a:latin typeface="思源黑体" charset="0"/>
                          <a:cs typeface="思源黑体" charset="0"/>
                        </a:rPr>
                        <a:t>高端装备</a:t>
                      </a:r>
                      <a:r>
                        <a:rPr lang="en-US" sz="1400" b="0" dirty="0">
                          <a:solidFill>
                            <a:srgbClr val="000000"/>
                          </a:solidFill>
                          <a:latin typeface="思源黑体" charset="0"/>
                          <a:cs typeface="思源黑体" charset="0"/>
                        </a:rPr>
                        <a:t>‌：</a:t>
                      </a:r>
                      <a:r>
                        <a:rPr lang="en-US" sz="1400" b="0" dirty="0" err="1">
                          <a:solidFill>
                            <a:srgbClr val="000000"/>
                          </a:solidFill>
                          <a:latin typeface="思源黑体" charset="0"/>
                          <a:cs typeface="思源黑体" charset="0"/>
                        </a:rPr>
                        <a:t>新能源设备、智能驾驶（产业转型+</a:t>
                      </a:r>
                      <a:r>
                        <a:rPr lang="en-US" sz="1400" b="0" dirty="0" err="1" smtClean="0">
                          <a:solidFill>
                            <a:srgbClr val="000000"/>
                          </a:solidFill>
                          <a:latin typeface="思源黑体" charset="0"/>
                          <a:cs typeface="思源黑体" charset="0"/>
                        </a:rPr>
                        <a:t>技术突破</a:t>
                      </a:r>
                      <a:r>
                        <a:rPr lang="en-US" sz="1400" b="0" dirty="0" smtClean="0">
                          <a:solidFill>
                            <a:srgbClr val="000000"/>
                          </a:solidFill>
                          <a:latin typeface="思源黑体" charset="0"/>
                          <a:cs typeface="思源黑体" charset="0"/>
                        </a:rPr>
                        <a:t>-</a:t>
                      </a:r>
                      <a:r>
                        <a:rPr lang="zh-CN" altLang="en-US" sz="1400" b="0" dirty="0" smtClean="0">
                          <a:solidFill>
                            <a:srgbClr val="000000"/>
                          </a:solidFill>
                          <a:latin typeface="思源黑体" charset="0"/>
                          <a:cs typeface="思源黑体" charset="0"/>
                        </a:rPr>
                        <a:t>成本上升</a:t>
                      </a:r>
                      <a:r>
                        <a:rPr lang="en-US" sz="1400" b="0" dirty="0" smtClean="0">
                          <a:solidFill>
                            <a:srgbClr val="000000"/>
                          </a:solidFill>
                          <a:latin typeface="思源黑体" charset="0"/>
                          <a:cs typeface="思源黑体" charset="0"/>
                        </a:rPr>
                        <a:t>）；</a:t>
                      </a:r>
                      <a:endParaRPr lang="en-US" sz="1400" b="0" dirty="0">
                        <a:solidFill>
                          <a:srgbClr val="000000"/>
                        </a:solidFill>
                        <a:latin typeface="思源黑体" charset="0"/>
                        <a:cs typeface="思源黑体" charset="0"/>
                      </a:endParaRPr>
                    </a:p>
                    <a:p>
                      <a:pPr indent="0" algn="l">
                        <a:buNone/>
                      </a:pPr>
                      <a:r>
                        <a:rPr lang="en-US" sz="1400" b="0" dirty="0">
                          <a:solidFill>
                            <a:srgbClr val="000000"/>
                          </a:solidFill>
                          <a:latin typeface="思源黑体" charset="0"/>
                          <a:cs typeface="思源黑体" charset="0"/>
                        </a:rPr>
                        <a:t>   ‌</a:t>
                      </a:r>
                      <a:r>
                        <a:rPr lang="en-US" sz="1400" b="0" dirty="0" err="1">
                          <a:solidFill>
                            <a:srgbClr val="000000"/>
                          </a:solidFill>
                          <a:latin typeface="思源黑体" charset="0"/>
                          <a:cs typeface="思源黑体" charset="0"/>
                        </a:rPr>
                        <a:t>消费</a:t>
                      </a:r>
                      <a:r>
                        <a:rPr lang="en-US" sz="1400" b="0" dirty="0">
                          <a:solidFill>
                            <a:srgbClr val="000000"/>
                          </a:solidFill>
                          <a:latin typeface="思源黑体" charset="0"/>
                          <a:cs typeface="思源黑体" charset="0"/>
                        </a:rPr>
                        <a:t>‌：</a:t>
                      </a:r>
                      <a:r>
                        <a:rPr lang="en-US" sz="1400" b="0" dirty="0" err="1">
                          <a:solidFill>
                            <a:srgbClr val="000000"/>
                          </a:solidFill>
                          <a:latin typeface="思源黑体" charset="0"/>
                          <a:cs typeface="思源黑体" charset="0"/>
                        </a:rPr>
                        <a:t>可选消费（政策托底+需求边际改善</a:t>
                      </a:r>
                      <a:r>
                        <a:rPr lang="en-US" sz="1400" b="0" dirty="0">
                          <a:solidFill>
                            <a:srgbClr val="000000"/>
                          </a:solidFill>
                          <a:latin typeface="思源黑体" charset="0"/>
                          <a:cs typeface="思源黑体" charset="0"/>
                        </a:rPr>
                        <a:t>）。</a:t>
                      </a:r>
                      <a:endParaRPr lang="en-US" altLang="en-US" sz="1400" b="0" dirty="0">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F4E9E9"/>
                    </a:solidFill>
                  </a:tcPr>
                </a:tc>
                <a:tc>
                  <a:txBody>
                    <a:bodyPr/>
                    <a:lstStyle/>
                    <a:p>
                      <a:pPr indent="0" algn="ctr">
                        <a:buNone/>
                      </a:pPr>
                      <a:r>
                        <a:rPr lang="en-US" altLang="en-US" sz="1400" b="0" dirty="0">
                          <a:solidFill>
                            <a:srgbClr val="000000"/>
                          </a:solidFill>
                          <a:latin typeface="思源黑体" charset="0"/>
                          <a:ea typeface="思源黑体" charset="0"/>
                          <a:cs typeface="思源黑体" charset="0"/>
                        </a:rPr>
                        <a:t>  </a:t>
                      </a:r>
                      <a:endParaRPr lang="en-US" altLang="en-US" sz="1400" b="0" dirty="0">
                        <a:solidFill>
                          <a:srgbClr val="000000"/>
                        </a:solidFill>
                        <a:latin typeface="思源黑体" charset="0"/>
                        <a:ea typeface="思源黑体" charset="0"/>
                        <a:cs typeface="思源黑体" charset="0"/>
                      </a:endParaRPr>
                    </a:p>
                  </a:txBody>
                  <a:tcPr marL="68580" marR="68580" marT="0" marB="0" anchor="ctr">
                    <a:lnL w="12700" cap="flat" cmpd="sng">
                      <a:solidFill>
                        <a:srgbClr val="FFFFFF"/>
                      </a:solidFill>
                      <a:prstDash val="solid"/>
                      <a:headEnd type="none" w="med" len="med"/>
                      <a:tailEnd type="none" w="med" len="med"/>
                    </a:lnL>
                    <a:lnR w="12700" cap="flat" cmpd="sng">
                      <a:solidFill>
                        <a:srgbClr val="FFFFFF"/>
                      </a:solidFill>
                      <a:prstDash val="solid"/>
                      <a:headEnd type="none" w="med" len="med"/>
                      <a:tailEnd type="none" w="med" len="med"/>
                    </a:lnR>
                    <a:lnT w="12700" cap="flat" cmpd="sng">
                      <a:solidFill>
                        <a:srgbClr val="FFFFFF"/>
                      </a:solidFill>
                      <a:prstDash val="solid"/>
                      <a:headEnd type="none" w="med" len="med"/>
                      <a:tailEnd type="none" w="med" len="med"/>
                    </a:lnT>
                    <a:lnB w="12700" cap="flat" cmpd="sng">
                      <a:solidFill>
                        <a:srgbClr val="FFFFFF"/>
                      </a:solidFill>
                      <a:prstDash val="solid"/>
                      <a:headEnd type="none" w="med" len="med"/>
                      <a:tailEnd type="none" w="med" len="med"/>
                    </a:lnB>
                    <a:lnTlToBr>
                      <a:noFill/>
                    </a:lnTlToBr>
                    <a:lnBlToTr>
                      <a:noFill/>
                    </a:lnBlToTr>
                    <a:solidFill>
                      <a:srgbClr val="F4E9E9"/>
                    </a:solidFill>
                  </a:tcPr>
                </a:tc>
              </a:tr>
            </a:tbl>
          </a:graphicData>
        </a:graphic>
      </p:graphicFrame>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p="http://schemas.openxmlformats.org/presentationml/2006/main">
  <p:tag name="TABLE_ENDDRAG_ORIGIN_RECT" val="801*376"/>
  <p:tag name="TABLE_ENDDRAG_RECT" val="73*93*801*376"/>
</p:tagLst>
</file>

<file path=ppt/tags/tag2.xml><?xml version="1.0" encoding="utf-8"?>
<p:tagLst xmlns:p="http://schemas.openxmlformats.org/presentationml/2006/main">
  <p:tag name="TABLE_ENDDRAG_ORIGIN_RECT" val="803*381"/>
  <p:tag name="TABLE_ENDDRAG_RECT" val="78*86*803*382"/>
</p:tagLst>
</file>

<file path=ppt/tags/tag3.xml><?xml version="1.0" encoding="utf-8"?>
<p:tagLst xmlns:p="http://schemas.openxmlformats.org/presentationml/2006/main">
  <p:tag name="TABLE_ENDDRAG_ORIGIN_RECT" val="835*381"/>
  <p:tag name="TABLE_ENDDRAG_RECT" val="62*92*835*381"/>
</p:tagLst>
</file>

<file path=ppt/theme/theme1.xml><?xml version="1.0" encoding="utf-8"?>
<a:theme xmlns:a="http://schemas.openxmlformats.org/drawingml/2006/main" name="Office 主题​​">
  <a:themeElements>
    <a:clrScheme name="自定义 1">
      <a:dk1>
        <a:srgbClr val="484848"/>
      </a:dk1>
      <a:lt1>
        <a:srgbClr val="FFFFFF"/>
      </a:lt1>
      <a:dk2>
        <a:srgbClr val="9E9E9E"/>
      </a:dk2>
      <a:lt2>
        <a:srgbClr val="FFFFFF"/>
      </a:lt2>
      <a:accent1>
        <a:srgbClr val="D32F2F"/>
      </a:accent1>
      <a:accent2>
        <a:srgbClr val="D32F2F"/>
      </a:accent2>
      <a:accent3>
        <a:srgbClr val="9E9E9E"/>
      </a:accent3>
      <a:accent4>
        <a:srgbClr val="E0E0E0"/>
      </a:accent4>
      <a:accent5>
        <a:srgbClr val="FFFFFF"/>
      </a:accent5>
      <a:accent6>
        <a:srgbClr val="D32F2F"/>
      </a:accent6>
      <a:hlink>
        <a:srgbClr val="D32F2F"/>
      </a:hlink>
      <a:folHlink>
        <a:srgbClr val="D32F2F"/>
      </a:folHlink>
    </a:clrScheme>
    <a:fontScheme name="自定义 1">
      <a:majorFont>
        <a:latin typeface="微软雅黑"/>
        <a:ea typeface="微软雅黑"/>
        <a:cs typeface=""/>
      </a:majorFont>
      <a:minorFont>
        <a:latin typeface="微软雅黑"/>
        <a:ea typeface="微软雅黑"/>
        <a:cs typeface=""/>
      </a:minorFont>
    </a:fontScheme>
    <a:fmtScheme name="极端阴影">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10748</Words>
  <Application>WPS 演示</Application>
  <PresentationFormat>宽屏</PresentationFormat>
  <Paragraphs>580</Paragraphs>
  <Slides>32</Slides>
  <Notes>17</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32</vt:i4>
      </vt:variant>
    </vt:vector>
  </HeadingPairs>
  <TitlesOfParts>
    <vt:vector size="51" baseType="lpstr">
      <vt:lpstr>Arial</vt:lpstr>
      <vt:lpstr>宋体</vt:lpstr>
      <vt:lpstr>Wingdings</vt:lpstr>
      <vt:lpstr>Helvetica Neue Medium</vt:lpstr>
      <vt:lpstr>微软雅黑</vt:lpstr>
      <vt:lpstr>Arial Black</vt:lpstr>
      <vt:lpstr>思源黑体</vt:lpstr>
      <vt:lpstr>黑体</vt:lpstr>
      <vt:lpstr>Times New Roman</vt:lpstr>
      <vt:lpstr>方正兰亭圆简体</vt:lpstr>
      <vt:lpstr>Arial</vt:lpstr>
      <vt:lpstr>楷体</vt:lpstr>
      <vt:lpstr>Wingdings</vt:lpstr>
      <vt:lpstr>思源黑体</vt:lpstr>
      <vt:lpstr>Arial Unicode MS</vt:lpstr>
      <vt:lpstr>等线</vt:lpstr>
      <vt:lpstr>等线</vt:lpstr>
      <vt:lpstr>Courier New</vt:lpstr>
      <vt:lpstr>Office 主题​​</vt:lpstr>
      <vt:lpstr>美联储加息与否不确定性增强，市场波动预期增大</vt:lpstr>
      <vt:lpstr>PowerPoint 演示文稿</vt:lpstr>
      <vt:lpstr>1.1  大类资产表现回顾：全球风险资产反弹，波动有所降低</vt:lpstr>
      <vt:lpstr>1.1  A股行业风格回顾：8月中小盘成长表现明显好于价值</vt:lpstr>
      <vt:lpstr>PowerPoint 演示文稿</vt:lpstr>
      <vt:lpstr>2.1  海外宏观：美国通胀整体放缓，但仍旧较高</vt:lpstr>
      <vt:lpstr>2.3  海外宏观：美联储加息预期放缓，但美联储主席释放鹰派信号</vt:lpstr>
      <vt:lpstr>PowerPoint 演示文稿</vt:lpstr>
      <vt:lpstr>3.1  国内经济有所加快</vt:lpstr>
      <vt:lpstr>3.2.1  地产投资持续放缓</vt:lpstr>
      <vt:lpstr>3.2.2  基建投资增速下降，但政策刺激加强</vt:lpstr>
      <vt:lpstr>3.2.3  制造业投资增速有所下降</vt:lpstr>
      <vt:lpstr>3.3  国内消费增速小幅放缓且低于预期</vt:lpstr>
      <vt:lpstr>3.3  国内消费增速小幅放缓且低于预期</vt:lpstr>
      <vt:lpstr>3.4  外贸出口小幅放缓但依旧较高</vt:lpstr>
      <vt:lpstr>3.4  短期市场处于外部风险仍存和内部政策增强的震荡阶段</vt:lpstr>
      <vt:lpstr>PowerPoint 演示文稿</vt:lpstr>
      <vt:lpstr>4.1  A股活跃度：交易活跃度继续下降</vt:lpstr>
      <vt:lpstr>4.2  市场风险偏好：股市性价比有所上升，市场风险偏好仍旧较高</vt:lpstr>
      <vt:lpstr>4.3  股指估值：指数估值整体上升，估值驱动增强</vt:lpstr>
      <vt:lpstr>4.5  A股交易结构：行业轮动短期有所加快</vt:lpstr>
      <vt:lpstr>4.6  A股资金面：资金面持稳，政策延续宽松基调</vt:lpstr>
      <vt:lpstr>4.7  当下影响A股的关键——地缘局势反复&amp;美联储鹰派</vt:lpstr>
      <vt:lpstr>4.8  行业比较：震荡反弹市，短期配置偏均衡</vt:lpstr>
      <vt:lpstr>4.9  港股：外部风险短期加大，市场偏向谨慎</vt:lpstr>
      <vt:lpstr>4.10  债市：短期震荡运行，需关注后续政策节奏及效果</vt:lpstr>
      <vt:lpstr>PowerPoint 演示文稿</vt:lpstr>
      <vt:lpstr>5.1  全球化配置观点</vt:lpstr>
      <vt:lpstr>5.2  债市及黄金</vt:lpstr>
      <vt:lpstr>5.3  A股策略</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k15664</dc:creator>
  <cp:lastModifiedBy>Administrator</cp:lastModifiedBy>
  <cp:revision>2922</cp:revision>
  <dcterms:created xsi:type="dcterms:W3CDTF">2021-05-06T06:08:00Z</dcterms:created>
  <dcterms:modified xsi:type="dcterms:W3CDTF">2026-09-09T08:29:46Z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2052-11.8.2.12085</vt:lpwstr>
  </property>
  <property fmtid="{D5CDD505-2E9C-101B-9397-08002B2CF9AE}" pid="3" name="ICV">
    <vt:lpwstr>26FA13AF8A6940CD8F50DD1753F15513</vt:lpwstr>
  </property>
</Properties>
</file>